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125.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33.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43.xml"/>
  <Override ContentType="application/vnd.openxmlformats-officedocument.presentationml.notesSlide+xml" PartName="/ppt/notesSlides/notesSlide151.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148.xml"/>
  <Override ContentType="application/vnd.openxmlformats-officedocument.presentationml.notesSlide+xml" PartName="/ppt/notesSlides/notesSlide39.xml"/>
  <Override ContentType="application/vnd.openxmlformats-officedocument.presentationml.notesSlide+xml" PartName="/ppt/notesSlides/notesSlide135.xml"/>
  <Override ContentType="application/vnd.openxmlformats-officedocument.presentationml.notesSlide+xml" PartName="/ppt/notesSlides/notesSlide137.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41.xml"/>
  <Override ContentType="application/vnd.openxmlformats-officedocument.presentationml.notesSlide+xml" PartName="/ppt/notesSlides/notesSlide123.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138.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46.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120.xml"/>
  <Override ContentType="application/vnd.openxmlformats-officedocument.presentationml.notesSlide+xml" PartName="/ppt/notesSlides/notesSlide20.xml"/>
  <Override ContentType="application/vnd.openxmlformats-officedocument.presentationml.notesSlide+xml" PartName="/ppt/notesSlides/notesSlide129.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144.xml"/>
  <Override ContentType="application/vnd.openxmlformats-officedocument.presentationml.notesSlide+xml" PartName="/ppt/notesSlides/notesSlide48.xml"/>
  <Override ContentType="application/vnd.openxmlformats-officedocument.presentationml.notesSlide+xml" PartName="/ppt/notesSlides/notesSlide131.xml"/>
  <Override ContentType="application/vnd.openxmlformats-officedocument.presentationml.notesSlide+xml" PartName="/ppt/notesSlides/notesSlide127.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150.xml"/>
  <Override ContentType="application/vnd.openxmlformats-officedocument.presentationml.notesSlide+xml" PartName="/ppt/notesSlides/notesSlide14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24.xml"/>
  <Override ContentType="application/vnd.openxmlformats-officedocument.presentationml.notesSlide+xml" PartName="/ppt/notesSlides/notesSlide126.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1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52.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140.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136.xml"/>
  <Override ContentType="application/vnd.openxmlformats-officedocument.presentationml.notesSlide+xml" PartName="/ppt/notesSlides/notesSlide2.xml"/>
  <Override ContentType="application/vnd.openxmlformats-officedocument.presentationml.notesSlide+xml" PartName="/ppt/notesSlides/notesSlide149.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139.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1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3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128.xml"/>
  <Override ContentType="application/vnd.openxmlformats-officedocument.presentationml.notesSlide+xml" PartName="/ppt/notesSlides/notesSlide79.xml"/>
  <Override ContentType="application/vnd.openxmlformats-officedocument.presentationml.notesSlide+xml" PartName="/ppt/notesSlides/notesSlide132.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45.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12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48.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138.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36.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141.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18.xml"/>
  <Override ContentType="application/vnd.openxmlformats-officedocument.presentationml.slide+xml" PartName="/ppt/slides/slide142.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152.xml"/>
  <Override ContentType="application/vnd.openxmlformats-officedocument.presentationml.slide+xml" PartName="/ppt/slides/slide125.xml"/>
  <Override ContentType="application/vnd.openxmlformats-officedocument.presentationml.slide+xml" PartName="/ppt/slides/slide72.xml"/>
  <Override ContentType="application/vnd.openxmlformats-officedocument.presentationml.slide+xml" PartName="/ppt/slides/slide135.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129.xml"/>
  <Override ContentType="application/vnd.openxmlformats-officedocument.presentationml.slide+xml" PartName="/ppt/slides/slide63.xml"/>
  <Override ContentType="application/vnd.openxmlformats-officedocument.presentationml.slide+xml" PartName="/ppt/slides/slide131.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144.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133.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31.xml"/>
  <Override ContentType="application/vnd.openxmlformats-officedocument.presentationml.slide+xml" PartName="/ppt/slides/slide127.xml"/>
  <Override ContentType="application/vnd.openxmlformats-officedocument.presentationml.slide+xml" PartName="/ppt/slides/slide146.xml"/>
  <Override ContentType="application/vnd.openxmlformats-officedocument.presentationml.slide+xml" PartName="/ppt/slides/slide150.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39.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22.xml"/>
  <Override ContentType="application/vnd.openxmlformats-officedocument.presentationml.slide+xml" PartName="/ppt/slides/slide130.xml"/>
  <Override ContentType="application/vnd.openxmlformats-officedocument.presentationml.slide+xml" PartName="/ppt/slides/slide147.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40.xml"/>
  <Override ContentType="application/vnd.openxmlformats-officedocument.presentationml.slide+xml" PartName="/ppt/slides/slide11.xml"/>
  <Override ContentType="application/vnd.openxmlformats-officedocument.presentationml.slide+xml" PartName="/ppt/slides/slide137.xml"/>
  <Override ContentType="application/vnd.openxmlformats-officedocument.presentationml.slide+xml" PartName="/ppt/slides/slide110.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149.xml"/>
  <Override ContentType="application/vnd.openxmlformats-officedocument.presentationml.slide+xml" PartName="/ppt/slides/slide49.xml"/>
  <Override ContentType="application/vnd.openxmlformats-officedocument.presentationml.slide+xml" PartName="/ppt/slides/slide124.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26.xml"/>
  <Override ContentType="application/vnd.openxmlformats-officedocument.presentationml.slide+xml" PartName="/ppt/slides/slide151.xml"/>
  <Override ContentType="application/vnd.openxmlformats-officedocument.presentationml.slide+xml" PartName="/ppt/slides/slide109.xml"/>
  <Override ContentType="application/vnd.openxmlformats-officedocument.presentationml.slide+xml" PartName="/ppt/slides/slide134.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143.xml"/>
  <Override ContentType="application/vnd.openxmlformats-officedocument.presentationml.slide+xml" PartName="/ppt/slides/slide117.xml"/>
  <Override ContentType="application/vnd.openxmlformats-officedocument.presentationml.slide+xml" PartName="/ppt/slides/slide145.xml"/>
  <Override ContentType="application/vnd.openxmlformats-officedocument.presentationml.slide+xml" PartName="/ppt/slides/slide132.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12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firstSlideNum="3" strictFirstAndLastChars="0" saveSubsetFonts="1">
  <p:sldMasterIdLst>
    <p:sldMasterId id="2147483661"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 id="313" r:id="rId62"/>
    <p:sldId id="314" r:id="rId63"/>
    <p:sldId id="315" r:id="rId64"/>
    <p:sldId id="316" r:id="rId65"/>
    <p:sldId id="317" r:id="rId66"/>
    <p:sldId id="318" r:id="rId67"/>
    <p:sldId id="319" r:id="rId68"/>
    <p:sldId id="320" r:id="rId69"/>
    <p:sldId id="321" r:id="rId70"/>
    <p:sldId id="322" r:id="rId71"/>
    <p:sldId id="323" r:id="rId72"/>
    <p:sldId id="324" r:id="rId73"/>
    <p:sldId id="325" r:id="rId74"/>
    <p:sldId id="326" r:id="rId75"/>
    <p:sldId id="327" r:id="rId76"/>
    <p:sldId id="328" r:id="rId77"/>
    <p:sldId id="329" r:id="rId78"/>
    <p:sldId id="330" r:id="rId79"/>
    <p:sldId id="331" r:id="rId80"/>
    <p:sldId id="332" r:id="rId81"/>
    <p:sldId id="333" r:id="rId82"/>
    <p:sldId id="334" r:id="rId83"/>
    <p:sldId id="335" r:id="rId84"/>
    <p:sldId id="336" r:id="rId85"/>
    <p:sldId id="337" r:id="rId86"/>
    <p:sldId id="338" r:id="rId87"/>
    <p:sldId id="339" r:id="rId88"/>
    <p:sldId id="340" r:id="rId89"/>
    <p:sldId id="341" r:id="rId90"/>
    <p:sldId id="342" r:id="rId91"/>
    <p:sldId id="343" r:id="rId92"/>
    <p:sldId id="344" r:id="rId93"/>
    <p:sldId id="345" r:id="rId94"/>
    <p:sldId id="346" r:id="rId95"/>
    <p:sldId id="347" r:id="rId96"/>
    <p:sldId id="348" r:id="rId97"/>
    <p:sldId id="349" r:id="rId98"/>
    <p:sldId id="350" r:id="rId99"/>
    <p:sldId id="351" r:id="rId100"/>
    <p:sldId id="352" r:id="rId101"/>
    <p:sldId id="353" r:id="rId102"/>
    <p:sldId id="354" r:id="rId103"/>
    <p:sldId id="355" r:id="rId104"/>
    <p:sldId id="356" r:id="rId105"/>
    <p:sldId id="357" r:id="rId106"/>
    <p:sldId id="358" r:id="rId107"/>
    <p:sldId id="359" r:id="rId108"/>
    <p:sldId id="360" r:id="rId109"/>
    <p:sldId id="361" r:id="rId110"/>
    <p:sldId id="362" r:id="rId111"/>
    <p:sldId id="363" r:id="rId112"/>
    <p:sldId id="364" r:id="rId113"/>
    <p:sldId id="365" r:id="rId114"/>
    <p:sldId id="366" r:id="rId115"/>
    <p:sldId id="367" r:id="rId116"/>
    <p:sldId id="368" r:id="rId117"/>
    <p:sldId id="369" r:id="rId118"/>
    <p:sldId id="370" r:id="rId119"/>
    <p:sldId id="371" r:id="rId120"/>
    <p:sldId id="372" r:id="rId121"/>
    <p:sldId id="373" r:id="rId122"/>
    <p:sldId id="374" r:id="rId123"/>
    <p:sldId id="375" r:id="rId124"/>
    <p:sldId id="376" r:id="rId125"/>
    <p:sldId id="377" r:id="rId126"/>
    <p:sldId id="378" r:id="rId127"/>
    <p:sldId id="379" r:id="rId128"/>
    <p:sldId id="380" r:id="rId129"/>
    <p:sldId id="381" r:id="rId130"/>
    <p:sldId id="382" r:id="rId131"/>
    <p:sldId id="383" r:id="rId132"/>
    <p:sldId id="384" r:id="rId133"/>
    <p:sldId id="385" r:id="rId134"/>
    <p:sldId id="386" r:id="rId135"/>
    <p:sldId id="387" r:id="rId136"/>
    <p:sldId id="388" r:id="rId137"/>
    <p:sldId id="389" r:id="rId138"/>
    <p:sldId id="390" r:id="rId139"/>
    <p:sldId id="391" r:id="rId140"/>
    <p:sldId id="392" r:id="rId141"/>
    <p:sldId id="393" r:id="rId142"/>
    <p:sldId id="394" r:id="rId143"/>
    <p:sldId id="395" r:id="rId144"/>
    <p:sldId id="396" r:id="rId145"/>
    <p:sldId id="397" r:id="rId146"/>
    <p:sldId id="398" r:id="rId147"/>
    <p:sldId id="399" r:id="rId148"/>
    <p:sldId id="400" r:id="rId149"/>
    <p:sldId id="401" r:id="rId150"/>
    <p:sldId id="402" r:id="rId151"/>
    <p:sldId id="403" r:id="rId152"/>
    <p:sldId id="404" r:id="rId153"/>
    <p:sldId id="405" r:id="rId154"/>
    <p:sldId id="406" r:id="rId155"/>
    <p:sldId id="407" r:id="rId156"/>
  </p:sldIdLst>
  <p:sldSz cy="7559675" cx="106918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107" Type="http://schemas.openxmlformats.org/officeDocument/2006/relationships/slide" Target="slides/slide103.xml"/><Relationship Id="rId106" Type="http://schemas.openxmlformats.org/officeDocument/2006/relationships/slide" Target="slides/slide102.xml"/><Relationship Id="rId105" Type="http://schemas.openxmlformats.org/officeDocument/2006/relationships/slide" Target="slides/slide101.xml"/><Relationship Id="rId104" Type="http://schemas.openxmlformats.org/officeDocument/2006/relationships/slide" Target="slides/slide100.xml"/><Relationship Id="rId109" Type="http://schemas.openxmlformats.org/officeDocument/2006/relationships/slide" Target="slides/slide105.xml"/><Relationship Id="rId108" Type="http://schemas.openxmlformats.org/officeDocument/2006/relationships/slide" Target="slides/slide104.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103" Type="http://schemas.openxmlformats.org/officeDocument/2006/relationships/slide" Target="slides/slide99.xml"/><Relationship Id="rId102" Type="http://schemas.openxmlformats.org/officeDocument/2006/relationships/slide" Target="slides/slide98.xml"/><Relationship Id="rId101" Type="http://schemas.openxmlformats.org/officeDocument/2006/relationships/slide" Target="slides/slide97.xml"/><Relationship Id="rId100" Type="http://schemas.openxmlformats.org/officeDocument/2006/relationships/slide" Target="slides/slide96.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29" Type="http://schemas.openxmlformats.org/officeDocument/2006/relationships/slide" Target="slides/slide125.xml"/><Relationship Id="rId128" Type="http://schemas.openxmlformats.org/officeDocument/2006/relationships/slide" Target="slides/slide124.xml"/><Relationship Id="rId127" Type="http://schemas.openxmlformats.org/officeDocument/2006/relationships/slide" Target="slides/slide123.xml"/><Relationship Id="rId126" Type="http://schemas.openxmlformats.org/officeDocument/2006/relationships/slide" Target="slides/slide122.xml"/><Relationship Id="rId26" Type="http://schemas.openxmlformats.org/officeDocument/2006/relationships/slide" Target="slides/slide22.xml"/><Relationship Id="rId121" Type="http://schemas.openxmlformats.org/officeDocument/2006/relationships/slide" Target="slides/slide117.xml"/><Relationship Id="rId25" Type="http://schemas.openxmlformats.org/officeDocument/2006/relationships/slide" Target="slides/slide21.xml"/><Relationship Id="rId120" Type="http://schemas.openxmlformats.org/officeDocument/2006/relationships/slide" Target="slides/slide116.xml"/><Relationship Id="rId28" Type="http://schemas.openxmlformats.org/officeDocument/2006/relationships/slide" Target="slides/slide24.xml"/><Relationship Id="rId27" Type="http://schemas.openxmlformats.org/officeDocument/2006/relationships/slide" Target="slides/slide23.xml"/><Relationship Id="rId125" Type="http://schemas.openxmlformats.org/officeDocument/2006/relationships/slide" Target="slides/slide121.xml"/><Relationship Id="rId29" Type="http://schemas.openxmlformats.org/officeDocument/2006/relationships/slide" Target="slides/slide25.xml"/><Relationship Id="rId124" Type="http://schemas.openxmlformats.org/officeDocument/2006/relationships/slide" Target="slides/slide120.xml"/><Relationship Id="rId123" Type="http://schemas.openxmlformats.org/officeDocument/2006/relationships/slide" Target="slides/slide119.xml"/><Relationship Id="rId122" Type="http://schemas.openxmlformats.org/officeDocument/2006/relationships/slide" Target="slides/slide118.xml"/><Relationship Id="rId95" Type="http://schemas.openxmlformats.org/officeDocument/2006/relationships/slide" Target="slides/slide91.xml"/><Relationship Id="rId94" Type="http://schemas.openxmlformats.org/officeDocument/2006/relationships/slide" Target="slides/slide90.xml"/><Relationship Id="rId97" Type="http://schemas.openxmlformats.org/officeDocument/2006/relationships/slide" Target="slides/slide93.xml"/><Relationship Id="rId96" Type="http://schemas.openxmlformats.org/officeDocument/2006/relationships/slide" Target="slides/slide92.xml"/><Relationship Id="rId11" Type="http://schemas.openxmlformats.org/officeDocument/2006/relationships/slide" Target="slides/slide7.xml"/><Relationship Id="rId99" Type="http://schemas.openxmlformats.org/officeDocument/2006/relationships/slide" Target="slides/slide95.xml"/><Relationship Id="rId10" Type="http://schemas.openxmlformats.org/officeDocument/2006/relationships/slide" Target="slides/slide6.xml"/><Relationship Id="rId98" Type="http://schemas.openxmlformats.org/officeDocument/2006/relationships/slide" Target="slides/slide94.xml"/><Relationship Id="rId13" Type="http://schemas.openxmlformats.org/officeDocument/2006/relationships/slide" Target="slides/slide9.xml"/><Relationship Id="rId12" Type="http://schemas.openxmlformats.org/officeDocument/2006/relationships/slide" Target="slides/slide8.xml"/><Relationship Id="rId91" Type="http://schemas.openxmlformats.org/officeDocument/2006/relationships/slide" Target="slides/slide87.xml"/><Relationship Id="rId90" Type="http://schemas.openxmlformats.org/officeDocument/2006/relationships/slide" Target="slides/slide86.xml"/><Relationship Id="rId93" Type="http://schemas.openxmlformats.org/officeDocument/2006/relationships/slide" Target="slides/slide89.xml"/><Relationship Id="rId92" Type="http://schemas.openxmlformats.org/officeDocument/2006/relationships/slide" Target="slides/slide88.xml"/><Relationship Id="rId118" Type="http://schemas.openxmlformats.org/officeDocument/2006/relationships/slide" Target="slides/slide114.xml"/><Relationship Id="rId117" Type="http://schemas.openxmlformats.org/officeDocument/2006/relationships/slide" Target="slides/slide113.xml"/><Relationship Id="rId116" Type="http://schemas.openxmlformats.org/officeDocument/2006/relationships/slide" Target="slides/slide112.xml"/><Relationship Id="rId115" Type="http://schemas.openxmlformats.org/officeDocument/2006/relationships/slide" Target="slides/slide111.xml"/><Relationship Id="rId119" Type="http://schemas.openxmlformats.org/officeDocument/2006/relationships/slide" Target="slides/slide115.xml"/><Relationship Id="rId15" Type="http://schemas.openxmlformats.org/officeDocument/2006/relationships/slide" Target="slides/slide11.xml"/><Relationship Id="rId110" Type="http://schemas.openxmlformats.org/officeDocument/2006/relationships/slide" Target="slides/slide106.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14" Type="http://schemas.openxmlformats.org/officeDocument/2006/relationships/slide" Target="slides/slide110.xml"/><Relationship Id="rId18" Type="http://schemas.openxmlformats.org/officeDocument/2006/relationships/slide" Target="slides/slide14.xml"/><Relationship Id="rId113" Type="http://schemas.openxmlformats.org/officeDocument/2006/relationships/slide" Target="slides/slide109.xml"/><Relationship Id="rId112" Type="http://schemas.openxmlformats.org/officeDocument/2006/relationships/slide" Target="slides/slide108.xml"/><Relationship Id="rId111" Type="http://schemas.openxmlformats.org/officeDocument/2006/relationships/slide" Target="slides/slide107.xml"/><Relationship Id="rId84" Type="http://schemas.openxmlformats.org/officeDocument/2006/relationships/slide" Target="slides/slide80.xml"/><Relationship Id="rId83" Type="http://schemas.openxmlformats.org/officeDocument/2006/relationships/slide" Target="slides/slide79.xml"/><Relationship Id="rId86" Type="http://schemas.openxmlformats.org/officeDocument/2006/relationships/slide" Target="slides/slide82.xml"/><Relationship Id="rId85" Type="http://schemas.openxmlformats.org/officeDocument/2006/relationships/slide" Target="slides/slide81.xml"/><Relationship Id="rId88" Type="http://schemas.openxmlformats.org/officeDocument/2006/relationships/slide" Target="slides/slide84.xml"/><Relationship Id="rId150" Type="http://schemas.openxmlformats.org/officeDocument/2006/relationships/slide" Target="slides/slide146.xml"/><Relationship Id="rId87" Type="http://schemas.openxmlformats.org/officeDocument/2006/relationships/slide" Target="slides/slide83.xml"/><Relationship Id="rId89" Type="http://schemas.openxmlformats.org/officeDocument/2006/relationships/slide" Target="slides/slide85.xml"/><Relationship Id="rId80" Type="http://schemas.openxmlformats.org/officeDocument/2006/relationships/slide" Target="slides/slide76.xml"/><Relationship Id="rId82" Type="http://schemas.openxmlformats.org/officeDocument/2006/relationships/slide" Target="slides/slide78.xml"/><Relationship Id="rId81" Type="http://schemas.openxmlformats.org/officeDocument/2006/relationships/slide" Target="slides/slide77.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149" Type="http://schemas.openxmlformats.org/officeDocument/2006/relationships/slide" Target="slides/slide145.xml"/><Relationship Id="rId4" Type="http://schemas.openxmlformats.org/officeDocument/2006/relationships/notesMaster" Target="notesMasters/notesMaster1.xml"/><Relationship Id="rId148" Type="http://schemas.openxmlformats.org/officeDocument/2006/relationships/slide" Target="slides/slide144.xml"/><Relationship Id="rId9" Type="http://schemas.openxmlformats.org/officeDocument/2006/relationships/slide" Target="slides/slide5.xml"/><Relationship Id="rId143" Type="http://schemas.openxmlformats.org/officeDocument/2006/relationships/slide" Target="slides/slide139.xml"/><Relationship Id="rId142" Type="http://schemas.openxmlformats.org/officeDocument/2006/relationships/slide" Target="slides/slide138.xml"/><Relationship Id="rId141" Type="http://schemas.openxmlformats.org/officeDocument/2006/relationships/slide" Target="slides/slide137.xml"/><Relationship Id="rId140" Type="http://schemas.openxmlformats.org/officeDocument/2006/relationships/slide" Target="slides/slide136.xml"/><Relationship Id="rId5" Type="http://schemas.openxmlformats.org/officeDocument/2006/relationships/slide" Target="slides/slide1.xml"/><Relationship Id="rId147" Type="http://schemas.openxmlformats.org/officeDocument/2006/relationships/slide" Target="slides/slide143.xml"/><Relationship Id="rId6" Type="http://schemas.openxmlformats.org/officeDocument/2006/relationships/slide" Target="slides/slide2.xml"/><Relationship Id="rId146" Type="http://schemas.openxmlformats.org/officeDocument/2006/relationships/slide" Target="slides/slide142.xml"/><Relationship Id="rId7" Type="http://schemas.openxmlformats.org/officeDocument/2006/relationships/slide" Target="slides/slide3.xml"/><Relationship Id="rId145" Type="http://schemas.openxmlformats.org/officeDocument/2006/relationships/slide" Target="slides/slide141.xml"/><Relationship Id="rId8" Type="http://schemas.openxmlformats.org/officeDocument/2006/relationships/slide" Target="slides/slide4.xml"/><Relationship Id="rId144" Type="http://schemas.openxmlformats.org/officeDocument/2006/relationships/slide" Target="slides/slide140.xml"/><Relationship Id="rId73" Type="http://schemas.openxmlformats.org/officeDocument/2006/relationships/slide" Target="slides/slide69.xml"/><Relationship Id="rId72" Type="http://schemas.openxmlformats.org/officeDocument/2006/relationships/slide" Target="slides/slide68.xml"/><Relationship Id="rId75" Type="http://schemas.openxmlformats.org/officeDocument/2006/relationships/slide" Target="slides/slide71.xml"/><Relationship Id="rId74" Type="http://schemas.openxmlformats.org/officeDocument/2006/relationships/slide" Target="slides/slide70.xml"/><Relationship Id="rId77" Type="http://schemas.openxmlformats.org/officeDocument/2006/relationships/slide" Target="slides/slide73.xml"/><Relationship Id="rId76" Type="http://schemas.openxmlformats.org/officeDocument/2006/relationships/slide" Target="slides/slide72.xml"/><Relationship Id="rId79" Type="http://schemas.openxmlformats.org/officeDocument/2006/relationships/slide" Target="slides/slide75.xml"/><Relationship Id="rId78" Type="http://schemas.openxmlformats.org/officeDocument/2006/relationships/slide" Target="slides/slide74.xml"/><Relationship Id="rId71" Type="http://schemas.openxmlformats.org/officeDocument/2006/relationships/slide" Target="slides/slide67.xml"/><Relationship Id="rId70" Type="http://schemas.openxmlformats.org/officeDocument/2006/relationships/slide" Target="slides/slide66.xml"/><Relationship Id="rId139" Type="http://schemas.openxmlformats.org/officeDocument/2006/relationships/slide" Target="slides/slide135.xml"/><Relationship Id="rId138" Type="http://schemas.openxmlformats.org/officeDocument/2006/relationships/slide" Target="slides/slide134.xml"/><Relationship Id="rId137" Type="http://schemas.openxmlformats.org/officeDocument/2006/relationships/slide" Target="slides/slide133.xml"/><Relationship Id="rId132" Type="http://schemas.openxmlformats.org/officeDocument/2006/relationships/slide" Target="slides/slide128.xml"/><Relationship Id="rId131" Type="http://schemas.openxmlformats.org/officeDocument/2006/relationships/slide" Target="slides/slide127.xml"/><Relationship Id="rId130" Type="http://schemas.openxmlformats.org/officeDocument/2006/relationships/slide" Target="slides/slide126.xml"/><Relationship Id="rId136" Type="http://schemas.openxmlformats.org/officeDocument/2006/relationships/slide" Target="slides/slide132.xml"/><Relationship Id="rId135" Type="http://schemas.openxmlformats.org/officeDocument/2006/relationships/slide" Target="slides/slide131.xml"/><Relationship Id="rId134" Type="http://schemas.openxmlformats.org/officeDocument/2006/relationships/slide" Target="slides/slide130.xml"/><Relationship Id="rId133" Type="http://schemas.openxmlformats.org/officeDocument/2006/relationships/slide" Target="slides/slide129.xml"/><Relationship Id="rId62" Type="http://schemas.openxmlformats.org/officeDocument/2006/relationships/slide" Target="slides/slide58.xml"/><Relationship Id="rId61" Type="http://schemas.openxmlformats.org/officeDocument/2006/relationships/slide" Target="slides/slide57.xml"/><Relationship Id="rId64" Type="http://schemas.openxmlformats.org/officeDocument/2006/relationships/slide" Target="slides/slide60.xml"/><Relationship Id="rId63" Type="http://schemas.openxmlformats.org/officeDocument/2006/relationships/slide" Target="slides/slide59.xml"/><Relationship Id="rId66" Type="http://schemas.openxmlformats.org/officeDocument/2006/relationships/slide" Target="slides/slide62.xml"/><Relationship Id="rId65" Type="http://schemas.openxmlformats.org/officeDocument/2006/relationships/slide" Target="slides/slide61.xml"/><Relationship Id="rId68" Type="http://schemas.openxmlformats.org/officeDocument/2006/relationships/slide" Target="slides/slide64.xml"/><Relationship Id="rId67" Type="http://schemas.openxmlformats.org/officeDocument/2006/relationships/slide" Target="slides/slide63.xml"/><Relationship Id="rId60" Type="http://schemas.openxmlformats.org/officeDocument/2006/relationships/slide" Target="slides/slide56.xml"/><Relationship Id="rId69" Type="http://schemas.openxmlformats.org/officeDocument/2006/relationships/slide" Target="slides/slide65.xml"/><Relationship Id="rId51" Type="http://schemas.openxmlformats.org/officeDocument/2006/relationships/slide" Target="slides/slide47.xml"/><Relationship Id="rId50" Type="http://schemas.openxmlformats.org/officeDocument/2006/relationships/slide" Target="slides/slide46.xml"/><Relationship Id="rId53" Type="http://schemas.openxmlformats.org/officeDocument/2006/relationships/slide" Target="slides/slide49.xml"/><Relationship Id="rId52" Type="http://schemas.openxmlformats.org/officeDocument/2006/relationships/slide" Target="slides/slide48.xml"/><Relationship Id="rId55" Type="http://schemas.openxmlformats.org/officeDocument/2006/relationships/slide" Target="slides/slide51.xml"/><Relationship Id="rId54" Type="http://schemas.openxmlformats.org/officeDocument/2006/relationships/slide" Target="slides/slide50.xml"/><Relationship Id="rId57" Type="http://schemas.openxmlformats.org/officeDocument/2006/relationships/slide" Target="slides/slide53.xml"/><Relationship Id="rId56" Type="http://schemas.openxmlformats.org/officeDocument/2006/relationships/slide" Target="slides/slide52.xml"/><Relationship Id="rId59" Type="http://schemas.openxmlformats.org/officeDocument/2006/relationships/slide" Target="slides/slide55.xml"/><Relationship Id="rId154" Type="http://schemas.openxmlformats.org/officeDocument/2006/relationships/slide" Target="slides/slide150.xml"/><Relationship Id="rId58" Type="http://schemas.openxmlformats.org/officeDocument/2006/relationships/slide" Target="slides/slide54.xml"/><Relationship Id="rId153" Type="http://schemas.openxmlformats.org/officeDocument/2006/relationships/slide" Target="slides/slide149.xml"/><Relationship Id="rId152" Type="http://schemas.openxmlformats.org/officeDocument/2006/relationships/slide" Target="slides/slide148.xml"/><Relationship Id="rId151" Type="http://schemas.openxmlformats.org/officeDocument/2006/relationships/slide" Target="slides/slide147.xml"/><Relationship Id="rId156" Type="http://schemas.openxmlformats.org/officeDocument/2006/relationships/slide" Target="slides/slide152.xml"/><Relationship Id="rId155" Type="http://schemas.openxmlformats.org/officeDocument/2006/relationships/slide" Target="slides/slide1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1:notes"/>
          <p:cNvSpPr txBox="1"/>
          <p:nvPr>
            <p:ph idx="1" type="body"/>
          </p:nvPr>
        </p:nvSpPr>
        <p:spPr>
          <a:xfrm>
            <a:off x="586520" y="3910978"/>
            <a:ext cx="4692160" cy="351912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91" name="Google Shape;91;p1:notes"/>
          <p:cNvSpPr/>
          <p:nvPr>
            <p:ph idx="2" type="sldImg"/>
          </p:nvPr>
        </p:nvSpPr>
        <p:spPr>
          <a:xfrm>
            <a:off x="860425" y="782638"/>
            <a:ext cx="4144963" cy="293211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2:notes"/>
          <p:cNvSpPr txBox="1"/>
          <p:nvPr>
            <p:ph idx="1" type="body"/>
          </p:nvPr>
        </p:nvSpPr>
        <p:spPr>
          <a:xfrm>
            <a:off x="586520" y="3910978"/>
            <a:ext cx="4692160" cy="351912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99" name="Google Shape;99;p2:notes"/>
          <p:cNvSpPr/>
          <p:nvPr>
            <p:ph idx="2" type="sldImg"/>
          </p:nvPr>
        </p:nvSpPr>
        <p:spPr>
          <a:xfrm>
            <a:off x="860425" y="782638"/>
            <a:ext cx="4144963" cy="293211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p3:notes"/>
          <p:cNvSpPr txBox="1"/>
          <p:nvPr>
            <p:ph idx="1" type="body"/>
          </p:nvPr>
        </p:nvSpPr>
        <p:spPr>
          <a:xfrm>
            <a:off x="586520" y="3910978"/>
            <a:ext cx="4692160" cy="351912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107" name="Google Shape;107;p3:notes"/>
          <p:cNvSpPr/>
          <p:nvPr>
            <p:ph idx="2" type="sldImg"/>
          </p:nvPr>
        </p:nvSpPr>
        <p:spPr>
          <a:xfrm>
            <a:off x="860425" y="782638"/>
            <a:ext cx="4144963" cy="293211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3" name="Google Shape;113;p4: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0" name="Google Shape;120;p5: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7" name="Google Shape;127;p6: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7" name="Google Shape;137;p7: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8" name="Google Shape;148;p8: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8" name="Google Shape;158;p9: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7" name="Google Shape;167;p10: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5" name="Google Shape;175;p11: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4" name="Google Shape;184;p12: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1" name="Google Shape;191;p13: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8" name="Google Shape;198;p14: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9" name="Google Shape;209;p15: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7" name="Google Shape;217;p16: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5" name="Google Shape;225;p17: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3" name="Google Shape;233;p18: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1" name="Google Shape;241;p19: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9" name="Google Shape;249;p20: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7" name="Google Shape;257;p21: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1" name="Google Shape;271;p22: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9" name="Google Shape;279;p23: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7" name="Google Shape;287;p24: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5" name="Google Shape;295;p25: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3" name="Google Shape;303;p26: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0" name="Google Shape;310;p27: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9" name="Google Shape;319;p28: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0" name="Google Shape;330;p29: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8" name="Google Shape;338;p30: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6" name="Google Shape;346;p31: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p3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5" name="Google Shape;355;p32:notes"/>
          <p:cNvSpPr/>
          <p:nvPr>
            <p:ph idx="2" type="sldImg"/>
          </p:nvPr>
        </p:nvSpPr>
        <p:spPr>
          <a:xfrm>
            <a:off x="1246188"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p3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2" name="Google Shape;362;p33:notes"/>
          <p:cNvSpPr/>
          <p:nvPr>
            <p:ph idx="2" type="sldImg"/>
          </p:nvPr>
        </p:nvSpPr>
        <p:spPr>
          <a:xfrm>
            <a:off x="1246188"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p3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0" name="Google Shape;370;p34:notes"/>
          <p:cNvSpPr/>
          <p:nvPr>
            <p:ph idx="2" type="sldImg"/>
          </p:nvPr>
        </p:nvSpPr>
        <p:spPr>
          <a:xfrm>
            <a:off x="1246188"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p3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7" name="Google Shape;377;p35:notes"/>
          <p:cNvSpPr/>
          <p:nvPr>
            <p:ph idx="2" type="sldImg"/>
          </p:nvPr>
        </p:nvSpPr>
        <p:spPr>
          <a:xfrm>
            <a:off x="1246188"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p3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5" name="Google Shape;385;p36:notes"/>
          <p:cNvSpPr/>
          <p:nvPr>
            <p:ph idx="2" type="sldImg"/>
          </p:nvPr>
        </p:nvSpPr>
        <p:spPr>
          <a:xfrm>
            <a:off x="1246188"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p3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2" name="Google Shape;392;p37:notes"/>
          <p:cNvSpPr/>
          <p:nvPr>
            <p:ph idx="2" type="sldImg"/>
          </p:nvPr>
        </p:nvSpPr>
        <p:spPr>
          <a:xfrm>
            <a:off x="1246188"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p3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0" name="Google Shape;400;p38:notes"/>
          <p:cNvSpPr/>
          <p:nvPr>
            <p:ph idx="2" type="sldImg"/>
          </p:nvPr>
        </p:nvSpPr>
        <p:spPr>
          <a:xfrm>
            <a:off x="1246188"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p3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7" name="Google Shape;407;p39:notes"/>
          <p:cNvSpPr/>
          <p:nvPr>
            <p:ph idx="2" type="sldImg"/>
          </p:nvPr>
        </p:nvSpPr>
        <p:spPr>
          <a:xfrm>
            <a:off x="1246188"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p4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5" name="Google Shape;415;p40:notes"/>
          <p:cNvSpPr/>
          <p:nvPr>
            <p:ph idx="2" type="sldImg"/>
          </p:nvPr>
        </p:nvSpPr>
        <p:spPr>
          <a:xfrm>
            <a:off x="1246188"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p4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2" name="Google Shape;422;p41: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p4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2" name="Google Shape;432;p42:notes"/>
          <p:cNvSpPr/>
          <p:nvPr>
            <p:ph idx="2" type="sldImg"/>
          </p:nvPr>
        </p:nvSpPr>
        <p:spPr>
          <a:xfrm>
            <a:off x="1246188"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p4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9" name="Google Shape;439;p43: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p4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6" name="Google Shape;446;p44: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p4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3" name="Google Shape;453;p45: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p4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0" name="Google Shape;460;p46: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p4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7" name="Google Shape;467;p47: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p4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4" name="Google Shape;474;p48: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p4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1" name="Google Shape;481;p49: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p5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8" name="Google Shape;488;p50: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p5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4" name="Google Shape;494;p51: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p5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00" name="Google Shape;500;p52: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p5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06" name="Google Shape;506;p53: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p5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4" name="Google Shape;514;p54: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0" name="Shape 520"/>
        <p:cNvGrpSpPr/>
        <p:nvPr/>
      </p:nvGrpSpPr>
      <p:grpSpPr>
        <a:xfrm>
          <a:off x="0" y="0"/>
          <a:ext cx="0" cy="0"/>
          <a:chOff x="0" y="0"/>
          <a:chExt cx="0" cy="0"/>
        </a:xfrm>
      </p:grpSpPr>
      <p:sp>
        <p:nvSpPr>
          <p:cNvPr id="521" name="Google Shape;521;p5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2" name="Google Shape;522;p55: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p5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8" name="Google Shape;528;p56: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p5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36" name="Google Shape;536;p57: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p5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42" name="Google Shape;542;p58: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p5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48" name="Google Shape;548;p59: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3" name="Shape 553"/>
        <p:cNvGrpSpPr/>
        <p:nvPr/>
      </p:nvGrpSpPr>
      <p:grpSpPr>
        <a:xfrm>
          <a:off x="0" y="0"/>
          <a:ext cx="0" cy="0"/>
          <a:chOff x="0" y="0"/>
          <a:chExt cx="0" cy="0"/>
        </a:xfrm>
      </p:grpSpPr>
      <p:sp>
        <p:nvSpPr>
          <p:cNvPr id="554" name="Google Shape;554;p6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55" name="Google Shape;555;p60: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p6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62" name="Google Shape;562;p61: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p6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69" name="Google Shape;569;p62: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3" name="Shape 573"/>
        <p:cNvGrpSpPr/>
        <p:nvPr/>
      </p:nvGrpSpPr>
      <p:grpSpPr>
        <a:xfrm>
          <a:off x="0" y="0"/>
          <a:ext cx="0" cy="0"/>
          <a:chOff x="0" y="0"/>
          <a:chExt cx="0" cy="0"/>
        </a:xfrm>
      </p:grpSpPr>
      <p:sp>
        <p:nvSpPr>
          <p:cNvPr id="574" name="Google Shape;574;p6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75" name="Google Shape;575;p63: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p6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82" name="Google Shape;582;p64: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6" name="Shape 586"/>
        <p:cNvGrpSpPr/>
        <p:nvPr/>
      </p:nvGrpSpPr>
      <p:grpSpPr>
        <a:xfrm>
          <a:off x="0" y="0"/>
          <a:ext cx="0" cy="0"/>
          <a:chOff x="0" y="0"/>
          <a:chExt cx="0" cy="0"/>
        </a:xfrm>
      </p:grpSpPr>
      <p:sp>
        <p:nvSpPr>
          <p:cNvPr id="587" name="Google Shape;587;p6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88" name="Google Shape;588;p65: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2" name="Shape 592"/>
        <p:cNvGrpSpPr/>
        <p:nvPr/>
      </p:nvGrpSpPr>
      <p:grpSpPr>
        <a:xfrm>
          <a:off x="0" y="0"/>
          <a:ext cx="0" cy="0"/>
          <a:chOff x="0" y="0"/>
          <a:chExt cx="0" cy="0"/>
        </a:xfrm>
      </p:grpSpPr>
      <p:sp>
        <p:nvSpPr>
          <p:cNvPr id="593" name="Google Shape;593;p6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94" name="Google Shape;594;p66: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9" name="Shape 599"/>
        <p:cNvGrpSpPr/>
        <p:nvPr/>
      </p:nvGrpSpPr>
      <p:grpSpPr>
        <a:xfrm>
          <a:off x="0" y="0"/>
          <a:ext cx="0" cy="0"/>
          <a:chOff x="0" y="0"/>
          <a:chExt cx="0" cy="0"/>
        </a:xfrm>
      </p:grpSpPr>
      <p:sp>
        <p:nvSpPr>
          <p:cNvPr id="600" name="Google Shape;600;p6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01" name="Google Shape;601;p67: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5" name="Shape 605"/>
        <p:cNvGrpSpPr/>
        <p:nvPr/>
      </p:nvGrpSpPr>
      <p:grpSpPr>
        <a:xfrm>
          <a:off x="0" y="0"/>
          <a:ext cx="0" cy="0"/>
          <a:chOff x="0" y="0"/>
          <a:chExt cx="0" cy="0"/>
        </a:xfrm>
      </p:grpSpPr>
      <p:sp>
        <p:nvSpPr>
          <p:cNvPr id="606" name="Google Shape;606;p6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07" name="Google Shape;607;p68: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1" name="Shape 611"/>
        <p:cNvGrpSpPr/>
        <p:nvPr/>
      </p:nvGrpSpPr>
      <p:grpSpPr>
        <a:xfrm>
          <a:off x="0" y="0"/>
          <a:ext cx="0" cy="0"/>
          <a:chOff x="0" y="0"/>
          <a:chExt cx="0" cy="0"/>
        </a:xfrm>
      </p:grpSpPr>
      <p:sp>
        <p:nvSpPr>
          <p:cNvPr id="612" name="Google Shape;612;p69: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13" name="Google Shape;613;p69: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614" name="Google Shape;614;p69: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5" name="Google Shape;615;p69: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616" name="Google Shape;616;p69: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17" name="Google Shape;617;p69: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 name="Shape 622"/>
        <p:cNvGrpSpPr/>
        <p:nvPr/>
      </p:nvGrpSpPr>
      <p:grpSpPr>
        <a:xfrm>
          <a:off x="0" y="0"/>
          <a:ext cx="0" cy="0"/>
          <a:chOff x="0" y="0"/>
          <a:chExt cx="0" cy="0"/>
        </a:xfrm>
      </p:grpSpPr>
      <p:sp>
        <p:nvSpPr>
          <p:cNvPr id="623" name="Google Shape;623;p70: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24" name="Google Shape;624;p70: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625" name="Google Shape;625;p70: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6" name="Google Shape;626;p70: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627" name="Google Shape;627;p70: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28" name="Google Shape;628;p70: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4" name="Shape 634"/>
        <p:cNvGrpSpPr/>
        <p:nvPr/>
      </p:nvGrpSpPr>
      <p:grpSpPr>
        <a:xfrm>
          <a:off x="0" y="0"/>
          <a:ext cx="0" cy="0"/>
          <a:chOff x="0" y="0"/>
          <a:chExt cx="0" cy="0"/>
        </a:xfrm>
      </p:grpSpPr>
      <p:sp>
        <p:nvSpPr>
          <p:cNvPr id="635" name="Google Shape;635;p7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36" name="Google Shape;636;p7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637" name="Google Shape;637;p71: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8" name="Google Shape;638;p7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639" name="Google Shape;639;p7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40" name="Google Shape;640;p7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8" name="Shape 648"/>
        <p:cNvGrpSpPr/>
        <p:nvPr/>
      </p:nvGrpSpPr>
      <p:grpSpPr>
        <a:xfrm>
          <a:off x="0" y="0"/>
          <a:ext cx="0" cy="0"/>
          <a:chOff x="0" y="0"/>
          <a:chExt cx="0" cy="0"/>
        </a:xfrm>
      </p:grpSpPr>
      <p:sp>
        <p:nvSpPr>
          <p:cNvPr id="649" name="Google Shape;649;p7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50" name="Google Shape;650;p7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651" name="Google Shape;651;p72: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2" name="Google Shape;652;p7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653" name="Google Shape;653;p7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54" name="Google Shape;654;p7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1" name="Shape 661"/>
        <p:cNvGrpSpPr/>
        <p:nvPr/>
      </p:nvGrpSpPr>
      <p:grpSpPr>
        <a:xfrm>
          <a:off x="0" y="0"/>
          <a:ext cx="0" cy="0"/>
          <a:chOff x="0" y="0"/>
          <a:chExt cx="0" cy="0"/>
        </a:xfrm>
      </p:grpSpPr>
      <p:sp>
        <p:nvSpPr>
          <p:cNvPr id="662" name="Google Shape;662;p73: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63" name="Google Shape;663;p73: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664" name="Google Shape;664;p73: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5" name="Google Shape;665;p73: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666" name="Google Shape;666;p73: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67" name="Google Shape;667;p73: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3" name="Shape 673"/>
        <p:cNvGrpSpPr/>
        <p:nvPr/>
      </p:nvGrpSpPr>
      <p:grpSpPr>
        <a:xfrm>
          <a:off x="0" y="0"/>
          <a:ext cx="0" cy="0"/>
          <a:chOff x="0" y="0"/>
          <a:chExt cx="0" cy="0"/>
        </a:xfrm>
      </p:grpSpPr>
      <p:sp>
        <p:nvSpPr>
          <p:cNvPr id="674" name="Google Shape;674;p74: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75" name="Google Shape;675;p74: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676" name="Google Shape;676;p74: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7" name="Google Shape;677;p74: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678" name="Google Shape;678;p74: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79" name="Google Shape;679;p74: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5" name="Shape 685"/>
        <p:cNvGrpSpPr/>
        <p:nvPr/>
      </p:nvGrpSpPr>
      <p:grpSpPr>
        <a:xfrm>
          <a:off x="0" y="0"/>
          <a:ext cx="0" cy="0"/>
          <a:chOff x="0" y="0"/>
          <a:chExt cx="0" cy="0"/>
        </a:xfrm>
      </p:grpSpPr>
      <p:sp>
        <p:nvSpPr>
          <p:cNvPr id="686" name="Google Shape;686;p75: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87" name="Google Shape;687;p75: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688" name="Google Shape;688;p75: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89" name="Google Shape;689;p75: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690" name="Google Shape;690;p75: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91" name="Google Shape;691;p75: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1" name="Shape 701"/>
        <p:cNvGrpSpPr/>
        <p:nvPr/>
      </p:nvGrpSpPr>
      <p:grpSpPr>
        <a:xfrm>
          <a:off x="0" y="0"/>
          <a:ext cx="0" cy="0"/>
          <a:chOff x="0" y="0"/>
          <a:chExt cx="0" cy="0"/>
        </a:xfrm>
      </p:grpSpPr>
      <p:sp>
        <p:nvSpPr>
          <p:cNvPr id="702" name="Google Shape;702;p76: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03" name="Google Shape;703;p76: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704" name="Google Shape;704;p76: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5" name="Google Shape;705;p76: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706" name="Google Shape;706;p76: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07" name="Google Shape;707;p76: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6" name="Shape 716"/>
        <p:cNvGrpSpPr/>
        <p:nvPr/>
      </p:nvGrpSpPr>
      <p:grpSpPr>
        <a:xfrm>
          <a:off x="0" y="0"/>
          <a:ext cx="0" cy="0"/>
          <a:chOff x="0" y="0"/>
          <a:chExt cx="0" cy="0"/>
        </a:xfrm>
      </p:grpSpPr>
      <p:sp>
        <p:nvSpPr>
          <p:cNvPr id="717" name="Google Shape;717;p77: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18" name="Google Shape;718;p77: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719" name="Google Shape;719;p77: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0" name="Google Shape;720;p77: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721" name="Google Shape;721;p77: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22" name="Google Shape;722;p77: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7" name="Shape 727"/>
        <p:cNvGrpSpPr/>
        <p:nvPr/>
      </p:nvGrpSpPr>
      <p:grpSpPr>
        <a:xfrm>
          <a:off x="0" y="0"/>
          <a:ext cx="0" cy="0"/>
          <a:chOff x="0" y="0"/>
          <a:chExt cx="0" cy="0"/>
        </a:xfrm>
      </p:grpSpPr>
      <p:sp>
        <p:nvSpPr>
          <p:cNvPr id="728" name="Google Shape;728;p78: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29" name="Google Shape;729;p78: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730" name="Google Shape;730;p78: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31" name="Google Shape;731;p78: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732" name="Google Shape;732;p78: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33" name="Google Shape;733;p78: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8" name="Shape 738"/>
        <p:cNvGrpSpPr/>
        <p:nvPr/>
      </p:nvGrpSpPr>
      <p:grpSpPr>
        <a:xfrm>
          <a:off x="0" y="0"/>
          <a:ext cx="0" cy="0"/>
          <a:chOff x="0" y="0"/>
          <a:chExt cx="0" cy="0"/>
        </a:xfrm>
      </p:grpSpPr>
      <p:sp>
        <p:nvSpPr>
          <p:cNvPr id="739" name="Google Shape;739;p79: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40" name="Google Shape;740;p79: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741" name="Google Shape;741;p79: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2" name="Google Shape;742;p79: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743" name="Google Shape;743;p79: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44" name="Google Shape;744;p79: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1" name="Shape 751"/>
        <p:cNvGrpSpPr/>
        <p:nvPr/>
      </p:nvGrpSpPr>
      <p:grpSpPr>
        <a:xfrm>
          <a:off x="0" y="0"/>
          <a:ext cx="0" cy="0"/>
          <a:chOff x="0" y="0"/>
          <a:chExt cx="0" cy="0"/>
        </a:xfrm>
      </p:grpSpPr>
      <p:sp>
        <p:nvSpPr>
          <p:cNvPr id="752" name="Google Shape;752;p80: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53" name="Google Shape;753;p80: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754" name="Google Shape;754;p80: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55" name="Google Shape;755;p80: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756" name="Google Shape;756;p80: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57" name="Google Shape;757;p80: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3" name="Shape 763"/>
        <p:cNvGrpSpPr/>
        <p:nvPr/>
      </p:nvGrpSpPr>
      <p:grpSpPr>
        <a:xfrm>
          <a:off x="0" y="0"/>
          <a:ext cx="0" cy="0"/>
          <a:chOff x="0" y="0"/>
          <a:chExt cx="0" cy="0"/>
        </a:xfrm>
      </p:grpSpPr>
      <p:sp>
        <p:nvSpPr>
          <p:cNvPr id="764" name="Google Shape;764;p8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65" name="Google Shape;765;p8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766" name="Google Shape;766;p81: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7" name="Google Shape;767;p8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768" name="Google Shape;768;p8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69" name="Google Shape;769;p8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5" name="Shape 775"/>
        <p:cNvGrpSpPr/>
        <p:nvPr/>
      </p:nvGrpSpPr>
      <p:grpSpPr>
        <a:xfrm>
          <a:off x="0" y="0"/>
          <a:ext cx="0" cy="0"/>
          <a:chOff x="0" y="0"/>
          <a:chExt cx="0" cy="0"/>
        </a:xfrm>
      </p:grpSpPr>
      <p:sp>
        <p:nvSpPr>
          <p:cNvPr id="776" name="Google Shape;776;p8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77" name="Google Shape;777;p8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778" name="Google Shape;778;p82: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79" name="Google Shape;779;p8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780" name="Google Shape;780;p8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81" name="Google Shape;781;p8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7" name="Shape 787"/>
        <p:cNvGrpSpPr/>
        <p:nvPr/>
      </p:nvGrpSpPr>
      <p:grpSpPr>
        <a:xfrm>
          <a:off x="0" y="0"/>
          <a:ext cx="0" cy="0"/>
          <a:chOff x="0" y="0"/>
          <a:chExt cx="0" cy="0"/>
        </a:xfrm>
      </p:grpSpPr>
      <p:sp>
        <p:nvSpPr>
          <p:cNvPr id="788" name="Google Shape;788;p83: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89" name="Google Shape;789;p83: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790" name="Google Shape;790;p83: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91" name="Google Shape;791;p83: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792" name="Google Shape;792;p83: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93" name="Google Shape;793;p83: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0" name="Shape 800"/>
        <p:cNvGrpSpPr/>
        <p:nvPr/>
      </p:nvGrpSpPr>
      <p:grpSpPr>
        <a:xfrm>
          <a:off x="0" y="0"/>
          <a:ext cx="0" cy="0"/>
          <a:chOff x="0" y="0"/>
          <a:chExt cx="0" cy="0"/>
        </a:xfrm>
      </p:grpSpPr>
      <p:sp>
        <p:nvSpPr>
          <p:cNvPr id="801" name="Google Shape;801;p84: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02" name="Google Shape;802;p84: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803" name="Google Shape;803;p84: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04" name="Google Shape;804;p84: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805" name="Google Shape;805;p84: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06" name="Google Shape;806;p84: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1" name="Shape 811"/>
        <p:cNvGrpSpPr/>
        <p:nvPr/>
      </p:nvGrpSpPr>
      <p:grpSpPr>
        <a:xfrm>
          <a:off x="0" y="0"/>
          <a:ext cx="0" cy="0"/>
          <a:chOff x="0" y="0"/>
          <a:chExt cx="0" cy="0"/>
        </a:xfrm>
      </p:grpSpPr>
      <p:sp>
        <p:nvSpPr>
          <p:cNvPr id="812" name="Google Shape;812;p85: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13" name="Google Shape;813;p85: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814" name="Google Shape;814;p85: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15" name="Google Shape;815;p85: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816" name="Google Shape;816;p85: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17" name="Google Shape;817;p85: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4" name="Shape 824"/>
        <p:cNvGrpSpPr/>
        <p:nvPr/>
      </p:nvGrpSpPr>
      <p:grpSpPr>
        <a:xfrm>
          <a:off x="0" y="0"/>
          <a:ext cx="0" cy="0"/>
          <a:chOff x="0" y="0"/>
          <a:chExt cx="0" cy="0"/>
        </a:xfrm>
      </p:grpSpPr>
      <p:sp>
        <p:nvSpPr>
          <p:cNvPr id="825" name="Google Shape;825;p86: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26" name="Google Shape;826;p86: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827" name="Google Shape;827;p86: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28" name="Google Shape;828;p86: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829" name="Google Shape;829;p86: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30" name="Google Shape;830;p86: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0" name="Shape 840"/>
        <p:cNvGrpSpPr/>
        <p:nvPr/>
      </p:nvGrpSpPr>
      <p:grpSpPr>
        <a:xfrm>
          <a:off x="0" y="0"/>
          <a:ext cx="0" cy="0"/>
          <a:chOff x="0" y="0"/>
          <a:chExt cx="0" cy="0"/>
        </a:xfrm>
      </p:grpSpPr>
      <p:sp>
        <p:nvSpPr>
          <p:cNvPr id="841" name="Google Shape;841;p87: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42" name="Google Shape;842;p87: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843" name="Google Shape;843;p87: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44" name="Google Shape;844;p87: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845" name="Google Shape;845;p87: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46" name="Google Shape;846;p87: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3" name="Shape 853"/>
        <p:cNvGrpSpPr/>
        <p:nvPr/>
      </p:nvGrpSpPr>
      <p:grpSpPr>
        <a:xfrm>
          <a:off x="0" y="0"/>
          <a:ext cx="0" cy="0"/>
          <a:chOff x="0" y="0"/>
          <a:chExt cx="0" cy="0"/>
        </a:xfrm>
      </p:grpSpPr>
      <p:sp>
        <p:nvSpPr>
          <p:cNvPr id="854" name="Google Shape;854;p88: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55" name="Google Shape;855;p88: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856" name="Google Shape;856;p88: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57" name="Google Shape;857;p88: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858" name="Google Shape;858;p88: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59" name="Google Shape;859;p88: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6" name="Shape 866"/>
        <p:cNvGrpSpPr/>
        <p:nvPr/>
      </p:nvGrpSpPr>
      <p:grpSpPr>
        <a:xfrm>
          <a:off x="0" y="0"/>
          <a:ext cx="0" cy="0"/>
          <a:chOff x="0" y="0"/>
          <a:chExt cx="0" cy="0"/>
        </a:xfrm>
      </p:grpSpPr>
      <p:sp>
        <p:nvSpPr>
          <p:cNvPr id="867" name="Google Shape;867;p89: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68" name="Google Shape;868;p89: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869" name="Google Shape;869;p89: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0" name="Google Shape;870;p89: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871" name="Google Shape;871;p89: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72" name="Google Shape;872;p89: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7" name="Shape 877"/>
        <p:cNvGrpSpPr/>
        <p:nvPr/>
      </p:nvGrpSpPr>
      <p:grpSpPr>
        <a:xfrm>
          <a:off x="0" y="0"/>
          <a:ext cx="0" cy="0"/>
          <a:chOff x="0" y="0"/>
          <a:chExt cx="0" cy="0"/>
        </a:xfrm>
      </p:grpSpPr>
      <p:sp>
        <p:nvSpPr>
          <p:cNvPr id="878" name="Google Shape;878;p90: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79" name="Google Shape;879;p90: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880" name="Google Shape;880;p90: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81" name="Google Shape;881;p90: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882" name="Google Shape;882;p90: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83" name="Google Shape;883;p90: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8" name="Shape 888"/>
        <p:cNvGrpSpPr/>
        <p:nvPr/>
      </p:nvGrpSpPr>
      <p:grpSpPr>
        <a:xfrm>
          <a:off x="0" y="0"/>
          <a:ext cx="0" cy="0"/>
          <a:chOff x="0" y="0"/>
          <a:chExt cx="0" cy="0"/>
        </a:xfrm>
      </p:grpSpPr>
      <p:sp>
        <p:nvSpPr>
          <p:cNvPr id="889" name="Google Shape;889;p9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90" name="Google Shape;890;p9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891" name="Google Shape;891;p91: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92" name="Google Shape;892;p9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893" name="Google Shape;893;p9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94" name="Google Shape;894;p9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0" name="Shape 900"/>
        <p:cNvGrpSpPr/>
        <p:nvPr/>
      </p:nvGrpSpPr>
      <p:grpSpPr>
        <a:xfrm>
          <a:off x="0" y="0"/>
          <a:ext cx="0" cy="0"/>
          <a:chOff x="0" y="0"/>
          <a:chExt cx="0" cy="0"/>
        </a:xfrm>
      </p:grpSpPr>
      <p:sp>
        <p:nvSpPr>
          <p:cNvPr id="901" name="Google Shape;901;p9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902" name="Google Shape;902;p9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903" name="Google Shape;903;p92: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04" name="Google Shape;904;p9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05" name="Google Shape;905;p9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906" name="Google Shape;906;p9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2" name="Shape 912"/>
        <p:cNvGrpSpPr/>
        <p:nvPr/>
      </p:nvGrpSpPr>
      <p:grpSpPr>
        <a:xfrm>
          <a:off x="0" y="0"/>
          <a:ext cx="0" cy="0"/>
          <a:chOff x="0" y="0"/>
          <a:chExt cx="0" cy="0"/>
        </a:xfrm>
      </p:grpSpPr>
      <p:sp>
        <p:nvSpPr>
          <p:cNvPr id="913" name="Google Shape;913;p9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14" name="Google Shape;914;p93: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9" name="Shape 919"/>
        <p:cNvGrpSpPr/>
        <p:nvPr/>
      </p:nvGrpSpPr>
      <p:grpSpPr>
        <a:xfrm>
          <a:off x="0" y="0"/>
          <a:ext cx="0" cy="0"/>
          <a:chOff x="0" y="0"/>
          <a:chExt cx="0" cy="0"/>
        </a:xfrm>
      </p:grpSpPr>
      <p:sp>
        <p:nvSpPr>
          <p:cNvPr id="920" name="Google Shape;920;p9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21" name="Google Shape;921;p94: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6" name="Shape 926"/>
        <p:cNvGrpSpPr/>
        <p:nvPr/>
      </p:nvGrpSpPr>
      <p:grpSpPr>
        <a:xfrm>
          <a:off x="0" y="0"/>
          <a:ext cx="0" cy="0"/>
          <a:chOff x="0" y="0"/>
          <a:chExt cx="0" cy="0"/>
        </a:xfrm>
      </p:grpSpPr>
      <p:sp>
        <p:nvSpPr>
          <p:cNvPr id="927" name="Google Shape;927;p9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28" name="Google Shape;928;p95: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4" name="Shape 934"/>
        <p:cNvGrpSpPr/>
        <p:nvPr/>
      </p:nvGrpSpPr>
      <p:grpSpPr>
        <a:xfrm>
          <a:off x="0" y="0"/>
          <a:ext cx="0" cy="0"/>
          <a:chOff x="0" y="0"/>
          <a:chExt cx="0" cy="0"/>
        </a:xfrm>
      </p:grpSpPr>
      <p:sp>
        <p:nvSpPr>
          <p:cNvPr id="935" name="Google Shape;935;p9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36" name="Google Shape;936;p96: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4" name="Shape 944"/>
        <p:cNvGrpSpPr/>
        <p:nvPr/>
      </p:nvGrpSpPr>
      <p:grpSpPr>
        <a:xfrm>
          <a:off x="0" y="0"/>
          <a:ext cx="0" cy="0"/>
          <a:chOff x="0" y="0"/>
          <a:chExt cx="0" cy="0"/>
        </a:xfrm>
      </p:grpSpPr>
      <p:sp>
        <p:nvSpPr>
          <p:cNvPr id="945" name="Google Shape;945;p9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46" name="Google Shape;946;p97: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4" name="Shape 954"/>
        <p:cNvGrpSpPr/>
        <p:nvPr/>
      </p:nvGrpSpPr>
      <p:grpSpPr>
        <a:xfrm>
          <a:off x="0" y="0"/>
          <a:ext cx="0" cy="0"/>
          <a:chOff x="0" y="0"/>
          <a:chExt cx="0" cy="0"/>
        </a:xfrm>
      </p:grpSpPr>
      <p:sp>
        <p:nvSpPr>
          <p:cNvPr id="955" name="Google Shape;955;p9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56" name="Google Shape;956;p98: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3" name="Shape 963"/>
        <p:cNvGrpSpPr/>
        <p:nvPr/>
      </p:nvGrpSpPr>
      <p:grpSpPr>
        <a:xfrm>
          <a:off x="0" y="0"/>
          <a:ext cx="0" cy="0"/>
          <a:chOff x="0" y="0"/>
          <a:chExt cx="0" cy="0"/>
        </a:xfrm>
      </p:grpSpPr>
      <p:sp>
        <p:nvSpPr>
          <p:cNvPr id="964" name="Google Shape;964;p9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65" name="Google Shape;965;p99: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1" name="Shape 971"/>
        <p:cNvGrpSpPr/>
        <p:nvPr/>
      </p:nvGrpSpPr>
      <p:grpSpPr>
        <a:xfrm>
          <a:off x="0" y="0"/>
          <a:ext cx="0" cy="0"/>
          <a:chOff x="0" y="0"/>
          <a:chExt cx="0" cy="0"/>
        </a:xfrm>
      </p:grpSpPr>
      <p:sp>
        <p:nvSpPr>
          <p:cNvPr id="972" name="Google Shape;972;p10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73" name="Google Shape;973;p100: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1" name="Shape 981"/>
        <p:cNvGrpSpPr/>
        <p:nvPr/>
      </p:nvGrpSpPr>
      <p:grpSpPr>
        <a:xfrm>
          <a:off x="0" y="0"/>
          <a:ext cx="0" cy="0"/>
          <a:chOff x="0" y="0"/>
          <a:chExt cx="0" cy="0"/>
        </a:xfrm>
      </p:grpSpPr>
      <p:sp>
        <p:nvSpPr>
          <p:cNvPr id="982" name="Google Shape;982;p10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83" name="Google Shape;983;p101: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1" name="Shape 991"/>
        <p:cNvGrpSpPr/>
        <p:nvPr/>
      </p:nvGrpSpPr>
      <p:grpSpPr>
        <a:xfrm>
          <a:off x="0" y="0"/>
          <a:ext cx="0" cy="0"/>
          <a:chOff x="0" y="0"/>
          <a:chExt cx="0" cy="0"/>
        </a:xfrm>
      </p:grpSpPr>
      <p:sp>
        <p:nvSpPr>
          <p:cNvPr id="992" name="Google Shape;992;p10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93" name="Google Shape;993;p102: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9" name="Shape 999"/>
        <p:cNvGrpSpPr/>
        <p:nvPr/>
      </p:nvGrpSpPr>
      <p:grpSpPr>
        <a:xfrm>
          <a:off x="0" y="0"/>
          <a:ext cx="0" cy="0"/>
          <a:chOff x="0" y="0"/>
          <a:chExt cx="0" cy="0"/>
        </a:xfrm>
      </p:grpSpPr>
      <p:sp>
        <p:nvSpPr>
          <p:cNvPr id="1000" name="Google Shape;1000;p10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01" name="Google Shape;1001;p103: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7" name="Shape 1007"/>
        <p:cNvGrpSpPr/>
        <p:nvPr/>
      </p:nvGrpSpPr>
      <p:grpSpPr>
        <a:xfrm>
          <a:off x="0" y="0"/>
          <a:ext cx="0" cy="0"/>
          <a:chOff x="0" y="0"/>
          <a:chExt cx="0" cy="0"/>
        </a:xfrm>
      </p:grpSpPr>
      <p:sp>
        <p:nvSpPr>
          <p:cNvPr id="1008" name="Google Shape;1008;p10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09" name="Google Shape;1009;p104: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5" name="Shape 1015"/>
        <p:cNvGrpSpPr/>
        <p:nvPr/>
      </p:nvGrpSpPr>
      <p:grpSpPr>
        <a:xfrm>
          <a:off x="0" y="0"/>
          <a:ext cx="0" cy="0"/>
          <a:chOff x="0" y="0"/>
          <a:chExt cx="0" cy="0"/>
        </a:xfrm>
      </p:grpSpPr>
      <p:sp>
        <p:nvSpPr>
          <p:cNvPr id="1016" name="Google Shape;1016;p10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17" name="Google Shape;1017;p105: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3" name="Shape 1023"/>
        <p:cNvGrpSpPr/>
        <p:nvPr/>
      </p:nvGrpSpPr>
      <p:grpSpPr>
        <a:xfrm>
          <a:off x="0" y="0"/>
          <a:ext cx="0" cy="0"/>
          <a:chOff x="0" y="0"/>
          <a:chExt cx="0" cy="0"/>
        </a:xfrm>
      </p:grpSpPr>
      <p:sp>
        <p:nvSpPr>
          <p:cNvPr id="1024" name="Google Shape;1024;p10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25" name="Google Shape;1025;p106: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2" name="Shape 1032"/>
        <p:cNvGrpSpPr/>
        <p:nvPr/>
      </p:nvGrpSpPr>
      <p:grpSpPr>
        <a:xfrm>
          <a:off x="0" y="0"/>
          <a:ext cx="0" cy="0"/>
          <a:chOff x="0" y="0"/>
          <a:chExt cx="0" cy="0"/>
        </a:xfrm>
      </p:grpSpPr>
      <p:sp>
        <p:nvSpPr>
          <p:cNvPr id="1033" name="Google Shape;1033;p10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34" name="Google Shape;1034;p107: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9" name="Shape 1039"/>
        <p:cNvGrpSpPr/>
        <p:nvPr/>
      </p:nvGrpSpPr>
      <p:grpSpPr>
        <a:xfrm>
          <a:off x="0" y="0"/>
          <a:ext cx="0" cy="0"/>
          <a:chOff x="0" y="0"/>
          <a:chExt cx="0" cy="0"/>
        </a:xfrm>
      </p:grpSpPr>
      <p:sp>
        <p:nvSpPr>
          <p:cNvPr id="1040" name="Google Shape;1040;p10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41" name="Google Shape;1041;p108: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5" name="Shape 1045"/>
        <p:cNvGrpSpPr/>
        <p:nvPr/>
      </p:nvGrpSpPr>
      <p:grpSpPr>
        <a:xfrm>
          <a:off x="0" y="0"/>
          <a:ext cx="0" cy="0"/>
          <a:chOff x="0" y="0"/>
          <a:chExt cx="0" cy="0"/>
        </a:xfrm>
      </p:grpSpPr>
      <p:sp>
        <p:nvSpPr>
          <p:cNvPr id="1046" name="Google Shape;1046;p10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47" name="Google Shape;1047;p109: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2" name="Shape 1052"/>
        <p:cNvGrpSpPr/>
        <p:nvPr/>
      </p:nvGrpSpPr>
      <p:grpSpPr>
        <a:xfrm>
          <a:off x="0" y="0"/>
          <a:ext cx="0" cy="0"/>
          <a:chOff x="0" y="0"/>
          <a:chExt cx="0" cy="0"/>
        </a:xfrm>
      </p:grpSpPr>
      <p:sp>
        <p:nvSpPr>
          <p:cNvPr id="1053" name="Google Shape;1053;p11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54" name="Google Shape;1054;p110: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9" name="Shape 1059"/>
        <p:cNvGrpSpPr/>
        <p:nvPr/>
      </p:nvGrpSpPr>
      <p:grpSpPr>
        <a:xfrm>
          <a:off x="0" y="0"/>
          <a:ext cx="0" cy="0"/>
          <a:chOff x="0" y="0"/>
          <a:chExt cx="0" cy="0"/>
        </a:xfrm>
      </p:grpSpPr>
      <p:sp>
        <p:nvSpPr>
          <p:cNvPr id="1060" name="Google Shape;1060;p11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61" name="Google Shape;1061;p111: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6" name="Shape 1066"/>
        <p:cNvGrpSpPr/>
        <p:nvPr/>
      </p:nvGrpSpPr>
      <p:grpSpPr>
        <a:xfrm>
          <a:off x="0" y="0"/>
          <a:ext cx="0" cy="0"/>
          <a:chOff x="0" y="0"/>
          <a:chExt cx="0" cy="0"/>
        </a:xfrm>
      </p:grpSpPr>
      <p:sp>
        <p:nvSpPr>
          <p:cNvPr id="1067" name="Google Shape;1067;p11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68" name="Google Shape;1068;p112: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4" name="Shape 1074"/>
        <p:cNvGrpSpPr/>
        <p:nvPr/>
      </p:nvGrpSpPr>
      <p:grpSpPr>
        <a:xfrm>
          <a:off x="0" y="0"/>
          <a:ext cx="0" cy="0"/>
          <a:chOff x="0" y="0"/>
          <a:chExt cx="0" cy="0"/>
        </a:xfrm>
      </p:grpSpPr>
      <p:sp>
        <p:nvSpPr>
          <p:cNvPr id="1075" name="Google Shape;1075;p11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76" name="Google Shape;1076;p113: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0" name="Shape 1080"/>
        <p:cNvGrpSpPr/>
        <p:nvPr/>
      </p:nvGrpSpPr>
      <p:grpSpPr>
        <a:xfrm>
          <a:off x="0" y="0"/>
          <a:ext cx="0" cy="0"/>
          <a:chOff x="0" y="0"/>
          <a:chExt cx="0" cy="0"/>
        </a:xfrm>
      </p:grpSpPr>
      <p:sp>
        <p:nvSpPr>
          <p:cNvPr id="1081" name="Google Shape;1081;p11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82" name="Google Shape;1082;p114: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6" name="Shape 1086"/>
        <p:cNvGrpSpPr/>
        <p:nvPr/>
      </p:nvGrpSpPr>
      <p:grpSpPr>
        <a:xfrm>
          <a:off x="0" y="0"/>
          <a:ext cx="0" cy="0"/>
          <a:chOff x="0" y="0"/>
          <a:chExt cx="0" cy="0"/>
        </a:xfrm>
      </p:grpSpPr>
      <p:sp>
        <p:nvSpPr>
          <p:cNvPr id="1087" name="Google Shape;1087;p11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88" name="Google Shape;1088;p115: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3" name="Shape 1093"/>
        <p:cNvGrpSpPr/>
        <p:nvPr/>
      </p:nvGrpSpPr>
      <p:grpSpPr>
        <a:xfrm>
          <a:off x="0" y="0"/>
          <a:ext cx="0" cy="0"/>
          <a:chOff x="0" y="0"/>
          <a:chExt cx="0" cy="0"/>
        </a:xfrm>
      </p:grpSpPr>
      <p:sp>
        <p:nvSpPr>
          <p:cNvPr id="1094" name="Google Shape;1094;p11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95" name="Google Shape;1095;p116: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0" name="Shape 1100"/>
        <p:cNvGrpSpPr/>
        <p:nvPr/>
      </p:nvGrpSpPr>
      <p:grpSpPr>
        <a:xfrm>
          <a:off x="0" y="0"/>
          <a:ext cx="0" cy="0"/>
          <a:chOff x="0" y="0"/>
          <a:chExt cx="0" cy="0"/>
        </a:xfrm>
      </p:grpSpPr>
      <p:sp>
        <p:nvSpPr>
          <p:cNvPr id="1101" name="Google Shape;1101;p11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02" name="Google Shape;1102;p117: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6" name="Shape 1106"/>
        <p:cNvGrpSpPr/>
        <p:nvPr/>
      </p:nvGrpSpPr>
      <p:grpSpPr>
        <a:xfrm>
          <a:off x="0" y="0"/>
          <a:ext cx="0" cy="0"/>
          <a:chOff x="0" y="0"/>
          <a:chExt cx="0" cy="0"/>
        </a:xfrm>
      </p:grpSpPr>
      <p:sp>
        <p:nvSpPr>
          <p:cNvPr id="1107" name="Google Shape;1107;p11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08" name="Google Shape;1108;p118: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3" name="Shape 1113"/>
        <p:cNvGrpSpPr/>
        <p:nvPr/>
      </p:nvGrpSpPr>
      <p:grpSpPr>
        <a:xfrm>
          <a:off x="0" y="0"/>
          <a:ext cx="0" cy="0"/>
          <a:chOff x="0" y="0"/>
          <a:chExt cx="0" cy="0"/>
        </a:xfrm>
      </p:grpSpPr>
      <p:sp>
        <p:nvSpPr>
          <p:cNvPr id="1114" name="Google Shape;1114;p11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15" name="Google Shape;1115;p119: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1" name="Shape 1121"/>
        <p:cNvGrpSpPr/>
        <p:nvPr/>
      </p:nvGrpSpPr>
      <p:grpSpPr>
        <a:xfrm>
          <a:off x="0" y="0"/>
          <a:ext cx="0" cy="0"/>
          <a:chOff x="0" y="0"/>
          <a:chExt cx="0" cy="0"/>
        </a:xfrm>
      </p:grpSpPr>
      <p:sp>
        <p:nvSpPr>
          <p:cNvPr id="1122" name="Google Shape;1122;p12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23" name="Google Shape;1123;p120: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8" name="Shape 1128"/>
        <p:cNvGrpSpPr/>
        <p:nvPr/>
      </p:nvGrpSpPr>
      <p:grpSpPr>
        <a:xfrm>
          <a:off x="0" y="0"/>
          <a:ext cx="0" cy="0"/>
          <a:chOff x="0" y="0"/>
          <a:chExt cx="0" cy="0"/>
        </a:xfrm>
      </p:grpSpPr>
      <p:sp>
        <p:nvSpPr>
          <p:cNvPr id="1129" name="Google Shape;1129;p12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30" name="Google Shape;1130;p121: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8" name="Shape 1138"/>
        <p:cNvGrpSpPr/>
        <p:nvPr/>
      </p:nvGrpSpPr>
      <p:grpSpPr>
        <a:xfrm>
          <a:off x="0" y="0"/>
          <a:ext cx="0" cy="0"/>
          <a:chOff x="0" y="0"/>
          <a:chExt cx="0" cy="0"/>
        </a:xfrm>
      </p:grpSpPr>
      <p:sp>
        <p:nvSpPr>
          <p:cNvPr id="1139" name="Google Shape;1139;p12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40" name="Google Shape;1140;p122: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5" name="Shape 1145"/>
        <p:cNvGrpSpPr/>
        <p:nvPr/>
      </p:nvGrpSpPr>
      <p:grpSpPr>
        <a:xfrm>
          <a:off x="0" y="0"/>
          <a:ext cx="0" cy="0"/>
          <a:chOff x="0" y="0"/>
          <a:chExt cx="0" cy="0"/>
        </a:xfrm>
      </p:grpSpPr>
      <p:sp>
        <p:nvSpPr>
          <p:cNvPr id="1146" name="Google Shape;1146;p12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47" name="Google Shape;1147;p123: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2" name="Shape 1152"/>
        <p:cNvGrpSpPr/>
        <p:nvPr/>
      </p:nvGrpSpPr>
      <p:grpSpPr>
        <a:xfrm>
          <a:off x="0" y="0"/>
          <a:ext cx="0" cy="0"/>
          <a:chOff x="0" y="0"/>
          <a:chExt cx="0" cy="0"/>
        </a:xfrm>
      </p:grpSpPr>
      <p:sp>
        <p:nvSpPr>
          <p:cNvPr id="1153" name="Google Shape;1153;p12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54" name="Google Shape;1154;p124: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9" name="Shape 1159"/>
        <p:cNvGrpSpPr/>
        <p:nvPr/>
      </p:nvGrpSpPr>
      <p:grpSpPr>
        <a:xfrm>
          <a:off x="0" y="0"/>
          <a:ext cx="0" cy="0"/>
          <a:chOff x="0" y="0"/>
          <a:chExt cx="0" cy="0"/>
        </a:xfrm>
      </p:grpSpPr>
      <p:sp>
        <p:nvSpPr>
          <p:cNvPr id="1160" name="Google Shape;1160;p12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61" name="Google Shape;1161;p125: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8" name="Shape 1168"/>
        <p:cNvGrpSpPr/>
        <p:nvPr/>
      </p:nvGrpSpPr>
      <p:grpSpPr>
        <a:xfrm>
          <a:off x="0" y="0"/>
          <a:ext cx="0" cy="0"/>
          <a:chOff x="0" y="0"/>
          <a:chExt cx="0" cy="0"/>
        </a:xfrm>
      </p:grpSpPr>
      <p:sp>
        <p:nvSpPr>
          <p:cNvPr id="1169" name="Google Shape;1169;p12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70" name="Google Shape;1170;p126: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5" name="Shape 1175"/>
        <p:cNvGrpSpPr/>
        <p:nvPr/>
      </p:nvGrpSpPr>
      <p:grpSpPr>
        <a:xfrm>
          <a:off x="0" y="0"/>
          <a:ext cx="0" cy="0"/>
          <a:chOff x="0" y="0"/>
          <a:chExt cx="0" cy="0"/>
        </a:xfrm>
      </p:grpSpPr>
      <p:sp>
        <p:nvSpPr>
          <p:cNvPr id="1176" name="Google Shape;1176;p12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77" name="Google Shape;1177;p127: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2" name="Shape 1182"/>
        <p:cNvGrpSpPr/>
        <p:nvPr/>
      </p:nvGrpSpPr>
      <p:grpSpPr>
        <a:xfrm>
          <a:off x="0" y="0"/>
          <a:ext cx="0" cy="0"/>
          <a:chOff x="0" y="0"/>
          <a:chExt cx="0" cy="0"/>
        </a:xfrm>
      </p:grpSpPr>
      <p:sp>
        <p:nvSpPr>
          <p:cNvPr id="1183" name="Google Shape;1183;p12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84" name="Google Shape;1184;p128: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9" name="Shape 1189"/>
        <p:cNvGrpSpPr/>
        <p:nvPr/>
      </p:nvGrpSpPr>
      <p:grpSpPr>
        <a:xfrm>
          <a:off x="0" y="0"/>
          <a:ext cx="0" cy="0"/>
          <a:chOff x="0" y="0"/>
          <a:chExt cx="0" cy="0"/>
        </a:xfrm>
      </p:grpSpPr>
      <p:sp>
        <p:nvSpPr>
          <p:cNvPr id="1190" name="Google Shape;1190;p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91" name="Google Shape;1191;p1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6" name="Shape 1196"/>
        <p:cNvGrpSpPr/>
        <p:nvPr/>
      </p:nvGrpSpPr>
      <p:grpSpPr>
        <a:xfrm>
          <a:off x="0" y="0"/>
          <a:ext cx="0" cy="0"/>
          <a:chOff x="0" y="0"/>
          <a:chExt cx="0" cy="0"/>
        </a:xfrm>
      </p:grpSpPr>
      <p:sp>
        <p:nvSpPr>
          <p:cNvPr id="1197" name="Google Shape;1197;p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98" name="Google Shape;1198;p1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4" name="Shape 1204"/>
        <p:cNvGrpSpPr/>
        <p:nvPr/>
      </p:nvGrpSpPr>
      <p:grpSpPr>
        <a:xfrm>
          <a:off x="0" y="0"/>
          <a:ext cx="0" cy="0"/>
          <a:chOff x="0" y="0"/>
          <a:chExt cx="0" cy="0"/>
        </a:xfrm>
      </p:grpSpPr>
      <p:sp>
        <p:nvSpPr>
          <p:cNvPr id="1205" name="Google Shape;1205;p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06" name="Google Shape;1206;p1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1" name="Shape 1211"/>
        <p:cNvGrpSpPr/>
        <p:nvPr/>
      </p:nvGrpSpPr>
      <p:grpSpPr>
        <a:xfrm>
          <a:off x="0" y="0"/>
          <a:ext cx="0" cy="0"/>
          <a:chOff x="0" y="0"/>
          <a:chExt cx="0" cy="0"/>
        </a:xfrm>
      </p:grpSpPr>
      <p:sp>
        <p:nvSpPr>
          <p:cNvPr id="1212" name="Google Shape;1212;p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13" name="Google Shape;1213;p13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7" name="Shape 1217"/>
        <p:cNvGrpSpPr/>
        <p:nvPr/>
      </p:nvGrpSpPr>
      <p:grpSpPr>
        <a:xfrm>
          <a:off x="0" y="0"/>
          <a:ext cx="0" cy="0"/>
          <a:chOff x="0" y="0"/>
          <a:chExt cx="0" cy="0"/>
        </a:xfrm>
      </p:grpSpPr>
      <p:sp>
        <p:nvSpPr>
          <p:cNvPr id="1218" name="Google Shape;1218;p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19" name="Google Shape;1219;p13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5" name="Shape 1225"/>
        <p:cNvGrpSpPr/>
        <p:nvPr/>
      </p:nvGrpSpPr>
      <p:grpSpPr>
        <a:xfrm>
          <a:off x="0" y="0"/>
          <a:ext cx="0" cy="0"/>
          <a:chOff x="0" y="0"/>
          <a:chExt cx="0" cy="0"/>
        </a:xfrm>
      </p:grpSpPr>
      <p:sp>
        <p:nvSpPr>
          <p:cNvPr id="1226" name="Google Shape;1226;p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27" name="Google Shape;1227;p13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2" name="Shape 1232"/>
        <p:cNvGrpSpPr/>
        <p:nvPr/>
      </p:nvGrpSpPr>
      <p:grpSpPr>
        <a:xfrm>
          <a:off x="0" y="0"/>
          <a:ext cx="0" cy="0"/>
          <a:chOff x="0" y="0"/>
          <a:chExt cx="0" cy="0"/>
        </a:xfrm>
      </p:grpSpPr>
      <p:sp>
        <p:nvSpPr>
          <p:cNvPr id="1233" name="Google Shape;1233;p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34" name="Google Shape;1234;p13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8" name="Shape 1238"/>
        <p:cNvGrpSpPr/>
        <p:nvPr/>
      </p:nvGrpSpPr>
      <p:grpSpPr>
        <a:xfrm>
          <a:off x="0" y="0"/>
          <a:ext cx="0" cy="0"/>
          <a:chOff x="0" y="0"/>
          <a:chExt cx="0" cy="0"/>
        </a:xfrm>
      </p:grpSpPr>
      <p:sp>
        <p:nvSpPr>
          <p:cNvPr id="1239" name="Google Shape;1239;p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40" name="Google Shape;1240;p13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5" name="Shape 1245"/>
        <p:cNvGrpSpPr/>
        <p:nvPr/>
      </p:nvGrpSpPr>
      <p:grpSpPr>
        <a:xfrm>
          <a:off x="0" y="0"/>
          <a:ext cx="0" cy="0"/>
          <a:chOff x="0" y="0"/>
          <a:chExt cx="0" cy="0"/>
        </a:xfrm>
      </p:grpSpPr>
      <p:sp>
        <p:nvSpPr>
          <p:cNvPr id="1246" name="Google Shape;1246;p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47" name="Google Shape;1247;p13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1" name="Shape 1251"/>
        <p:cNvGrpSpPr/>
        <p:nvPr/>
      </p:nvGrpSpPr>
      <p:grpSpPr>
        <a:xfrm>
          <a:off x="0" y="0"/>
          <a:ext cx="0" cy="0"/>
          <a:chOff x="0" y="0"/>
          <a:chExt cx="0" cy="0"/>
        </a:xfrm>
      </p:grpSpPr>
      <p:sp>
        <p:nvSpPr>
          <p:cNvPr id="1252" name="Google Shape;1252;p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53" name="Google Shape;1253;p13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8" name="Shape 1258"/>
        <p:cNvGrpSpPr/>
        <p:nvPr/>
      </p:nvGrpSpPr>
      <p:grpSpPr>
        <a:xfrm>
          <a:off x="0" y="0"/>
          <a:ext cx="0" cy="0"/>
          <a:chOff x="0" y="0"/>
          <a:chExt cx="0" cy="0"/>
        </a:xfrm>
      </p:grpSpPr>
      <p:sp>
        <p:nvSpPr>
          <p:cNvPr id="1259" name="Google Shape;1259;p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60" name="Google Shape;1260;p13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4" name="Shape 1264"/>
        <p:cNvGrpSpPr/>
        <p:nvPr/>
      </p:nvGrpSpPr>
      <p:grpSpPr>
        <a:xfrm>
          <a:off x="0" y="0"/>
          <a:ext cx="0" cy="0"/>
          <a:chOff x="0" y="0"/>
          <a:chExt cx="0" cy="0"/>
        </a:xfrm>
      </p:grpSpPr>
      <p:sp>
        <p:nvSpPr>
          <p:cNvPr id="1265" name="Google Shape;1265;p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66" name="Google Shape;1266;p14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0" name="Shape 1270"/>
        <p:cNvGrpSpPr/>
        <p:nvPr/>
      </p:nvGrpSpPr>
      <p:grpSpPr>
        <a:xfrm>
          <a:off x="0" y="0"/>
          <a:ext cx="0" cy="0"/>
          <a:chOff x="0" y="0"/>
          <a:chExt cx="0" cy="0"/>
        </a:xfrm>
      </p:grpSpPr>
      <p:sp>
        <p:nvSpPr>
          <p:cNvPr id="1271" name="Google Shape;1271;p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72" name="Google Shape;1272;p14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7" name="Shape 1277"/>
        <p:cNvGrpSpPr/>
        <p:nvPr/>
      </p:nvGrpSpPr>
      <p:grpSpPr>
        <a:xfrm>
          <a:off x="0" y="0"/>
          <a:ext cx="0" cy="0"/>
          <a:chOff x="0" y="0"/>
          <a:chExt cx="0" cy="0"/>
        </a:xfrm>
      </p:grpSpPr>
      <p:sp>
        <p:nvSpPr>
          <p:cNvPr id="1278" name="Google Shape;1278;p1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79" name="Google Shape;1279;p14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3" name="Shape 1283"/>
        <p:cNvGrpSpPr/>
        <p:nvPr/>
      </p:nvGrpSpPr>
      <p:grpSpPr>
        <a:xfrm>
          <a:off x="0" y="0"/>
          <a:ext cx="0" cy="0"/>
          <a:chOff x="0" y="0"/>
          <a:chExt cx="0" cy="0"/>
        </a:xfrm>
      </p:grpSpPr>
      <p:sp>
        <p:nvSpPr>
          <p:cNvPr id="1284" name="Google Shape;1284;p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85" name="Google Shape;1285;p14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0" name="Shape 1290"/>
        <p:cNvGrpSpPr/>
        <p:nvPr/>
      </p:nvGrpSpPr>
      <p:grpSpPr>
        <a:xfrm>
          <a:off x="0" y="0"/>
          <a:ext cx="0" cy="0"/>
          <a:chOff x="0" y="0"/>
          <a:chExt cx="0" cy="0"/>
        </a:xfrm>
      </p:grpSpPr>
      <p:sp>
        <p:nvSpPr>
          <p:cNvPr id="1291" name="Google Shape;1291;p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92" name="Google Shape;1292;p14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6" name="Shape 1296"/>
        <p:cNvGrpSpPr/>
        <p:nvPr/>
      </p:nvGrpSpPr>
      <p:grpSpPr>
        <a:xfrm>
          <a:off x="0" y="0"/>
          <a:ext cx="0" cy="0"/>
          <a:chOff x="0" y="0"/>
          <a:chExt cx="0" cy="0"/>
        </a:xfrm>
      </p:grpSpPr>
      <p:sp>
        <p:nvSpPr>
          <p:cNvPr id="1297" name="Google Shape;1297;p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98" name="Google Shape;1298;p14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2" name="Shape 1302"/>
        <p:cNvGrpSpPr/>
        <p:nvPr/>
      </p:nvGrpSpPr>
      <p:grpSpPr>
        <a:xfrm>
          <a:off x="0" y="0"/>
          <a:ext cx="0" cy="0"/>
          <a:chOff x="0" y="0"/>
          <a:chExt cx="0" cy="0"/>
        </a:xfrm>
      </p:grpSpPr>
      <p:sp>
        <p:nvSpPr>
          <p:cNvPr id="1303" name="Google Shape;1303;p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04" name="Google Shape;1304;p14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8" name="Shape 1308"/>
        <p:cNvGrpSpPr/>
        <p:nvPr/>
      </p:nvGrpSpPr>
      <p:grpSpPr>
        <a:xfrm>
          <a:off x="0" y="0"/>
          <a:ext cx="0" cy="0"/>
          <a:chOff x="0" y="0"/>
          <a:chExt cx="0" cy="0"/>
        </a:xfrm>
      </p:grpSpPr>
      <p:sp>
        <p:nvSpPr>
          <p:cNvPr id="1309" name="Google Shape;1309;p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10" name="Google Shape;1310;p14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5" name="Shape 1315"/>
        <p:cNvGrpSpPr/>
        <p:nvPr/>
      </p:nvGrpSpPr>
      <p:grpSpPr>
        <a:xfrm>
          <a:off x="0" y="0"/>
          <a:ext cx="0" cy="0"/>
          <a:chOff x="0" y="0"/>
          <a:chExt cx="0" cy="0"/>
        </a:xfrm>
      </p:grpSpPr>
      <p:sp>
        <p:nvSpPr>
          <p:cNvPr id="1316" name="Google Shape;1316;p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17" name="Google Shape;1317;p14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2" name="Shape 1322"/>
        <p:cNvGrpSpPr/>
        <p:nvPr/>
      </p:nvGrpSpPr>
      <p:grpSpPr>
        <a:xfrm>
          <a:off x="0" y="0"/>
          <a:ext cx="0" cy="0"/>
          <a:chOff x="0" y="0"/>
          <a:chExt cx="0" cy="0"/>
        </a:xfrm>
      </p:grpSpPr>
      <p:sp>
        <p:nvSpPr>
          <p:cNvPr id="1323" name="Google Shape;1323;p1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24" name="Google Shape;1324;p149: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9" name="Shape 1329"/>
        <p:cNvGrpSpPr/>
        <p:nvPr/>
      </p:nvGrpSpPr>
      <p:grpSpPr>
        <a:xfrm>
          <a:off x="0" y="0"/>
          <a:ext cx="0" cy="0"/>
          <a:chOff x="0" y="0"/>
          <a:chExt cx="0" cy="0"/>
        </a:xfrm>
      </p:grpSpPr>
      <p:sp>
        <p:nvSpPr>
          <p:cNvPr id="1330" name="Google Shape;1330;p15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31" name="Google Shape;1331;p150: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5" name="Shape 1335"/>
        <p:cNvGrpSpPr/>
        <p:nvPr/>
      </p:nvGrpSpPr>
      <p:grpSpPr>
        <a:xfrm>
          <a:off x="0" y="0"/>
          <a:ext cx="0" cy="0"/>
          <a:chOff x="0" y="0"/>
          <a:chExt cx="0" cy="0"/>
        </a:xfrm>
      </p:grpSpPr>
      <p:sp>
        <p:nvSpPr>
          <p:cNvPr id="1336" name="Google Shape;1336;p15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1337" name="Google Shape;1337;p15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1338" name="Google Shape;1338;p151: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39" name="Google Shape;1339;p15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340" name="Google Shape;1340;p15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1341" name="Google Shape;1341;p15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5" name="Shape 1345"/>
        <p:cNvGrpSpPr/>
        <p:nvPr/>
      </p:nvGrpSpPr>
      <p:grpSpPr>
        <a:xfrm>
          <a:off x="0" y="0"/>
          <a:ext cx="0" cy="0"/>
          <a:chOff x="0" y="0"/>
          <a:chExt cx="0" cy="0"/>
        </a:xfrm>
      </p:grpSpPr>
      <p:sp>
        <p:nvSpPr>
          <p:cNvPr id="1346" name="Google Shape;1346;p15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347" name="Google Shape;1347;p152: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m branco" type="blank">
  <p:cSld name="BLANK">
    <p:spTree>
      <p:nvGrpSpPr>
        <p:cNvPr id="11" name="Shape 11"/>
        <p:cNvGrpSpPr/>
        <p:nvPr/>
      </p:nvGrpSpPr>
      <p:grpSpPr>
        <a:xfrm>
          <a:off x="0" y="0"/>
          <a:ext cx="0" cy="0"/>
          <a:chOff x="0" y="0"/>
          <a:chExt cx="0" cy="0"/>
        </a:xfrm>
      </p:grpSpPr>
      <p:sp>
        <p:nvSpPr>
          <p:cNvPr id="12" name="Google Shape;12;p2"/>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2"/>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obj">
  <p:cSld name="OBJECT">
    <p:spTree>
      <p:nvGrpSpPr>
        <p:cNvPr id="15" name="Shape 15"/>
        <p:cNvGrpSpPr/>
        <p:nvPr/>
      </p:nvGrpSpPr>
      <p:grpSpPr>
        <a:xfrm>
          <a:off x="0" y="0"/>
          <a:ext cx="0" cy="0"/>
          <a:chOff x="0" y="0"/>
          <a:chExt cx="0" cy="0"/>
        </a:xfrm>
      </p:grpSpPr>
      <p:sp>
        <p:nvSpPr>
          <p:cNvPr id="16" name="Google Shape;16;p3"/>
          <p:cNvSpPr txBox="1"/>
          <p:nvPr>
            <p:ph type="title"/>
          </p:nvPr>
        </p:nvSpPr>
        <p:spPr>
          <a:xfrm>
            <a:off x="735062" y="402484"/>
            <a:ext cx="9221689" cy="1461188"/>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SzPts val="4850"/>
              <a:buNone/>
              <a:defRPr b="1" i="0" sz="2399">
                <a:solidFill>
                  <a:schemeClr val="dk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3"/>
          <p:cNvSpPr txBox="1"/>
          <p:nvPr>
            <p:ph idx="11" type="ftr"/>
          </p:nvPr>
        </p:nvSpPr>
        <p:spPr>
          <a:xfrm>
            <a:off x="3541663" y="7006700"/>
            <a:ext cx="3608487" cy="402483"/>
          </a:xfrm>
          <a:prstGeom prst="rect">
            <a:avLst/>
          </a:prstGeom>
          <a:noFill/>
          <a:ln>
            <a:noFill/>
          </a:ln>
        </p:spPr>
        <p:txBody>
          <a:bodyPr anchorCtr="0" anchor="ctr" bIns="0" lIns="0" spcFirstLastPara="1" rIns="0" wrap="square" tIns="0">
            <a:no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3"/>
          <p:cNvSpPr txBox="1"/>
          <p:nvPr>
            <p:ph idx="10" type="dt"/>
          </p:nvPr>
        </p:nvSpPr>
        <p:spPr>
          <a:xfrm>
            <a:off x="735062" y="7006700"/>
            <a:ext cx="2405658" cy="402483"/>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3"/>
          <p:cNvSpPr txBox="1"/>
          <p:nvPr>
            <p:ph idx="12" type="sldNum"/>
          </p:nvPr>
        </p:nvSpPr>
        <p:spPr>
          <a:xfrm>
            <a:off x="7551093" y="7006700"/>
            <a:ext cx="2405658" cy="402483"/>
          </a:xfrm>
          <a:prstGeom prst="rect">
            <a:avLst/>
          </a:prstGeom>
          <a:noFill/>
          <a:ln>
            <a:noFill/>
          </a:ln>
        </p:spPr>
        <p:txBody>
          <a:bodyPr anchorCtr="0" anchor="ctr" bIns="0" lIns="0" spcFirstLastPara="1" rIns="0" wrap="square" tIns="0">
            <a:noAutofit/>
          </a:bodyPr>
          <a:lstStyle>
            <a:lvl1pPr indent="0" lvl="0" marL="0" algn="r">
              <a:lnSpc>
                <a:spcPct val="100000"/>
              </a:lnSpc>
              <a:spcBef>
                <a:spcPts val="0"/>
              </a:spcBef>
              <a:spcAft>
                <a:spcPts val="0"/>
              </a:spcAft>
              <a:buSzPts val="1300"/>
              <a:buNone/>
              <a:defRPr>
                <a:solidFill>
                  <a:srgbClr val="888888"/>
                </a:solidFill>
              </a:defRPr>
            </a:lvl1pPr>
            <a:lvl2pPr indent="0" lvl="1" marL="0" algn="r">
              <a:lnSpc>
                <a:spcPct val="100000"/>
              </a:lnSpc>
              <a:spcBef>
                <a:spcPts val="0"/>
              </a:spcBef>
              <a:spcAft>
                <a:spcPts val="0"/>
              </a:spcAft>
              <a:buSzPts val="1300"/>
              <a:buNone/>
              <a:defRPr>
                <a:solidFill>
                  <a:srgbClr val="888888"/>
                </a:solidFill>
              </a:defRPr>
            </a:lvl2pPr>
            <a:lvl3pPr indent="0" lvl="2" marL="0" algn="r">
              <a:lnSpc>
                <a:spcPct val="100000"/>
              </a:lnSpc>
              <a:spcBef>
                <a:spcPts val="0"/>
              </a:spcBef>
              <a:spcAft>
                <a:spcPts val="0"/>
              </a:spcAft>
              <a:buSzPts val="1300"/>
              <a:buNone/>
              <a:defRPr>
                <a:solidFill>
                  <a:srgbClr val="888888"/>
                </a:solidFill>
              </a:defRPr>
            </a:lvl3pPr>
            <a:lvl4pPr indent="0" lvl="3" marL="0" algn="r">
              <a:lnSpc>
                <a:spcPct val="100000"/>
              </a:lnSpc>
              <a:spcBef>
                <a:spcPts val="0"/>
              </a:spcBef>
              <a:spcAft>
                <a:spcPts val="0"/>
              </a:spcAft>
              <a:buSzPts val="1300"/>
              <a:buNone/>
              <a:defRPr>
                <a:solidFill>
                  <a:srgbClr val="888888"/>
                </a:solidFill>
              </a:defRPr>
            </a:lvl4pPr>
            <a:lvl5pPr indent="0" lvl="4" marL="0" algn="r">
              <a:lnSpc>
                <a:spcPct val="100000"/>
              </a:lnSpc>
              <a:spcBef>
                <a:spcPts val="0"/>
              </a:spcBef>
              <a:spcAft>
                <a:spcPts val="0"/>
              </a:spcAft>
              <a:buSzPts val="1300"/>
              <a:buNone/>
              <a:defRPr>
                <a:solidFill>
                  <a:srgbClr val="888888"/>
                </a:solidFill>
              </a:defRPr>
            </a:lvl5pPr>
            <a:lvl6pPr indent="0" lvl="5" marL="0" algn="r">
              <a:lnSpc>
                <a:spcPct val="100000"/>
              </a:lnSpc>
              <a:spcBef>
                <a:spcPts val="0"/>
              </a:spcBef>
              <a:spcAft>
                <a:spcPts val="0"/>
              </a:spcAft>
              <a:buSzPts val="1300"/>
              <a:buNone/>
              <a:defRPr>
                <a:solidFill>
                  <a:srgbClr val="888888"/>
                </a:solidFill>
              </a:defRPr>
            </a:lvl6pPr>
            <a:lvl7pPr indent="0" lvl="6" marL="0" algn="r">
              <a:lnSpc>
                <a:spcPct val="100000"/>
              </a:lnSpc>
              <a:spcBef>
                <a:spcPts val="0"/>
              </a:spcBef>
              <a:spcAft>
                <a:spcPts val="0"/>
              </a:spcAft>
              <a:buSzPts val="1300"/>
              <a:buNone/>
              <a:defRPr>
                <a:solidFill>
                  <a:srgbClr val="888888"/>
                </a:solidFill>
              </a:defRPr>
            </a:lvl7pPr>
            <a:lvl8pPr indent="0" lvl="7" marL="0" algn="r">
              <a:lnSpc>
                <a:spcPct val="100000"/>
              </a:lnSpc>
              <a:spcBef>
                <a:spcPts val="0"/>
              </a:spcBef>
              <a:spcAft>
                <a:spcPts val="0"/>
              </a:spcAft>
              <a:buSzPts val="1300"/>
              <a:buNone/>
              <a:defRPr>
                <a:solidFill>
                  <a:srgbClr val="888888"/>
                </a:solidFill>
              </a:defRPr>
            </a:lvl8pPr>
            <a:lvl9pPr indent="0" lvl="8" marL="0" algn="r">
              <a:lnSpc>
                <a:spcPct val="100000"/>
              </a:lnSpc>
              <a:spcBef>
                <a:spcPts val="0"/>
              </a:spcBef>
              <a:spcAft>
                <a:spcPts val="0"/>
              </a:spcAft>
              <a:buSzPts val="1300"/>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b="0" i="0" sz="1325" u="none" cap="none" strike="noStrike">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20" name="Shape 20"/>
        <p:cNvGrpSpPr/>
        <p:nvPr/>
      </p:nvGrpSpPr>
      <p:grpSpPr>
        <a:xfrm>
          <a:off x="0" y="0"/>
          <a:ext cx="0" cy="0"/>
          <a:chOff x="0" y="0"/>
          <a:chExt cx="0" cy="0"/>
        </a:xfrm>
      </p:grpSpPr>
      <p:sp>
        <p:nvSpPr>
          <p:cNvPr id="21" name="Google Shape;21;p4"/>
          <p:cNvSpPr txBox="1"/>
          <p:nvPr>
            <p:ph idx="11" type="ftr"/>
          </p:nvPr>
        </p:nvSpPr>
        <p:spPr>
          <a:xfrm>
            <a:off x="3541663" y="7006700"/>
            <a:ext cx="3608487" cy="402483"/>
          </a:xfrm>
          <a:prstGeom prst="rect">
            <a:avLst/>
          </a:prstGeom>
          <a:noFill/>
          <a:ln>
            <a:noFill/>
          </a:ln>
        </p:spPr>
        <p:txBody>
          <a:bodyPr anchorCtr="0" anchor="ctr" bIns="0" lIns="0" spcFirstLastPara="1" rIns="0" wrap="square" tIns="0">
            <a:no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4"/>
          <p:cNvSpPr txBox="1"/>
          <p:nvPr>
            <p:ph idx="10" type="dt"/>
          </p:nvPr>
        </p:nvSpPr>
        <p:spPr>
          <a:xfrm>
            <a:off x="735062" y="7006700"/>
            <a:ext cx="2405658" cy="402483"/>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4"/>
          <p:cNvSpPr txBox="1"/>
          <p:nvPr>
            <p:ph idx="12" type="sldNum"/>
          </p:nvPr>
        </p:nvSpPr>
        <p:spPr>
          <a:xfrm>
            <a:off x="7551093" y="7006700"/>
            <a:ext cx="2405658" cy="402483"/>
          </a:xfrm>
          <a:prstGeom prst="rect">
            <a:avLst/>
          </a:prstGeom>
          <a:noFill/>
          <a:ln>
            <a:noFill/>
          </a:ln>
        </p:spPr>
        <p:txBody>
          <a:bodyPr anchorCtr="0" anchor="ctr" bIns="0" lIns="0" spcFirstLastPara="1" rIns="0" wrap="square" tIns="0">
            <a:noAutofit/>
          </a:bodyPr>
          <a:lstStyle>
            <a:lvl1pPr indent="0" lvl="0" marL="0" algn="r">
              <a:lnSpc>
                <a:spcPct val="100000"/>
              </a:lnSpc>
              <a:spcBef>
                <a:spcPts val="0"/>
              </a:spcBef>
              <a:spcAft>
                <a:spcPts val="0"/>
              </a:spcAft>
              <a:buSzPts val="1300"/>
              <a:buNone/>
              <a:defRPr>
                <a:solidFill>
                  <a:srgbClr val="888888"/>
                </a:solidFill>
              </a:defRPr>
            </a:lvl1pPr>
            <a:lvl2pPr indent="0" lvl="1" marL="0" algn="r">
              <a:lnSpc>
                <a:spcPct val="100000"/>
              </a:lnSpc>
              <a:spcBef>
                <a:spcPts val="0"/>
              </a:spcBef>
              <a:spcAft>
                <a:spcPts val="0"/>
              </a:spcAft>
              <a:buSzPts val="1300"/>
              <a:buNone/>
              <a:defRPr>
                <a:solidFill>
                  <a:srgbClr val="888888"/>
                </a:solidFill>
              </a:defRPr>
            </a:lvl2pPr>
            <a:lvl3pPr indent="0" lvl="2" marL="0" algn="r">
              <a:lnSpc>
                <a:spcPct val="100000"/>
              </a:lnSpc>
              <a:spcBef>
                <a:spcPts val="0"/>
              </a:spcBef>
              <a:spcAft>
                <a:spcPts val="0"/>
              </a:spcAft>
              <a:buSzPts val="1300"/>
              <a:buNone/>
              <a:defRPr>
                <a:solidFill>
                  <a:srgbClr val="888888"/>
                </a:solidFill>
              </a:defRPr>
            </a:lvl3pPr>
            <a:lvl4pPr indent="0" lvl="3" marL="0" algn="r">
              <a:lnSpc>
                <a:spcPct val="100000"/>
              </a:lnSpc>
              <a:spcBef>
                <a:spcPts val="0"/>
              </a:spcBef>
              <a:spcAft>
                <a:spcPts val="0"/>
              </a:spcAft>
              <a:buSzPts val="1300"/>
              <a:buNone/>
              <a:defRPr>
                <a:solidFill>
                  <a:srgbClr val="888888"/>
                </a:solidFill>
              </a:defRPr>
            </a:lvl4pPr>
            <a:lvl5pPr indent="0" lvl="4" marL="0" algn="r">
              <a:lnSpc>
                <a:spcPct val="100000"/>
              </a:lnSpc>
              <a:spcBef>
                <a:spcPts val="0"/>
              </a:spcBef>
              <a:spcAft>
                <a:spcPts val="0"/>
              </a:spcAft>
              <a:buSzPts val="1300"/>
              <a:buNone/>
              <a:defRPr>
                <a:solidFill>
                  <a:srgbClr val="888888"/>
                </a:solidFill>
              </a:defRPr>
            </a:lvl5pPr>
            <a:lvl6pPr indent="0" lvl="5" marL="0" algn="r">
              <a:lnSpc>
                <a:spcPct val="100000"/>
              </a:lnSpc>
              <a:spcBef>
                <a:spcPts val="0"/>
              </a:spcBef>
              <a:spcAft>
                <a:spcPts val="0"/>
              </a:spcAft>
              <a:buSzPts val="1300"/>
              <a:buNone/>
              <a:defRPr>
                <a:solidFill>
                  <a:srgbClr val="888888"/>
                </a:solidFill>
              </a:defRPr>
            </a:lvl6pPr>
            <a:lvl7pPr indent="0" lvl="6" marL="0" algn="r">
              <a:lnSpc>
                <a:spcPct val="100000"/>
              </a:lnSpc>
              <a:spcBef>
                <a:spcPts val="0"/>
              </a:spcBef>
              <a:spcAft>
                <a:spcPts val="0"/>
              </a:spcAft>
              <a:buSzPts val="1300"/>
              <a:buNone/>
              <a:defRPr>
                <a:solidFill>
                  <a:srgbClr val="888888"/>
                </a:solidFill>
              </a:defRPr>
            </a:lvl7pPr>
            <a:lvl8pPr indent="0" lvl="7" marL="0" algn="r">
              <a:lnSpc>
                <a:spcPct val="100000"/>
              </a:lnSpc>
              <a:spcBef>
                <a:spcPts val="0"/>
              </a:spcBef>
              <a:spcAft>
                <a:spcPts val="0"/>
              </a:spcAft>
              <a:buSzPts val="1300"/>
              <a:buNone/>
              <a:defRPr>
                <a:solidFill>
                  <a:srgbClr val="888888"/>
                </a:solidFill>
              </a:defRPr>
            </a:lvl8pPr>
            <a:lvl9pPr indent="0" lvl="8" marL="0" algn="r">
              <a:lnSpc>
                <a:spcPct val="100000"/>
              </a:lnSpc>
              <a:spcBef>
                <a:spcPts val="0"/>
              </a:spcBef>
              <a:spcAft>
                <a:spcPts val="0"/>
              </a:spcAft>
              <a:buSzPts val="1300"/>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b="0" i="0" sz="1325" u="none" cap="none" strike="noStrike">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o de Título" type="title">
  <p:cSld name="TITLE">
    <p:spTree>
      <p:nvGrpSpPr>
        <p:cNvPr id="24" name="Shape 24"/>
        <p:cNvGrpSpPr/>
        <p:nvPr/>
      </p:nvGrpSpPr>
      <p:grpSpPr>
        <a:xfrm>
          <a:off x="0" y="0"/>
          <a:ext cx="0" cy="0"/>
          <a:chOff x="0" y="0"/>
          <a:chExt cx="0" cy="0"/>
        </a:xfrm>
      </p:grpSpPr>
      <p:sp>
        <p:nvSpPr>
          <p:cNvPr id="25" name="Google Shape;25;p5"/>
          <p:cNvSpPr txBox="1"/>
          <p:nvPr>
            <p:ph type="ctrTitle"/>
          </p:nvPr>
        </p:nvSpPr>
        <p:spPr>
          <a:xfrm>
            <a:off x="801886" y="1237197"/>
            <a:ext cx="9088041" cy="2631887"/>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615"/>
              <a:buFont typeface="Calibri"/>
              <a:buNone/>
              <a:defRPr sz="6615"/>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5"/>
          <p:cNvSpPr txBox="1"/>
          <p:nvPr>
            <p:ph idx="1" type="subTitle"/>
          </p:nvPr>
        </p:nvSpPr>
        <p:spPr>
          <a:xfrm>
            <a:off x="1336477" y="3970580"/>
            <a:ext cx="8018860" cy="182517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100"/>
              </a:spcBef>
              <a:spcAft>
                <a:spcPts val="0"/>
              </a:spcAft>
              <a:buClr>
                <a:schemeClr val="dk1"/>
              </a:buClr>
              <a:buSzPts val="2645"/>
              <a:buNone/>
              <a:defRPr sz="2645"/>
            </a:lvl1pPr>
            <a:lvl2pPr lvl="1" algn="ctr">
              <a:lnSpc>
                <a:spcPct val="90000"/>
              </a:lnSpc>
              <a:spcBef>
                <a:spcPts val="550"/>
              </a:spcBef>
              <a:spcAft>
                <a:spcPts val="0"/>
              </a:spcAft>
              <a:buClr>
                <a:schemeClr val="dk1"/>
              </a:buClr>
              <a:buSzPts val="2205"/>
              <a:buNone/>
              <a:defRPr sz="2205"/>
            </a:lvl2pPr>
            <a:lvl3pPr lvl="2" algn="ctr">
              <a:lnSpc>
                <a:spcPct val="90000"/>
              </a:lnSpc>
              <a:spcBef>
                <a:spcPts val="550"/>
              </a:spcBef>
              <a:spcAft>
                <a:spcPts val="0"/>
              </a:spcAft>
              <a:buClr>
                <a:schemeClr val="dk1"/>
              </a:buClr>
              <a:buSzPts val="1985"/>
              <a:buNone/>
              <a:defRPr sz="1985"/>
            </a:lvl3pPr>
            <a:lvl4pPr lvl="3" algn="ctr">
              <a:lnSpc>
                <a:spcPct val="90000"/>
              </a:lnSpc>
              <a:spcBef>
                <a:spcPts val="550"/>
              </a:spcBef>
              <a:spcAft>
                <a:spcPts val="0"/>
              </a:spcAft>
              <a:buClr>
                <a:schemeClr val="dk1"/>
              </a:buClr>
              <a:buSzPts val="1765"/>
              <a:buNone/>
              <a:defRPr sz="1765"/>
            </a:lvl4pPr>
            <a:lvl5pPr lvl="4" algn="ctr">
              <a:lnSpc>
                <a:spcPct val="90000"/>
              </a:lnSpc>
              <a:spcBef>
                <a:spcPts val="550"/>
              </a:spcBef>
              <a:spcAft>
                <a:spcPts val="0"/>
              </a:spcAft>
              <a:buClr>
                <a:schemeClr val="dk1"/>
              </a:buClr>
              <a:buSzPts val="1765"/>
              <a:buNone/>
              <a:defRPr sz="1765"/>
            </a:lvl5pPr>
            <a:lvl6pPr lvl="5" algn="ctr">
              <a:lnSpc>
                <a:spcPct val="90000"/>
              </a:lnSpc>
              <a:spcBef>
                <a:spcPts val="550"/>
              </a:spcBef>
              <a:spcAft>
                <a:spcPts val="0"/>
              </a:spcAft>
              <a:buClr>
                <a:schemeClr val="dk1"/>
              </a:buClr>
              <a:buSzPts val="1765"/>
              <a:buNone/>
              <a:defRPr sz="1765"/>
            </a:lvl6pPr>
            <a:lvl7pPr lvl="6" algn="ctr">
              <a:lnSpc>
                <a:spcPct val="90000"/>
              </a:lnSpc>
              <a:spcBef>
                <a:spcPts val="550"/>
              </a:spcBef>
              <a:spcAft>
                <a:spcPts val="0"/>
              </a:spcAft>
              <a:buClr>
                <a:schemeClr val="dk1"/>
              </a:buClr>
              <a:buSzPts val="1765"/>
              <a:buNone/>
              <a:defRPr sz="1765"/>
            </a:lvl7pPr>
            <a:lvl8pPr lvl="7" algn="ctr">
              <a:lnSpc>
                <a:spcPct val="90000"/>
              </a:lnSpc>
              <a:spcBef>
                <a:spcPts val="550"/>
              </a:spcBef>
              <a:spcAft>
                <a:spcPts val="0"/>
              </a:spcAft>
              <a:buClr>
                <a:schemeClr val="dk1"/>
              </a:buClr>
              <a:buSzPts val="1765"/>
              <a:buNone/>
              <a:defRPr sz="1765"/>
            </a:lvl8pPr>
            <a:lvl9pPr lvl="8" algn="ctr">
              <a:lnSpc>
                <a:spcPct val="90000"/>
              </a:lnSpc>
              <a:spcBef>
                <a:spcPts val="550"/>
              </a:spcBef>
              <a:spcAft>
                <a:spcPts val="0"/>
              </a:spcAft>
              <a:buClr>
                <a:schemeClr val="dk1"/>
              </a:buClr>
              <a:buSzPts val="1765"/>
              <a:buNone/>
              <a:defRPr sz="1765"/>
            </a:lvl9pPr>
          </a:lstStyle>
          <a:p/>
        </p:txBody>
      </p:sp>
      <p:sp>
        <p:nvSpPr>
          <p:cNvPr id="27" name="Google Shape;27;p5"/>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5"/>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5"/>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Objeto">
  <p:cSld name="OBJECT 2">
    <p:spTree>
      <p:nvGrpSpPr>
        <p:cNvPr id="30" name="Shape 30"/>
        <p:cNvGrpSpPr/>
        <p:nvPr/>
      </p:nvGrpSpPr>
      <p:grpSpPr>
        <a:xfrm>
          <a:off x="0" y="0"/>
          <a:ext cx="0" cy="0"/>
          <a:chOff x="0" y="0"/>
          <a:chExt cx="0" cy="0"/>
        </a:xfrm>
      </p:grpSpPr>
      <p:sp>
        <p:nvSpPr>
          <p:cNvPr id="31" name="Google Shape;31;p6"/>
          <p:cNvSpPr txBox="1"/>
          <p:nvPr>
            <p:ph type="title"/>
          </p:nvPr>
        </p:nvSpPr>
        <p:spPr>
          <a:xfrm>
            <a:off x="735062" y="402484"/>
            <a:ext cx="9221689" cy="146118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6"/>
          <p:cNvSpPr txBox="1"/>
          <p:nvPr>
            <p:ph idx="1" type="body"/>
          </p:nvPr>
        </p:nvSpPr>
        <p:spPr>
          <a:xfrm>
            <a:off x="735062" y="2012414"/>
            <a:ext cx="9221689" cy="479654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100"/>
              </a:spcBef>
              <a:spcAft>
                <a:spcPts val="0"/>
              </a:spcAft>
              <a:buClr>
                <a:schemeClr val="dk1"/>
              </a:buClr>
              <a:buSzPts val="1800"/>
              <a:buChar char="•"/>
              <a:defRPr/>
            </a:lvl1pPr>
            <a:lvl2pPr indent="-342900" lvl="1" marL="914400" algn="l">
              <a:lnSpc>
                <a:spcPct val="90000"/>
              </a:lnSpc>
              <a:spcBef>
                <a:spcPts val="550"/>
              </a:spcBef>
              <a:spcAft>
                <a:spcPts val="0"/>
              </a:spcAft>
              <a:buClr>
                <a:schemeClr val="dk1"/>
              </a:buClr>
              <a:buSzPts val="1800"/>
              <a:buChar char="•"/>
              <a:defRPr/>
            </a:lvl2pPr>
            <a:lvl3pPr indent="-342900" lvl="2" marL="1371600" algn="l">
              <a:lnSpc>
                <a:spcPct val="90000"/>
              </a:lnSpc>
              <a:spcBef>
                <a:spcPts val="550"/>
              </a:spcBef>
              <a:spcAft>
                <a:spcPts val="0"/>
              </a:spcAft>
              <a:buClr>
                <a:schemeClr val="dk1"/>
              </a:buClr>
              <a:buSzPts val="1800"/>
              <a:buChar char="•"/>
              <a:defRPr/>
            </a:lvl3pPr>
            <a:lvl4pPr indent="-342900" lvl="3" marL="1828800" algn="l">
              <a:lnSpc>
                <a:spcPct val="90000"/>
              </a:lnSpc>
              <a:spcBef>
                <a:spcPts val="550"/>
              </a:spcBef>
              <a:spcAft>
                <a:spcPts val="0"/>
              </a:spcAft>
              <a:buClr>
                <a:schemeClr val="dk1"/>
              </a:buClr>
              <a:buSzPts val="1800"/>
              <a:buChar char="•"/>
              <a:defRPr/>
            </a:lvl4pPr>
            <a:lvl5pPr indent="-342900" lvl="4" marL="2286000" algn="l">
              <a:lnSpc>
                <a:spcPct val="90000"/>
              </a:lnSpc>
              <a:spcBef>
                <a:spcPts val="550"/>
              </a:spcBef>
              <a:spcAft>
                <a:spcPts val="0"/>
              </a:spcAft>
              <a:buClr>
                <a:schemeClr val="dk1"/>
              </a:buClr>
              <a:buSzPts val="1800"/>
              <a:buChar char="•"/>
              <a:defRPr/>
            </a:lvl5pPr>
            <a:lvl6pPr indent="-342900" lvl="5" marL="2743200" algn="l">
              <a:lnSpc>
                <a:spcPct val="90000"/>
              </a:lnSpc>
              <a:spcBef>
                <a:spcPts val="550"/>
              </a:spcBef>
              <a:spcAft>
                <a:spcPts val="0"/>
              </a:spcAft>
              <a:buClr>
                <a:schemeClr val="dk1"/>
              </a:buClr>
              <a:buSzPts val="1800"/>
              <a:buChar char="•"/>
              <a:defRPr/>
            </a:lvl6pPr>
            <a:lvl7pPr indent="-342900" lvl="6" marL="3200400" algn="l">
              <a:lnSpc>
                <a:spcPct val="90000"/>
              </a:lnSpc>
              <a:spcBef>
                <a:spcPts val="550"/>
              </a:spcBef>
              <a:spcAft>
                <a:spcPts val="0"/>
              </a:spcAft>
              <a:buClr>
                <a:schemeClr val="dk1"/>
              </a:buClr>
              <a:buSzPts val="1800"/>
              <a:buChar char="•"/>
              <a:defRPr/>
            </a:lvl7pPr>
            <a:lvl8pPr indent="-342900" lvl="7" marL="3657600" algn="l">
              <a:lnSpc>
                <a:spcPct val="90000"/>
              </a:lnSpc>
              <a:spcBef>
                <a:spcPts val="550"/>
              </a:spcBef>
              <a:spcAft>
                <a:spcPts val="0"/>
              </a:spcAft>
              <a:buClr>
                <a:schemeClr val="dk1"/>
              </a:buClr>
              <a:buSzPts val="1800"/>
              <a:buChar char="•"/>
              <a:defRPr/>
            </a:lvl8pPr>
            <a:lvl9pPr indent="-342900" lvl="8" marL="4114800" algn="l">
              <a:lnSpc>
                <a:spcPct val="90000"/>
              </a:lnSpc>
              <a:spcBef>
                <a:spcPts val="550"/>
              </a:spcBef>
              <a:spcAft>
                <a:spcPts val="0"/>
              </a:spcAft>
              <a:buClr>
                <a:schemeClr val="dk1"/>
              </a:buClr>
              <a:buSzPts val="1800"/>
              <a:buChar char="•"/>
              <a:defRPr/>
            </a:lvl9pPr>
          </a:lstStyle>
          <a:p/>
        </p:txBody>
      </p:sp>
      <p:sp>
        <p:nvSpPr>
          <p:cNvPr id="33" name="Google Shape;33;p6"/>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6"/>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6"/>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beçalho da Secção" type="secHead">
  <p:cSld name="SECTION_HEADER">
    <p:spTree>
      <p:nvGrpSpPr>
        <p:cNvPr id="36" name="Shape 36"/>
        <p:cNvGrpSpPr/>
        <p:nvPr/>
      </p:nvGrpSpPr>
      <p:grpSpPr>
        <a:xfrm>
          <a:off x="0" y="0"/>
          <a:ext cx="0" cy="0"/>
          <a:chOff x="0" y="0"/>
          <a:chExt cx="0" cy="0"/>
        </a:xfrm>
      </p:grpSpPr>
      <p:sp>
        <p:nvSpPr>
          <p:cNvPr id="37" name="Google Shape;37;p7"/>
          <p:cNvSpPr txBox="1"/>
          <p:nvPr>
            <p:ph type="title"/>
          </p:nvPr>
        </p:nvSpPr>
        <p:spPr>
          <a:xfrm>
            <a:off x="729494" y="1884671"/>
            <a:ext cx="9221689" cy="3144614"/>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615"/>
              <a:buFont typeface="Calibri"/>
              <a:buNone/>
              <a:defRPr sz="6615"/>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7"/>
          <p:cNvSpPr txBox="1"/>
          <p:nvPr>
            <p:ph idx="1" type="body"/>
          </p:nvPr>
        </p:nvSpPr>
        <p:spPr>
          <a:xfrm>
            <a:off x="729494" y="5059035"/>
            <a:ext cx="9221689" cy="165367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100"/>
              </a:spcBef>
              <a:spcAft>
                <a:spcPts val="0"/>
              </a:spcAft>
              <a:buClr>
                <a:schemeClr val="dk1"/>
              </a:buClr>
              <a:buSzPts val="2645"/>
              <a:buNone/>
              <a:defRPr sz="2645">
                <a:solidFill>
                  <a:schemeClr val="dk1"/>
                </a:solidFill>
              </a:defRPr>
            </a:lvl1pPr>
            <a:lvl2pPr indent="-228600" lvl="1" marL="914400" algn="l">
              <a:lnSpc>
                <a:spcPct val="90000"/>
              </a:lnSpc>
              <a:spcBef>
                <a:spcPts val="550"/>
              </a:spcBef>
              <a:spcAft>
                <a:spcPts val="0"/>
              </a:spcAft>
              <a:buClr>
                <a:srgbClr val="888888"/>
              </a:buClr>
              <a:buSzPts val="2205"/>
              <a:buNone/>
              <a:defRPr sz="2205">
                <a:solidFill>
                  <a:srgbClr val="888888"/>
                </a:solidFill>
              </a:defRPr>
            </a:lvl2pPr>
            <a:lvl3pPr indent="-228600" lvl="2" marL="1371600" algn="l">
              <a:lnSpc>
                <a:spcPct val="90000"/>
              </a:lnSpc>
              <a:spcBef>
                <a:spcPts val="550"/>
              </a:spcBef>
              <a:spcAft>
                <a:spcPts val="0"/>
              </a:spcAft>
              <a:buClr>
                <a:srgbClr val="888888"/>
              </a:buClr>
              <a:buSzPts val="1985"/>
              <a:buNone/>
              <a:defRPr sz="1985">
                <a:solidFill>
                  <a:srgbClr val="888888"/>
                </a:solidFill>
              </a:defRPr>
            </a:lvl3pPr>
            <a:lvl4pPr indent="-228600" lvl="3" marL="1828800" algn="l">
              <a:lnSpc>
                <a:spcPct val="90000"/>
              </a:lnSpc>
              <a:spcBef>
                <a:spcPts val="550"/>
              </a:spcBef>
              <a:spcAft>
                <a:spcPts val="0"/>
              </a:spcAft>
              <a:buClr>
                <a:srgbClr val="888888"/>
              </a:buClr>
              <a:buSzPts val="1765"/>
              <a:buNone/>
              <a:defRPr sz="1765">
                <a:solidFill>
                  <a:srgbClr val="888888"/>
                </a:solidFill>
              </a:defRPr>
            </a:lvl4pPr>
            <a:lvl5pPr indent="-228600" lvl="4" marL="2286000" algn="l">
              <a:lnSpc>
                <a:spcPct val="90000"/>
              </a:lnSpc>
              <a:spcBef>
                <a:spcPts val="550"/>
              </a:spcBef>
              <a:spcAft>
                <a:spcPts val="0"/>
              </a:spcAft>
              <a:buClr>
                <a:srgbClr val="888888"/>
              </a:buClr>
              <a:buSzPts val="1765"/>
              <a:buNone/>
              <a:defRPr sz="1765">
                <a:solidFill>
                  <a:srgbClr val="888888"/>
                </a:solidFill>
              </a:defRPr>
            </a:lvl5pPr>
            <a:lvl6pPr indent="-228600" lvl="5" marL="2743200" algn="l">
              <a:lnSpc>
                <a:spcPct val="90000"/>
              </a:lnSpc>
              <a:spcBef>
                <a:spcPts val="550"/>
              </a:spcBef>
              <a:spcAft>
                <a:spcPts val="0"/>
              </a:spcAft>
              <a:buClr>
                <a:srgbClr val="888888"/>
              </a:buClr>
              <a:buSzPts val="1765"/>
              <a:buNone/>
              <a:defRPr sz="1765">
                <a:solidFill>
                  <a:srgbClr val="888888"/>
                </a:solidFill>
              </a:defRPr>
            </a:lvl6pPr>
            <a:lvl7pPr indent="-228600" lvl="6" marL="3200400" algn="l">
              <a:lnSpc>
                <a:spcPct val="90000"/>
              </a:lnSpc>
              <a:spcBef>
                <a:spcPts val="550"/>
              </a:spcBef>
              <a:spcAft>
                <a:spcPts val="0"/>
              </a:spcAft>
              <a:buClr>
                <a:srgbClr val="888888"/>
              </a:buClr>
              <a:buSzPts val="1765"/>
              <a:buNone/>
              <a:defRPr sz="1765">
                <a:solidFill>
                  <a:srgbClr val="888888"/>
                </a:solidFill>
              </a:defRPr>
            </a:lvl7pPr>
            <a:lvl8pPr indent="-228600" lvl="7" marL="3657600" algn="l">
              <a:lnSpc>
                <a:spcPct val="90000"/>
              </a:lnSpc>
              <a:spcBef>
                <a:spcPts val="550"/>
              </a:spcBef>
              <a:spcAft>
                <a:spcPts val="0"/>
              </a:spcAft>
              <a:buClr>
                <a:srgbClr val="888888"/>
              </a:buClr>
              <a:buSzPts val="1765"/>
              <a:buNone/>
              <a:defRPr sz="1765">
                <a:solidFill>
                  <a:srgbClr val="888888"/>
                </a:solidFill>
              </a:defRPr>
            </a:lvl8pPr>
            <a:lvl9pPr indent="-228600" lvl="8" marL="4114800" algn="l">
              <a:lnSpc>
                <a:spcPct val="90000"/>
              </a:lnSpc>
              <a:spcBef>
                <a:spcPts val="550"/>
              </a:spcBef>
              <a:spcAft>
                <a:spcPts val="0"/>
              </a:spcAft>
              <a:buClr>
                <a:srgbClr val="888888"/>
              </a:buClr>
              <a:buSzPts val="1765"/>
              <a:buNone/>
              <a:defRPr sz="1765">
                <a:solidFill>
                  <a:srgbClr val="888888"/>
                </a:solidFill>
              </a:defRPr>
            </a:lvl9pPr>
          </a:lstStyle>
          <a:p/>
        </p:txBody>
      </p:sp>
      <p:sp>
        <p:nvSpPr>
          <p:cNvPr id="39" name="Google Shape;39;p7"/>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7"/>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7"/>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údo Duplo" type="twoObj">
  <p:cSld name="TWO_OBJECTS">
    <p:spTree>
      <p:nvGrpSpPr>
        <p:cNvPr id="42" name="Shape 42"/>
        <p:cNvGrpSpPr/>
        <p:nvPr/>
      </p:nvGrpSpPr>
      <p:grpSpPr>
        <a:xfrm>
          <a:off x="0" y="0"/>
          <a:ext cx="0" cy="0"/>
          <a:chOff x="0" y="0"/>
          <a:chExt cx="0" cy="0"/>
        </a:xfrm>
      </p:grpSpPr>
      <p:sp>
        <p:nvSpPr>
          <p:cNvPr id="43" name="Google Shape;43;p8"/>
          <p:cNvSpPr txBox="1"/>
          <p:nvPr>
            <p:ph type="title"/>
          </p:nvPr>
        </p:nvSpPr>
        <p:spPr>
          <a:xfrm>
            <a:off x="735062" y="402484"/>
            <a:ext cx="9221689" cy="146118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8"/>
          <p:cNvSpPr txBox="1"/>
          <p:nvPr>
            <p:ph idx="1" type="body"/>
          </p:nvPr>
        </p:nvSpPr>
        <p:spPr>
          <a:xfrm>
            <a:off x="735062" y="2012414"/>
            <a:ext cx="4544021" cy="479654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100"/>
              </a:spcBef>
              <a:spcAft>
                <a:spcPts val="0"/>
              </a:spcAft>
              <a:buClr>
                <a:schemeClr val="dk1"/>
              </a:buClr>
              <a:buSzPts val="1800"/>
              <a:buChar char="•"/>
              <a:defRPr/>
            </a:lvl1pPr>
            <a:lvl2pPr indent="-342900" lvl="1" marL="914400" algn="l">
              <a:lnSpc>
                <a:spcPct val="90000"/>
              </a:lnSpc>
              <a:spcBef>
                <a:spcPts val="550"/>
              </a:spcBef>
              <a:spcAft>
                <a:spcPts val="0"/>
              </a:spcAft>
              <a:buClr>
                <a:schemeClr val="dk1"/>
              </a:buClr>
              <a:buSzPts val="1800"/>
              <a:buChar char="•"/>
              <a:defRPr/>
            </a:lvl2pPr>
            <a:lvl3pPr indent="-342900" lvl="2" marL="1371600" algn="l">
              <a:lnSpc>
                <a:spcPct val="90000"/>
              </a:lnSpc>
              <a:spcBef>
                <a:spcPts val="550"/>
              </a:spcBef>
              <a:spcAft>
                <a:spcPts val="0"/>
              </a:spcAft>
              <a:buClr>
                <a:schemeClr val="dk1"/>
              </a:buClr>
              <a:buSzPts val="1800"/>
              <a:buChar char="•"/>
              <a:defRPr/>
            </a:lvl3pPr>
            <a:lvl4pPr indent="-342900" lvl="3" marL="1828800" algn="l">
              <a:lnSpc>
                <a:spcPct val="90000"/>
              </a:lnSpc>
              <a:spcBef>
                <a:spcPts val="550"/>
              </a:spcBef>
              <a:spcAft>
                <a:spcPts val="0"/>
              </a:spcAft>
              <a:buClr>
                <a:schemeClr val="dk1"/>
              </a:buClr>
              <a:buSzPts val="1800"/>
              <a:buChar char="•"/>
              <a:defRPr/>
            </a:lvl4pPr>
            <a:lvl5pPr indent="-342900" lvl="4" marL="2286000" algn="l">
              <a:lnSpc>
                <a:spcPct val="90000"/>
              </a:lnSpc>
              <a:spcBef>
                <a:spcPts val="550"/>
              </a:spcBef>
              <a:spcAft>
                <a:spcPts val="0"/>
              </a:spcAft>
              <a:buClr>
                <a:schemeClr val="dk1"/>
              </a:buClr>
              <a:buSzPts val="1800"/>
              <a:buChar char="•"/>
              <a:defRPr/>
            </a:lvl5pPr>
            <a:lvl6pPr indent="-342900" lvl="5" marL="2743200" algn="l">
              <a:lnSpc>
                <a:spcPct val="90000"/>
              </a:lnSpc>
              <a:spcBef>
                <a:spcPts val="550"/>
              </a:spcBef>
              <a:spcAft>
                <a:spcPts val="0"/>
              </a:spcAft>
              <a:buClr>
                <a:schemeClr val="dk1"/>
              </a:buClr>
              <a:buSzPts val="1800"/>
              <a:buChar char="•"/>
              <a:defRPr/>
            </a:lvl6pPr>
            <a:lvl7pPr indent="-342900" lvl="6" marL="3200400" algn="l">
              <a:lnSpc>
                <a:spcPct val="90000"/>
              </a:lnSpc>
              <a:spcBef>
                <a:spcPts val="550"/>
              </a:spcBef>
              <a:spcAft>
                <a:spcPts val="0"/>
              </a:spcAft>
              <a:buClr>
                <a:schemeClr val="dk1"/>
              </a:buClr>
              <a:buSzPts val="1800"/>
              <a:buChar char="•"/>
              <a:defRPr/>
            </a:lvl7pPr>
            <a:lvl8pPr indent="-342900" lvl="7" marL="3657600" algn="l">
              <a:lnSpc>
                <a:spcPct val="90000"/>
              </a:lnSpc>
              <a:spcBef>
                <a:spcPts val="550"/>
              </a:spcBef>
              <a:spcAft>
                <a:spcPts val="0"/>
              </a:spcAft>
              <a:buClr>
                <a:schemeClr val="dk1"/>
              </a:buClr>
              <a:buSzPts val="1800"/>
              <a:buChar char="•"/>
              <a:defRPr/>
            </a:lvl8pPr>
            <a:lvl9pPr indent="-342900" lvl="8" marL="4114800" algn="l">
              <a:lnSpc>
                <a:spcPct val="90000"/>
              </a:lnSpc>
              <a:spcBef>
                <a:spcPts val="550"/>
              </a:spcBef>
              <a:spcAft>
                <a:spcPts val="0"/>
              </a:spcAft>
              <a:buClr>
                <a:schemeClr val="dk1"/>
              </a:buClr>
              <a:buSzPts val="1800"/>
              <a:buChar char="•"/>
              <a:defRPr/>
            </a:lvl9pPr>
          </a:lstStyle>
          <a:p/>
        </p:txBody>
      </p:sp>
      <p:sp>
        <p:nvSpPr>
          <p:cNvPr id="45" name="Google Shape;45;p8"/>
          <p:cNvSpPr txBox="1"/>
          <p:nvPr>
            <p:ph idx="2" type="body"/>
          </p:nvPr>
        </p:nvSpPr>
        <p:spPr>
          <a:xfrm>
            <a:off x="5412730" y="2012414"/>
            <a:ext cx="4544021" cy="479654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100"/>
              </a:spcBef>
              <a:spcAft>
                <a:spcPts val="0"/>
              </a:spcAft>
              <a:buClr>
                <a:schemeClr val="dk1"/>
              </a:buClr>
              <a:buSzPts val="1800"/>
              <a:buChar char="•"/>
              <a:defRPr/>
            </a:lvl1pPr>
            <a:lvl2pPr indent="-342900" lvl="1" marL="914400" algn="l">
              <a:lnSpc>
                <a:spcPct val="90000"/>
              </a:lnSpc>
              <a:spcBef>
                <a:spcPts val="550"/>
              </a:spcBef>
              <a:spcAft>
                <a:spcPts val="0"/>
              </a:spcAft>
              <a:buClr>
                <a:schemeClr val="dk1"/>
              </a:buClr>
              <a:buSzPts val="1800"/>
              <a:buChar char="•"/>
              <a:defRPr/>
            </a:lvl2pPr>
            <a:lvl3pPr indent="-342900" lvl="2" marL="1371600" algn="l">
              <a:lnSpc>
                <a:spcPct val="90000"/>
              </a:lnSpc>
              <a:spcBef>
                <a:spcPts val="550"/>
              </a:spcBef>
              <a:spcAft>
                <a:spcPts val="0"/>
              </a:spcAft>
              <a:buClr>
                <a:schemeClr val="dk1"/>
              </a:buClr>
              <a:buSzPts val="1800"/>
              <a:buChar char="•"/>
              <a:defRPr/>
            </a:lvl3pPr>
            <a:lvl4pPr indent="-342900" lvl="3" marL="1828800" algn="l">
              <a:lnSpc>
                <a:spcPct val="90000"/>
              </a:lnSpc>
              <a:spcBef>
                <a:spcPts val="550"/>
              </a:spcBef>
              <a:spcAft>
                <a:spcPts val="0"/>
              </a:spcAft>
              <a:buClr>
                <a:schemeClr val="dk1"/>
              </a:buClr>
              <a:buSzPts val="1800"/>
              <a:buChar char="•"/>
              <a:defRPr/>
            </a:lvl4pPr>
            <a:lvl5pPr indent="-342900" lvl="4" marL="2286000" algn="l">
              <a:lnSpc>
                <a:spcPct val="90000"/>
              </a:lnSpc>
              <a:spcBef>
                <a:spcPts val="550"/>
              </a:spcBef>
              <a:spcAft>
                <a:spcPts val="0"/>
              </a:spcAft>
              <a:buClr>
                <a:schemeClr val="dk1"/>
              </a:buClr>
              <a:buSzPts val="1800"/>
              <a:buChar char="•"/>
              <a:defRPr/>
            </a:lvl5pPr>
            <a:lvl6pPr indent="-342900" lvl="5" marL="2743200" algn="l">
              <a:lnSpc>
                <a:spcPct val="90000"/>
              </a:lnSpc>
              <a:spcBef>
                <a:spcPts val="550"/>
              </a:spcBef>
              <a:spcAft>
                <a:spcPts val="0"/>
              </a:spcAft>
              <a:buClr>
                <a:schemeClr val="dk1"/>
              </a:buClr>
              <a:buSzPts val="1800"/>
              <a:buChar char="•"/>
              <a:defRPr/>
            </a:lvl6pPr>
            <a:lvl7pPr indent="-342900" lvl="6" marL="3200400" algn="l">
              <a:lnSpc>
                <a:spcPct val="90000"/>
              </a:lnSpc>
              <a:spcBef>
                <a:spcPts val="550"/>
              </a:spcBef>
              <a:spcAft>
                <a:spcPts val="0"/>
              </a:spcAft>
              <a:buClr>
                <a:schemeClr val="dk1"/>
              </a:buClr>
              <a:buSzPts val="1800"/>
              <a:buChar char="•"/>
              <a:defRPr/>
            </a:lvl7pPr>
            <a:lvl8pPr indent="-342900" lvl="7" marL="3657600" algn="l">
              <a:lnSpc>
                <a:spcPct val="90000"/>
              </a:lnSpc>
              <a:spcBef>
                <a:spcPts val="550"/>
              </a:spcBef>
              <a:spcAft>
                <a:spcPts val="0"/>
              </a:spcAft>
              <a:buClr>
                <a:schemeClr val="dk1"/>
              </a:buClr>
              <a:buSzPts val="1800"/>
              <a:buChar char="•"/>
              <a:defRPr/>
            </a:lvl8pPr>
            <a:lvl9pPr indent="-342900" lvl="8" marL="4114800" algn="l">
              <a:lnSpc>
                <a:spcPct val="90000"/>
              </a:lnSpc>
              <a:spcBef>
                <a:spcPts val="550"/>
              </a:spcBef>
              <a:spcAft>
                <a:spcPts val="0"/>
              </a:spcAft>
              <a:buClr>
                <a:schemeClr val="dk1"/>
              </a:buClr>
              <a:buSzPts val="1800"/>
              <a:buChar char="•"/>
              <a:defRPr/>
            </a:lvl9pPr>
          </a:lstStyle>
          <a:p/>
        </p:txBody>
      </p:sp>
      <p:sp>
        <p:nvSpPr>
          <p:cNvPr id="46" name="Google Shape;46;p8"/>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8"/>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8"/>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ção" type="twoTxTwoObj">
  <p:cSld name="TWO_OBJECTS_WITH_TEXT">
    <p:spTree>
      <p:nvGrpSpPr>
        <p:cNvPr id="49" name="Shape 49"/>
        <p:cNvGrpSpPr/>
        <p:nvPr/>
      </p:nvGrpSpPr>
      <p:grpSpPr>
        <a:xfrm>
          <a:off x="0" y="0"/>
          <a:ext cx="0" cy="0"/>
          <a:chOff x="0" y="0"/>
          <a:chExt cx="0" cy="0"/>
        </a:xfrm>
      </p:grpSpPr>
      <p:sp>
        <p:nvSpPr>
          <p:cNvPr id="50" name="Google Shape;50;p9"/>
          <p:cNvSpPr txBox="1"/>
          <p:nvPr>
            <p:ph type="title"/>
          </p:nvPr>
        </p:nvSpPr>
        <p:spPr>
          <a:xfrm>
            <a:off x="736455" y="402484"/>
            <a:ext cx="9221689" cy="146118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9"/>
          <p:cNvSpPr txBox="1"/>
          <p:nvPr>
            <p:ph idx="1" type="body"/>
          </p:nvPr>
        </p:nvSpPr>
        <p:spPr>
          <a:xfrm>
            <a:off x="736456" y="1853171"/>
            <a:ext cx="4523137" cy="908210"/>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100"/>
              </a:spcBef>
              <a:spcAft>
                <a:spcPts val="0"/>
              </a:spcAft>
              <a:buClr>
                <a:schemeClr val="dk1"/>
              </a:buClr>
              <a:buSzPts val="2645"/>
              <a:buNone/>
              <a:defRPr b="1" sz="2645"/>
            </a:lvl1pPr>
            <a:lvl2pPr indent="-228600" lvl="1" marL="914400" algn="l">
              <a:lnSpc>
                <a:spcPct val="90000"/>
              </a:lnSpc>
              <a:spcBef>
                <a:spcPts val="550"/>
              </a:spcBef>
              <a:spcAft>
                <a:spcPts val="0"/>
              </a:spcAft>
              <a:buClr>
                <a:schemeClr val="dk1"/>
              </a:buClr>
              <a:buSzPts val="2205"/>
              <a:buNone/>
              <a:defRPr b="1" sz="2205"/>
            </a:lvl2pPr>
            <a:lvl3pPr indent="-228600" lvl="2" marL="1371600" algn="l">
              <a:lnSpc>
                <a:spcPct val="90000"/>
              </a:lnSpc>
              <a:spcBef>
                <a:spcPts val="550"/>
              </a:spcBef>
              <a:spcAft>
                <a:spcPts val="0"/>
              </a:spcAft>
              <a:buClr>
                <a:schemeClr val="dk1"/>
              </a:buClr>
              <a:buSzPts val="1985"/>
              <a:buNone/>
              <a:defRPr b="1" sz="1985"/>
            </a:lvl3pPr>
            <a:lvl4pPr indent="-228600" lvl="3" marL="1828800" algn="l">
              <a:lnSpc>
                <a:spcPct val="90000"/>
              </a:lnSpc>
              <a:spcBef>
                <a:spcPts val="550"/>
              </a:spcBef>
              <a:spcAft>
                <a:spcPts val="0"/>
              </a:spcAft>
              <a:buClr>
                <a:schemeClr val="dk1"/>
              </a:buClr>
              <a:buSzPts val="1765"/>
              <a:buNone/>
              <a:defRPr b="1" sz="1765"/>
            </a:lvl4pPr>
            <a:lvl5pPr indent="-228600" lvl="4" marL="2286000" algn="l">
              <a:lnSpc>
                <a:spcPct val="90000"/>
              </a:lnSpc>
              <a:spcBef>
                <a:spcPts val="550"/>
              </a:spcBef>
              <a:spcAft>
                <a:spcPts val="0"/>
              </a:spcAft>
              <a:buClr>
                <a:schemeClr val="dk1"/>
              </a:buClr>
              <a:buSzPts val="1765"/>
              <a:buNone/>
              <a:defRPr b="1" sz="1765"/>
            </a:lvl5pPr>
            <a:lvl6pPr indent="-228600" lvl="5" marL="2743200" algn="l">
              <a:lnSpc>
                <a:spcPct val="90000"/>
              </a:lnSpc>
              <a:spcBef>
                <a:spcPts val="550"/>
              </a:spcBef>
              <a:spcAft>
                <a:spcPts val="0"/>
              </a:spcAft>
              <a:buClr>
                <a:schemeClr val="dk1"/>
              </a:buClr>
              <a:buSzPts val="1765"/>
              <a:buNone/>
              <a:defRPr b="1" sz="1765"/>
            </a:lvl6pPr>
            <a:lvl7pPr indent="-228600" lvl="6" marL="3200400" algn="l">
              <a:lnSpc>
                <a:spcPct val="90000"/>
              </a:lnSpc>
              <a:spcBef>
                <a:spcPts val="550"/>
              </a:spcBef>
              <a:spcAft>
                <a:spcPts val="0"/>
              </a:spcAft>
              <a:buClr>
                <a:schemeClr val="dk1"/>
              </a:buClr>
              <a:buSzPts val="1765"/>
              <a:buNone/>
              <a:defRPr b="1" sz="1765"/>
            </a:lvl7pPr>
            <a:lvl8pPr indent="-228600" lvl="7" marL="3657600" algn="l">
              <a:lnSpc>
                <a:spcPct val="90000"/>
              </a:lnSpc>
              <a:spcBef>
                <a:spcPts val="550"/>
              </a:spcBef>
              <a:spcAft>
                <a:spcPts val="0"/>
              </a:spcAft>
              <a:buClr>
                <a:schemeClr val="dk1"/>
              </a:buClr>
              <a:buSzPts val="1765"/>
              <a:buNone/>
              <a:defRPr b="1" sz="1765"/>
            </a:lvl8pPr>
            <a:lvl9pPr indent="-228600" lvl="8" marL="4114800" algn="l">
              <a:lnSpc>
                <a:spcPct val="90000"/>
              </a:lnSpc>
              <a:spcBef>
                <a:spcPts val="550"/>
              </a:spcBef>
              <a:spcAft>
                <a:spcPts val="0"/>
              </a:spcAft>
              <a:buClr>
                <a:schemeClr val="dk1"/>
              </a:buClr>
              <a:buSzPts val="1765"/>
              <a:buNone/>
              <a:defRPr b="1" sz="1765"/>
            </a:lvl9pPr>
          </a:lstStyle>
          <a:p/>
        </p:txBody>
      </p:sp>
      <p:sp>
        <p:nvSpPr>
          <p:cNvPr id="52" name="Google Shape;52;p9"/>
          <p:cNvSpPr txBox="1"/>
          <p:nvPr>
            <p:ph idx="2" type="body"/>
          </p:nvPr>
        </p:nvSpPr>
        <p:spPr>
          <a:xfrm>
            <a:off x="736456" y="2761381"/>
            <a:ext cx="4523137" cy="406157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100"/>
              </a:spcBef>
              <a:spcAft>
                <a:spcPts val="0"/>
              </a:spcAft>
              <a:buClr>
                <a:schemeClr val="dk1"/>
              </a:buClr>
              <a:buSzPts val="1800"/>
              <a:buChar char="•"/>
              <a:defRPr/>
            </a:lvl1pPr>
            <a:lvl2pPr indent="-342900" lvl="1" marL="914400" algn="l">
              <a:lnSpc>
                <a:spcPct val="90000"/>
              </a:lnSpc>
              <a:spcBef>
                <a:spcPts val="550"/>
              </a:spcBef>
              <a:spcAft>
                <a:spcPts val="0"/>
              </a:spcAft>
              <a:buClr>
                <a:schemeClr val="dk1"/>
              </a:buClr>
              <a:buSzPts val="1800"/>
              <a:buChar char="•"/>
              <a:defRPr/>
            </a:lvl2pPr>
            <a:lvl3pPr indent="-342900" lvl="2" marL="1371600" algn="l">
              <a:lnSpc>
                <a:spcPct val="90000"/>
              </a:lnSpc>
              <a:spcBef>
                <a:spcPts val="550"/>
              </a:spcBef>
              <a:spcAft>
                <a:spcPts val="0"/>
              </a:spcAft>
              <a:buClr>
                <a:schemeClr val="dk1"/>
              </a:buClr>
              <a:buSzPts val="1800"/>
              <a:buChar char="•"/>
              <a:defRPr/>
            </a:lvl3pPr>
            <a:lvl4pPr indent="-342900" lvl="3" marL="1828800" algn="l">
              <a:lnSpc>
                <a:spcPct val="90000"/>
              </a:lnSpc>
              <a:spcBef>
                <a:spcPts val="550"/>
              </a:spcBef>
              <a:spcAft>
                <a:spcPts val="0"/>
              </a:spcAft>
              <a:buClr>
                <a:schemeClr val="dk1"/>
              </a:buClr>
              <a:buSzPts val="1800"/>
              <a:buChar char="•"/>
              <a:defRPr/>
            </a:lvl4pPr>
            <a:lvl5pPr indent="-342900" lvl="4" marL="2286000" algn="l">
              <a:lnSpc>
                <a:spcPct val="90000"/>
              </a:lnSpc>
              <a:spcBef>
                <a:spcPts val="550"/>
              </a:spcBef>
              <a:spcAft>
                <a:spcPts val="0"/>
              </a:spcAft>
              <a:buClr>
                <a:schemeClr val="dk1"/>
              </a:buClr>
              <a:buSzPts val="1800"/>
              <a:buChar char="•"/>
              <a:defRPr/>
            </a:lvl5pPr>
            <a:lvl6pPr indent="-342900" lvl="5" marL="2743200" algn="l">
              <a:lnSpc>
                <a:spcPct val="90000"/>
              </a:lnSpc>
              <a:spcBef>
                <a:spcPts val="550"/>
              </a:spcBef>
              <a:spcAft>
                <a:spcPts val="0"/>
              </a:spcAft>
              <a:buClr>
                <a:schemeClr val="dk1"/>
              </a:buClr>
              <a:buSzPts val="1800"/>
              <a:buChar char="•"/>
              <a:defRPr/>
            </a:lvl6pPr>
            <a:lvl7pPr indent="-342900" lvl="6" marL="3200400" algn="l">
              <a:lnSpc>
                <a:spcPct val="90000"/>
              </a:lnSpc>
              <a:spcBef>
                <a:spcPts val="550"/>
              </a:spcBef>
              <a:spcAft>
                <a:spcPts val="0"/>
              </a:spcAft>
              <a:buClr>
                <a:schemeClr val="dk1"/>
              </a:buClr>
              <a:buSzPts val="1800"/>
              <a:buChar char="•"/>
              <a:defRPr/>
            </a:lvl7pPr>
            <a:lvl8pPr indent="-342900" lvl="7" marL="3657600" algn="l">
              <a:lnSpc>
                <a:spcPct val="90000"/>
              </a:lnSpc>
              <a:spcBef>
                <a:spcPts val="550"/>
              </a:spcBef>
              <a:spcAft>
                <a:spcPts val="0"/>
              </a:spcAft>
              <a:buClr>
                <a:schemeClr val="dk1"/>
              </a:buClr>
              <a:buSzPts val="1800"/>
              <a:buChar char="•"/>
              <a:defRPr/>
            </a:lvl8pPr>
            <a:lvl9pPr indent="-342900" lvl="8" marL="4114800" algn="l">
              <a:lnSpc>
                <a:spcPct val="90000"/>
              </a:lnSpc>
              <a:spcBef>
                <a:spcPts val="550"/>
              </a:spcBef>
              <a:spcAft>
                <a:spcPts val="0"/>
              </a:spcAft>
              <a:buClr>
                <a:schemeClr val="dk1"/>
              </a:buClr>
              <a:buSzPts val="1800"/>
              <a:buChar char="•"/>
              <a:defRPr/>
            </a:lvl9pPr>
          </a:lstStyle>
          <a:p/>
        </p:txBody>
      </p:sp>
      <p:sp>
        <p:nvSpPr>
          <p:cNvPr id="53" name="Google Shape;53;p9"/>
          <p:cNvSpPr txBox="1"/>
          <p:nvPr>
            <p:ph idx="3" type="body"/>
          </p:nvPr>
        </p:nvSpPr>
        <p:spPr>
          <a:xfrm>
            <a:off x="5412731" y="1853171"/>
            <a:ext cx="4545413" cy="908210"/>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100"/>
              </a:spcBef>
              <a:spcAft>
                <a:spcPts val="0"/>
              </a:spcAft>
              <a:buClr>
                <a:schemeClr val="dk1"/>
              </a:buClr>
              <a:buSzPts val="2645"/>
              <a:buNone/>
              <a:defRPr b="1" sz="2645"/>
            </a:lvl1pPr>
            <a:lvl2pPr indent="-228600" lvl="1" marL="914400" algn="l">
              <a:lnSpc>
                <a:spcPct val="90000"/>
              </a:lnSpc>
              <a:spcBef>
                <a:spcPts val="550"/>
              </a:spcBef>
              <a:spcAft>
                <a:spcPts val="0"/>
              </a:spcAft>
              <a:buClr>
                <a:schemeClr val="dk1"/>
              </a:buClr>
              <a:buSzPts val="2205"/>
              <a:buNone/>
              <a:defRPr b="1" sz="2205"/>
            </a:lvl2pPr>
            <a:lvl3pPr indent="-228600" lvl="2" marL="1371600" algn="l">
              <a:lnSpc>
                <a:spcPct val="90000"/>
              </a:lnSpc>
              <a:spcBef>
                <a:spcPts val="550"/>
              </a:spcBef>
              <a:spcAft>
                <a:spcPts val="0"/>
              </a:spcAft>
              <a:buClr>
                <a:schemeClr val="dk1"/>
              </a:buClr>
              <a:buSzPts val="1985"/>
              <a:buNone/>
              <a:defRPr b="1" sz="1985"/>
            </a:lvl3pPr>
            <a:lvl4pPr indent="-228600" lvl="3" marL="1828800" algn="l">
              <a:lnSpc>
                <a:spcPct val="90000"/>
              </a:lnSpc>
              <a:spcBef>
                <a:spcPts val="550"/>
              </a:spcBef>
              <a:spcAft>
                <a:spcPts val="0"/>
              </a:spcAft>
              <a:buClr>
                <a:schemeClr val="dk1"/>
              </a:buClr>
              <a:buSzPts val="1765"/>
              <a:buNone/>
              <a:defRPr b="1" sz="1765"/>
            </a:lvl4pPr>
            <a:lvl5pPr indent="-228600" lvl="4" marL="2286000" algn="l">
              <a:lnSpc>
                <a:spcPct val="90000"/>
              </a:lnSpc>
              <a:spcBef>
                <a:spcPts val="550"/>
              </a:spcBef>
              <a:spcAft>
                <a:spcPts val="0"/>
              </a:spcAft>
              <a:buClr>
                <a:schemeClr val="dk1"/>
              </a:buClr>
              <a:buSzPts val="1765"/>
              <a:buNone/>
              <a:defRPr b="1" sz="1765"/>
            </a:lvl5pPr>
            <a:lvl6pPr indent="-228600" lvl="5" marL="2743200" algn="l">
              <a:lnSpc>
                <a:spcPct val="90000"/>
              </a:lnSpc>
              <a:spcBef>
                <a:spcPts val="550"/>
              </a:spcBef>
              <a:spcAft>
                <a:spcPts val="0"/>
              </a:spcAft>
              <a:buClr>
                <a:schemeClr val="dk1"/>
              </a:buClr>
              <a:buSzPts val="1765"/>
              <a:buNone/>
              <a:defRPr b="1" sz="1765"/>
            </a:lvl6pPr>
            <a:lvl7pPr indent="-228600" lvl="6" marL="3200400" algn="l">
              <a:lnSpc>
                <a:spcPct val="90000"/>
              </a:lnSpc>
              <a:spcBef>
                <a:spcPts val="550"/>
              </a:spcBef>
              <a:spcAft>
                <a:spcPts val="0"/>
              </a:spcAft>
              <a:buClr>
                <a:schemeClr val="dk1"/>
              </a:buClr>
              <a:buSzPts val="1765"/>
              <a:buNone/>
              <a:defRPr b="1" sz="1765"/>
            </a:lvl7pPr>
            <a:lvl8pPr indent="-228600" lvl="7" marL="3657600" algn="l">
              <a:lnSpc>
                <a:spcPct val="90000"/>
              </a:lnSpc>
              <a:spcBef>
                <a:spcPts val="550"/>
              </a:spcBef>
              <a:spcAft>
                <a:spcPts val="0"/>
              </a:spcAft>
              <a:buClr>
                <a:schemeClr val="dk1"/>
              </a:buClr>
              <a:buSzPts val="1765"/>
              <a:buNone/>
              <a:defRPr b="1" sz="1765"/>
            </a:lvl8pPr>
            <a:lvl9pPr indent="-228600" lvl="8" marL="4114800" algn="l">
              <a:lnSpc>
                <a:spcPct val="90000"/>
              </a:lnSpc>
              <a:spcBef>
                <a:spcPts val="550"/>
              </a:spcBef>
              <a:spcAft>
                <a:spcPts val="0"/>
              </a:spcAft>
              <a:buClr>
                <a:schemeClr val="dk1"/>
              </a:buClr>
              <a:buSzPts val="1765"/>
              <a:buNone/>
              <a:defRPr b="1" sz="1765"/>
            </a:lvl9pPr>
          </a:lstStyle>
          <a:p/>
        </p:txBody>
      </p:sp>
      <p:sp>
        <p:nvSpPr>
          <p:cNvPr id="54" name="Google Shape;54;p9"/>
          <p:cNvSpPr txBox="1"/>
          <p:nvPr>
            <p:ph idx="4" type="body"/>
          </p:nvPr>
        </p:nvSpPr>
        <p:spPr>
          <a:xfrm>
            <a:off x="5412731" y="2761381"/>
            <a:ext cx="4545413" cy="406157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100"/>
              </a:spcBef>
              <a:spcAft>
                <a:spcPts val="0"/>
              </a:spcAft>
              <a:buClr>
                <a:schemeClr val="dk1"/>
              </a:buClr>
              <a:buSzPts val="1800"/>
              <a:buChar char="•"/>
              <a:defRPr/>
            </a:lvl1pPr>
            <a:lvl2pPr indent="-342900" lvl="1" marL="914400" algn="l">
              <a:lnSpc>
                <a:spcPct val="90000"/>
              </a:lnSpc>
              <a:spcBef>
                <a:spcPts val="550"/>
              </a:spcBef>
              <a:spcAft>
                <a:spcPts val="0"/>
              </a:spcAft>
              <a:buClr>
                <a:schemeClr val="dk1"/>
              </a:buClr>
              <a:buSzPts val="1800"/>
              <a:buChar char="•"/>
              <a:defRPr/>
            </a:lvl2pPr>
            <a:lvl3pPr indent="-342900" lvl="2" marL="1371600" algn="l">
              <a:lnSpc>
                <a:spcPct val="90000"/>
              </a:lnSpc>
              <a:spcBef>
                <a:spcPts val="550"/>
              </a:spcBef>
              <a:spcAft>
                <a:spcPts val="0"/>
              </a:spcAft>
              <a:buClr>
                <a:schemeClr val="dk1"/>
              </a:buClr>
              <a:buSzPts val="1800"/>
              <a:buChar char="•"/>
              <a:defRPr/>
            </a:lvl3pPr>
            <a:lvl4pPr indent="-342900" lvl="3" marL="1828800" algn="l">
              <a:lnSpc>
                <a:spcPct val="90000"/>
              </a:lnSpc>
              <a:spcBef>
                <a:spcPts val="550"/>
              </a:spcBef>
              <a:spcAft>
                <a:spcPts val="0"/>
              </a:spcAft>
              <a:buClr>
                <a:schemeClr val="dk1"/>
              </a:buClr>
              <a:buSzPts val="1800"/>
              <a:buChar char="•"/>
              <a:defRPr/>
            </a:lvl4pPr>
            <a:lvl5pPr indent="-342900" lvl="4" marL="2286000" algn="l">
              <a:lnSpc>
                <a:spcPct val="90000"/>
              </a:lnSpc>
              <a:spcBef>
                <a:spcPts val="550"/>
              </a:spcBef>
              <a:spcAft>
                <a:spcPts val="0"/>
              </a:spcAft>
              <a:buClr>
                <a:schemeClr val="dk1"/>
              </a:buClr>
              <a:buSzPts val="1800"/>
              <a:buChar char="•"/>
              <a:defRPr/>
            </a:lvl5pPr>
            <a:lvl6pPr indent="-342900" lvl="5" marL="2743200" algn="l">
              <a:lnSpc>
                <a:spcPct val="90000"/>
              </a:lnSpc>
              <a:spcBef>
                <a:spcPts val="550"/>
              </a:spcBef>
              <a:spcAft>
                <a:spcPts val="0"/>
              </a:spcAft>
              <a:buClr>
                <a:schemeClr val="dk1"/>
              </a:buClr>
              <a:buSzPts val="1800"/>
              <a:buChar char="•"/>
              <a:defRPr/>
            </a:lvl6pPr>
            <a:lvl7pPr indent="-342900" lvl="6" marL="3200400" algn="l">
              <a:lnSpc>
                <a:spcPct val="90000"/>
              </a:lnSpc>
              <a:spcBef>
                <a:spcPts val="550"/>
              </a:spcBef>
              <a:spcAft>
                <a:spcPts val="0"/>
              </a:spcAft>
              <a:buClr>
                <a:schemeClr val="dk1"/>
              </a:buClr>
              <a:buSzPts val="1800"/>
              <a:buChar char="•"/>
              <a:defRPr/>
            </a:lvl7pPr>
            <a:lvl8pPr indent="-342900" lvl="7" marL="3657600" algn="l">
              <a:lnSpc>
                <a:spcPct val="90000"/>
              </a:lnSpc>
              <a:spcBef>
                <a:spcPts val="550"/>
              </a:spcBef>
              <a:spcAft>
                <a:spcPts val="0"/>
              </a:spcAft>
              <a:buClr>
                <a:schemeClr val="dk1"/>
              </a:buClr>
              <a:buSzPts val="1800"/>
              <a:buChar char="•"/>
              <a:defRPr/>
            </a:lvl8pPr>
            <a:lvl9pPr indent="-342900" lvl="8" marL="4114800" algn="l">
              <a:lnSpc>
                <a:spcPct val="90000"/>
              </a:lnSpc>
              <a:spcBef>
                <a:spcPts val="550"/>
              </a:spcBef>
              <a:spcAft>
                <a:spcPts val="0"/>
              </a:spcAft>
              <a:buClr>
                <a:schemeClr val="dk1"/>
              </a:buClr>
              <a:buSzPts val="1800"/>
              <a:buChar char="•"/>
              <a:defRPr/>
            </a:lvl9pPr>
          </a:lstStyle>
          <a:p/>
        </p:txBody>
      </p:sp>
      <p:sp>
        <p:nvSpPr>
          <p:cNvPr id="55" name="Google Shape;55;p9"/>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9"/>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9"/>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ó Título" type="titleOnly">
  <p:cSld name="TITLE_ONLY">
    <p:spTree>
      <p:nvGrpSpPr>
        <p:cNvPr id="58" name="Shape 58"/>
        <p:cNvGrpSpPr/>
        <p:nvPr/>
      </p:nvGrpSpPr>
      <p:grpSpPr>
        <a:xfrm>
          <a:off x="0" y="0"/>
          <a:ext cx="0" cy="0"/>
          <a:chOff x="0" y="0"/>
          <a:chExt cx="0" cy="0"/>
        </a:xfrm>
      </p:grpSpPr>
      <p:sp>
        <p:nvSpPr>
          <p:cNvPr id="59" name="Google Shape;59;p10"/>
          <p:cNvSpPr txBox="1"/>
          <p:nvPr>
            <p:ph type="title"/>
          </p:nvPr>
        </p:nvSpPr>
        <p:spPr>
          <a:xfrm>
            <a:off x="735062" y="402484"/>
            <a:ext cx="9221689" cy="146118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0"/>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10"/>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10"/>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údo com Legenda" type="objTx">
  <p:cSld name="OBJECT_WITH_CAPTION_TEXT">
    <p:spTree>
      <p:nvGrpSpPr>
        <p:cNvPr id="63" name="Shape 63"/>
        <p:cNvGrpSpPr/>
        <p:nvPr/>
      </p:nvGrpSpPr>
      <p:grpSpPr>
        <a:xfrm>
          <a:off x="0" y="0"/>
          <a:ext cx="0" cy="0"/>
          <a:chOff x="0" y="0"/>
          <a:chExt cx="0" cy="0"/>
        </a:xfrm>
      </p:grpSpPr>
      <p:sp>
        <p:nvSpPr>
          <p:cNvPr id="64" name="Google Shape;64;p11"/>
          <p:cNvSpPr txBox="1"/>
          <p:nvPr>
            <p:ph type="title"/>
          </p:nvPr>
        </p:nvSpPr>
        <p:spPr>
          <a:xfrm>
            <a:off x="736455" y="503978"/>
            <a:ext cx="3448388" cy="1763924"/>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525"/>
              <a:buFont typeface="Calibri"/>
              <a:buNone/>
              <a:defRPr sz="3525"/>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11"/>
          <p:cNvSpPr txBox="1"/>
          <p:nvPr>
            <p:ph idx="1" type="body"/>
          </p:nvPr>
        </p:nvSpPr>
        <p:spPr>
          <a:xfrm>
            <a:off x="4545413" y="1088455"/>
            <a:ext cx="5412730" cy="5372269"/>
          </a:xfrm>
          <a:prstGeom prst="rect">
            <a:avLst/>
          </a:prstGeom>
          <a:noFill/>
          <a:ln>
            <a:noFill/>
          </a:ln>
        </p:spPr>
        <p:txBody>
          <a:bodyPr anchorCtr="0" anchor="t" bIns="45700" lIns="91425" spcFirstLastPara="1" rIns="91425" wrap="square" tIns="45700">
            <a:normAutofit/>
          </a:bodyPr>
          <a:lstStyle>
            <a:lvl1pPr indent="-452437" lvl="0" marL="457200" algn="l">
              <a:lnSpc>
                <a:spcPct val="90000"/>
              </a:lnSpc>
              <a:spcBef>
                <a:spcPts val="1100"/>
              </a:spcBef>
              <a:spcAft>
                <a:spcPts val="0"/>
              </a:spcAft>
              <a:buClr>
                <a:schemeClr val="dk1"/>
              </a:buClr>
              <a:buSzPts val="3525"/>
              <a:buChar char="•"/>
              <a:defRPr sz="3525"/>
            </a:lvl1pPr>
            <a:lvl2pPr indent="-424497" lvl="1" marL="914400" algn="l">
              <a:lnSpc>
                <a:spcPct val="90000"/>
              </a:lnSpc>
              <a:spcBef>
                <a:spcPts val="550"/>
              </a:spcBef>
              <a:spcAft>
                <a:spcPts val="0"/>
              </a:spcAft>
              <a:buClr>
                <a:schemeClr val="dk1"/>
              </a:buClr>
              <a:buSzPts val="3085"/>
              <a:buChar char="•"/>
              <a:defRPr sz="3085"/>
            </a:lvl2pPr>
            <a:lvl3pPr indent="-396557" lvl="2" marL="1371600" algn="l">
              <a:lnSpc>
                <a:spcPct val="90000"/>
              </a:lnSpc>
              <a:spcBef>
                <a:spcPts val="550"/>
              </a:spcBef>
              <a:spcAft>
                <a:spcPts val="0"/>
              </a:spcAft>
              <a:buClr>
                <a:schemeClr val="dk1"/>
              </a:buClr>
              <a:buSzPts val="2645"/>
              <a:buChar char="•"/>
              <a:defRPr sz="2645"/>
            </a:lvl3pPr>
            <a:lvl4pPr indent="-368617" lvl="3" marL="1828800" algn="l">
              <a:lnSpc>
                <a:spcPct val="90000"/>
              </a:lnSpc>
              <a:spcBef>
                <a:spcPts val="550"/>
              </a:spcBef>
              <a:spcAft>
                <a:spcPts val="0"/>
              </a:spcAft>
              <a:buClr>
                <a:schemeClr val="dk1"/>
              </a:buClr>
              <a:buSzPts val="2205"/>
              <a:buChar char="•"/>
              <a:defRPr sz="2205"/>
            </a:lvl4pPr>
            <a:lvl5pPr indent="-368617" lvl="4" marL="2286000" algn="l">
              <a:lnSpc>
                <a:spcPct val="90000"/>
              </a:lnSpc>
              <a:spcBef>
                <a:spcPts val="550"/>
              </a:spcBef>
              <a:spcAft>
                <a:spcPts val="0"/>
              </a:spcAft>
              <a:buClr>
                <a:schemeClr val="dk1"/>
              </a:buClr>
              <a:buSzPts val="2205"/>
              <a:buChar char="•"/>
              <a:defRPr sz="2205"/>
            </a:lvl5pPr>
            <a:lvl6pPr indent="-368617" lvl="5" marL="2743200" algn="l">
              <a:lnSpc>
                <a:spcPct val="90000"/>
              </a:lnSpc>
              <a:spcBef>
                <a:spcPts val="550"/>
              </a:spcBef>
              <a:spcAft>
                <a:spcPts val="0"/>
              </a:spcAft>
              <a:buClr>
                <a:schemeClr val="dk1"/>
              </a:buClr>
              <a:buSzPts val="2205"/>
              <a:buChar char="•"/>
              <a:defRPr sz="2205"/>
            </a:lvl6pPr>
            <a:lvl7pPr indent="-368617" lvl="6" marL="3200400" algn="l">
              <a:lnSpc>
                <a:spcPct val="90000"/>
              </a:lnSpc>
              <a:spcBef>
                <a:spcPts val="550"/>
              </a:spcBef>
              <a:spcAft>
                <a:spcPts val="0"/>
              </a:spcAft>
              <a:buClr>
                <a:schemeClr val="dk1"/>
              </a:buClr>
              <a:buSzPts val="2205"/>
              <a:buChar char="•"/>
              <a:defRPr sz="2205"/>
            </a:lvl7pPr>
            <a:lvl8pPr indent="-368617" lvl="7" marL="3657600" algn="l">
              <a:lnSpc>
                <a:spcPct val="90000"/>
              </a:lnSpc>
              <a:spcBef>
                <a:spcPts val="550"/>
              </a:spcBef>
              <a:spcAft>
                <a:spcPts val="0"/>
              </a:spcAft>
              <a:buClr>
                <a:schemeClr val="dk1"/>
              </a:buClr>
              <a:buSzPts val="2205"/>
              <a:buChar char="•"/>
              <a:defRPr sz="2205"/>
            </a:lvl8pPr>
            <a:lvl9pPr indent="-368617" lvl="8" marL="4114800" algn="l">
              <a:lnSpc>
                <a:spcPct val="90000"/>
              </a:lnSpc>
              <a:spcBef>
                <a:spcPts val="550"/>
              </a:spcBef>
              <a:spcAft>
                <a:spcPts val="0"/>
              </a:spcAft>
              <a:buClr>
                <a:schemeClr val="dk1"/>
              </a:buClr>
              <a:buSzPts val="2205"/>
              <a:buChar char="•"/>
              <a:defRPr sz="2205"/>
            </a:lvl9pPr>
          </a:lstStyle>
          <a:p/>
        </p:txBody>
      </p:sp>
      <p:sp>
        <p:nvSpPr>
          <p:cNvPr id="66" name="Google Shape;66;p11"/>
          <p:cNvSpPr txBox="1"/>
          <p:nvPr>
            <p:ph idx="2" type="body"/>
          </p:nvPr>
        </p:nvSpPr>
        <p:spPr>
          <a:xfrm>
            <a:off x="736455" y="2267902"/>
            <a:ext cx="3448388" cy="420157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100"/>
              </a:spcBef>
              <a:spcAft>
                <a:spcPts val="0"/>
              </a:spcAft>
              <a:buClr>
                <a:schemeClr val="dk1"/>
              </a:buClr>
              <a:buSzPts val="1765"/>
              <a:buNone/>
              <a:defRPr sz="1765"/>
            </a:lvl1pPr>
            <a:lvl2pPr indent="-228600" lvl="1" marL="914400" algn="l">
              <a:lnSpc>
                <a:spcPct val="90000"/>
              </a:lnSpc>
              <a:spcBef>
                <a:spcPts val="550"/>
              </a:spcBef>
              <a:spcAft>
                <a:spcPts val="0"/>
              </a:spcAft>
              <a:buClr>
                <a:schemeClr val="dk1"/>
              </a:buClr>
              <a:buSzPts val="1545"/>
              <a:buNone/>
              <a:defRPr sz="1545"/>
            </a:lvl2pPr>
            <a:lvl3pPr indent="-228600" lvl="2" marL="1371600" algn="l">
              <a:lnSpc>
                <a:spcPct val="90000"/>
              </a:lnSpc>
              <a:spcBef>
                <a:spcPts val="550"/>
              </a:spcBef>
              <a:spcAft>
                <a:spcPts val="0"/>
              </a:spcAft>
              <a:buClr>
                <a:schemeClr val="dk1"/>
              </a:buClr>
              <a:buSzPts val="1325"/>
              <a:buNone/>
              <a:defRPr sz="1325"/>
            </a:lvl3pPr>
            <a:lvl4pPr indent="-228600" lvl="3" marL="1828800" algn="l">
              <a:lnSpc>
                <a:spcPct val="90000"/>
              </a:lnSpc>
              <a:spcBef>
                <a:spcPts val="550"/>
              </a:spcBef>
              <a:spcAft>
                <a:spcPts val="0"/>
              </a:spcAft>
              <a:buClr>
                <a:schemeClr val="dk1"/>
              </a:buClr>
              <a:buSzPts val="1100"/>
              <a:buNone/>
              <a:defRPr sz="1100"/>
            </a:lvl4pPr>
            <a:lvl5pPr indent="-228600" lvl="4" marL="2286000" algn="l">
              <a:lnSpc>
                <a:spcPct val="90000"/>
              </a:lnSpc>
              <a:spcBef>
                <a:spcPts val="550"/>
              </a:spcBef>
              <a:spcAft>
                <a:spcPts val="0"/>
              </a:spcAft>
              <a:buClr>
                <a:schemeClr val="dk1"/>
              </a:buClr>
              <a:buSzPts val="1100"/>
              <a:buNone/>
              <a:defRPr sz="1100"/>
            </a:lvl5pPr>
            <a:lvl6pPr indent="-228600" lvl="5" marL="2743200" algn="l">
              <a:lnSpc>
                <a:spcPct val="90000"/>
              </a:lnSpc>
              <a:spcBef>
                <a:spcPts val="550"/>
              </a:spcBef>
              <a:spcAft>
                <a:spcPts val="0"/>
              </a:spcAft>
              <a:buClr>
                <a:schemeClr val="dk1"/>
              </a:buClr>
              <a:buSzPts val="1100"/>
              <a:buNone/>
              <a:defRPr sz="1100"/>
            </a:lvl6pPr>
            <a:lvl7pPr indent="-228600" lvl="6" marL="3200400" algn="l">
              <a:lnSpc>
                <a:spcPct val="90000"/>
              </a:lnSpc>
              <a:spcBef>
                <a:spcPts val="550"/>
              </a:spcBef>
              <a:spcAft>
                <a:spcPts val="0"/>
              </a:spcAft>
              <a:buClr>
                <a:schemeClr val="dk1"/>
              </a:buClr>
              <a:buSzPts val="1100"/>
              <a:buNone/>
              <a:defRPr sz="1100"/>
            </a:lvl7pPr>
            <a:lvl8pPr indent="-228600" lvl="7" marL="3657600" algn="l">
              <a:lnSpc>
                <a:spcPct val="90000"/>
              </a:lnSpc>
              <a:spcBef>
                <a:spcPts val="550"/>
              </a:spcBef>
              <a:spcAft>
                <a:spcPts val="0"/>
              </a:spcAft>
              <a:buClr>
                <a:schemeClr val="dk1"/>
              </a:buClr>
              <a:buSzPts val="1100"/>
              <a:buNone/>
              <a:defRPr sz="1100"/>
            </a:lvl8pPr>
            <a:lvl9pPr indent="-228600" lvl="8" marL="4114800" algn="l">
              <a:lnSpc>
                <a:spcPct val="90000"/>
              </a:lnSpc>
              <a:spcBef>
                <a:spcPts val="550"/>
              </a:spcBef>
              <a:spcAft>
                <a:spcPts val="0"/>
              </a:spcAft>
              <a:buClr>
                <a:schemeClr val="dk1"/>
              </a:buClr>
              <a:buSzPts val="1100"/>
              <a:buNone/>
              <a:defRPr sz="1100"/>
            </a:lvl9pPr>
          </a:lstStyle>
          <a:p/>
        </p:txBody>
      </p:sp>
      <p:sp>
        <p:nvSpPr>
          <p:cNvPr id="67" name="Google Shape;67;p11"/>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11"/>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11"/>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m com Legenda" type="picTx">
  <p:cSld name="PICTURE_WITH_CAPTION_TEXT">
    <p:spTree>
      <p:nvGrpSpPr>
        <p:cNvPr id="70" name="Shape 70"/>
        <p:cNvGrpSpPr/>
        <p:nvPr/>
      </p:nvGrpSpPr>
      <p:grpSpPr>
        <a:xfrm>
          <a:off x="0" y="0"/>
          <a:ext cx="0" cy="0"/>
          <a:chOff x="0" y="0"/>
          <a:chExt cx="0" cy="0"/>
        </a:xfrm>
      </p:grpSpPr>
      <p:sp>
        <p:nvSpPr>
          <p:cNvPr id="71" name="Google Shape;71;p12"/>
          <p:cNvSpPr txBox="1"/>
          <p:nvPr>
            <p:ph type="title"/>
          </p:nvPr>
        </p:nvSpPr>
        <p:spPr>
          <a:xfrm>
            <a:off x="736455" y="503978"/>
            <a:ext cx="3448388" cy="1763924"/>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525"/>
              <a:buFont typeface="Calibri"/>
              <a:buNone/>
              <a:defRPr sz="3525"/>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2"/>
          <p:cNvSpPr/>
          <p:nvPr>
            <p:ph idx="2" type="pic"/>
          </p:nvPr>
        </p:nvSpPr>
        <p:spPr>
          <a:xfrm>
            <a:off x="4545413" y="1088455"/>
            <a:ext cx="5412730" cy="5372269"/>
          </a:xfrm>
          <a:prstGeom prst="rect">
            <a:avLst/>
          </a:prstGeom>
          <a:noFill/>
          <a:ln>
            <a:noFill/>
          </a:ln>
        </p:spPr>
      </p:sp>
      <p:sp>
        <p:nvSpPr>
          <p:cNvPr id="73" name="Google Shape;73;p12"/>
          <p:cNvSpPr txBox="1"/>
          <p:nvPr>
            <p:ph idx="1" type="body"/>
          </p:nvPr>
        </p:nvSpPr>
        <p:spPr>
          <a:xfrm>
            <a:off x="736455" y="2267902"/>
            <a:ext cx="3448388" cy="420157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100"/>
              </a:spcBef>
              <a:spcAft>
                <a:spcPts val="0"/>
              </a:spcAft>
              <a:buClr>
                <a:schemeClr val="dk1"/>
              </a:buClr>
              <a:buSzPts val="1765"/>
              <a:buNone/>
              <a:defRPr sz="1765"/>
            </a:lvl1pPr>
            <a:lvl2pPr indent="-228600" lvl="1" marL="914400" algn="l">
              <a:lnSpc>
                <a:spcPct val="90000"/>
              </a:lnSpc>
              <a:spcBef>
                <a:spcPts val="550"/>
              </a:spcBef>
              <a:spcAft>
                <a:spcPts val="0"/>
              </a:spcAft>
              <a:buClr>
                <a:schemeClr val="dk1"/>
              </a:buClr>
              <a:buSzPts val="1545"/>
              <a:buNone/>
              <a:defRPr sz="1545"/>
            </a:lvl2pPr>
            <a:lvl3pPr indent="-228600" lvl="2" marL="1371600" algn="l">
              <a:lnSpc>
                <a:spcPct val="90000"/>
              </a:lnSpc>
              <a:spcBef>
                <a:spcPts val="550"/>
              </a:spcBef>
              <a:spcAft>
                <a:spcPts val="0"/>
              </a:spcAft>
              <a:buClr>
                <a:schemeClr val="dk1"/>
              </a:buClr>
              <a:buSzPts val="1325"/>
              <a:buNone/>
              <a:defRPr sz="1325"/>
            </a:lvl3pPr>
            <a:lvl4pPr indent="-228600" lvl="3" marL="1828800" algn="l">
              <a:lnSpc>
                <a:spcPct val="90000"/>
              </a:lnSpc>
              <a:spcBef>
                <a:spcPts val="550"/>
              </a:spcBef>
              <a:spcAft>
                <a:spcPts val="0"/>
              </a:spcAft>
              <a:buClr>
                <a:schemeClr val="dk1"/>
              </a:buClr>
              <a:buSzPts val="1100"/>
              <a:buNone/>
              <a:defRPr sz="1100"/>
            </a:lvl4pPr>
            <a:lvl5pPr indent="-228600" lvl="4" marL="2286000" algn="l">
              <a:lnSpc>
                <a:spcPct val="90000"/>
              </a:lnSpc>
              <a:spcBef>
                <a:spcPts val="550"/>
              </a:spcBef>
              <a:spcAft>
                <a:spcPts val="0"/>
              </a:spcAft>
              <a:buClr>
                <a:schemeClr val="dk1"/>
              </a:buClr>
              <a:buSzPts val="1100"/>
              <a:buNone/>
              <a:defRPr sz="1100"/>
            </a:lvl5pPr>
            <a:lvl6pPr indent="-228600" lvl="5" marL="2743200" algn="l">
              <a:lnSpc>
                <a:spcPct val="90000"/>
              </a:lnSpc>
              <a:spcBef>
                <a:spcPts val="550"/>
              </a:spcBef>
              <a:spcAft>
                <a:spcPts val="0"/>
              </a:spcAft>
              <a:buClr>
                <a:schemeClr val="dk1"/>
              </a:buClr>
              <a:buSzPts val="1100"/>
              <a:buNone/>
              <a:defRPr sz="1100"/>
            </a:lvl6pPr>
            <a:lvl7pPr indent="-228600" lvl="6" marL="3200400" algn="l">
              <a:lnSpc>
                <a:spcPct val="90000"/>
              </a:lnSpc>
              <a:spcBef>
                <a:spcPts val="550"/>
              </a:spcBef>
              <a:spcAft>
                <a:spcPts val="0"/>
              </a:spcAft>
              <a:buClr>
                <a:schemeClr val="dk1"/>
              </a:buClr>
              <a:buSzPts val="1100"/>
              <a:buNone/>
              <a:defRPr sz="1100"/>
            </a:lvl7pPr>
            <a:lvl8pPr indent="-228600" lvl="7" marL="3657600" algn="l">
              <a:lnSpc>
                <a:spcPct val="90000"/>
              </a:lnSpc>
              <a:spcBef>
                <a:spcPts val="550"/>
              </a:spcBef>
              <a:spcAft>
                <a:spcPts val="0"/>
              </a:spcAft>
              <a:buClr>
                <a:schemeClr val="dk1"/>
              </a:buClr>
              <a:buSzPts val="1100"/>
              <a:buNone/>
              <a:defRPr sz="1100"/>
            </a:lvl8pPr>
            <a:lvl9pPr indent="-228600" lvl="8" marL="4114800" algn="l">
              <a:lnSpc>
                <a:spcPct val="90000"/>
              </a:lnSpc>
              <a:spcBef>
                <a:spcPts val="550"/>
              </a:spcBef>
              <a:spcAft>
                <a:spcPts val="0"/>
              </a:spcAft>
              <a:buClr>
                <a:schemeClr val="dk1"/>
              </a:buClr>
              <a:buSzPts val="1100"/>
              <a:buNone/>
              <a:defRPr sz="1100"/>
            </a:lvl9pPr>
          </a:lstStyle>
          <a:p/>
        </p:txBody>
      </p:sp>
      <p:sp>
        <p:nvSpPr>
          <p:cNvPr id="74" name="Google Shape;74;p12"/>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12"/>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2"/>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Texto Vertical" type="vertTx">
  <p:cSld name="VERTICAL_TEXT">
    <p:spTree>
      <p:nvGrpSpPr>
        <p:cNvPr id="77" name="Shape 77"/>
        <p:cNvGrpSpPr/>
        <p:nvPr/>
      </p:nvGrpSpPr>
      <p:grpSpPr>
        <a:xfrm>
          <a:off x="0" y="0"/>
          <a:ext cx="0" cy="0"/>
          <a:chOff x="0" y="0"/>
          <a:chExt cx="0" cy="0"/>
        </a:xfrm>
      </p:grpSpPr>
      <p:sp>
        <p:nvSpPr>
          <p:cNvPr id="78" name="Google Shape;78;p13"/>
          <p:cNvSpPr txBox="1"/>
          <p:nvPr>
            <p:ph type="title"/>
          </p:nvPr>
        </p:nvSpPr>
        <p:spPr>
          <a:xfrm>
            <a:off x="735062" y="402484"/>
            <a:ext cx="9221689" cy="146118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13"/>
          <p:cNvSpPr txBox="1"/>
          <p:nvPr>
            <p:ph idx="1" type="body"/>
          </p:nvPr>
        </p:nvSpPr>
        <p:spPr>
          <a:xfrm rot="5400000">
            <a:off x="2947634" y="-200158"/>
            <a:ext cx="4796544" cy="922168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100"/>
              </a:spcBef>
              <a:spcAft>
                <a:spcPts val="0"/>
              </a:spcAft>
              <a:buClr>
                <a:schemeClr val="dk1"/>
              </a:buClr>
              <a:buSzPts val="1800"/>
              <a:buChar char="•"/>
              <a:defRPr/>
            </a:lvl1pPr>
            <a:lvl2pPr indent="-342900" lvl="1" marL="914400" algn="l">
              <a:lnSpc>
                <a:spcPct val="90000"/>
              </a:lnSpc>
              <a:spcBef>
                <a:spcPts val="550"/>
              </a:spcBef>
              <a:spcAft>
                <a:spcPts val="0"/>
              </a:spcAft>
              <a:buClr>
                <a:schemeClr val="dk1"/>
              </a:buClr>
              <a:buSzPts val="1800"/>
              <a:buChar char="•"/>
              <a:defRPr/>
            </a:lvl2pPr>
            <a:lvl3pPr indent="-342900" lvl="2" marL="1371600" algn="l">
              <a:lnSpc>
                <a:spcPct val="90000"/>
              </a:lnSpc>
              <a:spcBef>
                <a:spcPts val="550"/>
              </a:spcBef>
              <a:spcAft>
                <a:spcPts val="0"/>
              </a:spcAft>
              <a:buClr>
                <a:schemeClr val="dk1"/>
              </a:buClr>
              <a:buSzPts val="1800"/>
              <a:buChar char="•"/>
              <a:defRPr/>
            </a:lvl3pPr>
            <a:lvl4pPr indent="-342900" lvl="3" marL="1828800" algn="l">
              <a:lnSpc>
                <a:spcPct val="90000"/>
              </a:lnSpc>
              <a:spcBef>
                <a:spcPts val="550"/>
              </a:spcBef>
              <a:spcAft>
                <a:spcPts val="0"/>
              </a:spcAft>
              <a:buClr>
                <a:schemeClr val="dk1"/>
              </a:buClr>
              <a:buSzPts val="1800"/>
              <a:buChar char="•"/>
              <a:defRPr/>
            </a:lvl4pPr>
            <a:lvl5pPr indent="-342900" lvl="4" marL="2286000" algn="l">
              <a:lnSpc>
                <a:spcPct val="90000"/>
              </a:lnSpc>
              <a:spcBef>
                <a:spcPts val="550"/>
              </a:spcBef>
              <a:spcAft>
                <a:spcPts val="0"/>
              </a:spcAft>
              <a:buClr>
                <a:schemeClr val="dk1"/>
              </a:buClr>
              <a:buSzPts val="1800"/>
              <a:buChar char="•"/>
              <a:defRPr/>
            </a:lvl5pPr>
            <a:lvl6pPr indent="-342900" lvl="5" marL="2743200" algn="l">
              <a:lnSpc>
                <a:spcPct val="90000"/>
              </a:lnSpc>
              <a:spcBef>
                <a:spcPts val="550"/>
              </a:spcBef>
              <a:spcAft>
                <a:spcPts val="0"/>
              </a:spcAft>
              <a:buClr>
                <a:schemeClr val="dk1"/>
              </a:buClr>
              <a:buSzPts val="1800"/>
              <a:buChar char="•"/>
              <a:defRPr/>
            </a:lvl6pPr>
            <a:lvl7pPr indent="-342900" lvl="6" marL="3200400" algn="l">
              <a:lnSpc>
                <a:spcPct val="90000"/>
              </a:lnSpc>
              <a:spcBef>
                <a:spcPts val="550"/>
              </a:spcBef>
              <a:spcAft>
                <a:spcPts val="0"/>
              </a:spcAft>
              <a:buClr>
                <a:schemeClr val="dk1"/>
              </a:buClr>
              <a:buSzPts val="1800"/>
              <a:buChar char="•"/>
              <a:defRPr/>
            </a:lvl7pPr>
            <a:lvl8pPr indent="-342900" lvl="7" marL="3657600" algn="l">
              <a:lnSpc>
                <a:spcPct val="90000"/>
              </a:lnSpc>
              <a:spcBef>
                <a:spcPts val="550"/>
              </a:spcBef>
              <a:spcAft>
                <a:spcPts val="0"/>
              </a:spcAft>
              <a:buClr>
                <a:schemeClr val="dk1"/>
              </a:buClr>
              <a:buSzPts val="1800"/>
              <a:buChar char="•"/>
              <a:defRPr/>
            </a:lvl8pPr>
            <a:lvl9pPr indent="-342900" lvl="8" marL="4114800" algn="l">
              <a:lnSpc>
                <a:spcPct val="90000"/>
              </a:lnSpc>
              <a:spcBef>
                <a:spcPts val="550"/>
              </a:spcBef>
              <a:spcAft>
                <a:spcPts val="0"/>
              </a:spcAft>
              <a:buClr>
                <a:schemeClr val="dk1"/>
              </a:buClr>
              <a:buSzPts val="1800"/>
              <a:buChar char="•"/>
              <a:defRPr/>
            </a:lvl9pPr>
          </a:lstStyle>
          <a:p/>
        </p:txBody>
      </p:sp>
      <p:sp>
        <p:nvSpPr>
          <p:cNvPr id="80" name="Google Shape;80;p13"/>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13"/>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13"/>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Vertical e Texto" type="vertTitleAndTx">
  <p:cSld name="VERTICAL_TITLE_AND_VERTICAL_TEXT">
    <p:spTree>
      <p:nvGrpSpPr>
        <p:cNvPr id="83" name="Shape 83"/>
        <p:cNvGrpSpPr/>
        <p:nvPr/>
      </p:nvGrpSpPr>
      <p:grpSpPr>
        <a:xfrm>
          <a:off x="0" y="0"/>
          <a:ext cx="0" cy="0"/>
          <a:chOff x="0" y="0"/>
          <a:chExt cx="0" cy="0"/>
        </a:xfrm>
      </p:grpSpPr>
      <p:sp>
        <p:nvSpPr>
          <p:cNvPr id="84" name="Google Shape;84;p14"/>
          <p:cNvSpPr txBox="1"/>
          <p:nvPr>
            <p:ph type="title"/>
          </p:nvPr>
        </p:nvSpPr>
        <p:spPr>
          <a:xfrm rot="5400000">
            <a:off x="5600802" y="2453010"/>
            <a:ext cx="6406475" cy="230542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14"/>
          <p:cNvSpPr txBox="1"/>
          <p:nvPr>
            <p:ph idx="1" type="body"/>
          </p:nvPr>
        </p:nvSpPr>
        <p:spPr>
          <a:xfrm rot="5400000">
            <a:off x="923135" y="214411"/>
            <a:ext cx="6406475" cy="678261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100"/>
              </a:spcBef>
              <a:spcAft>
                <a:spcPts val="0"/>
              </a:spcAft>
              <a:buClr>
                <a:schemeClr val="dk1"/>
              </a:buClr>
              <a:buSzPts val="1800"/>
              <a:buChar char="•"/>
              <a:defRPr/>
            </a:lvl1pPr>
            <a:lvl2pPr indent="-342900" lvl="1" marL="914400" algn="l">
              <a:lnSpc>
                <a:spcPct val="90000"/>
              </a:lnSpc>
              <a:spcBef>
                <a:spcPts val="550"/>
              </a:spcBef>
              <a:spcAft>
                <a:spcPts val="0"/>
              </a:spcAft>
              <a:buClr>
                <a:schemeClr val="dk1"/>
              </a:buClr>
              <a:buSzPts val="1800"/>
              <a:buChar char="•"/>
              <a:defRPr/>
            </a:lvl2pPr>
            <a:lvl3pPr indent="-342900" lvl="2" marL="1371600" algn="l">
              <a:lnSpc>
                <a:spcPct val="90000"/>
              </a:lnSpc>
              <a:spcBef>
                <a:spcPts val="550"/>
              </a:spcBef>
              <a:spcAft>
                <a:spcPts val="0"/>
              </a:spcAft>
              <a:buClr>
                <a:schemeClr val="dk1"/>
              </a:buClr>
              <a:buSzPts val="1800"/>
              <a:buChar char="•"/>
              <a:defRPr/>
            </a:lvl3pPr>
            <a:lvl4pPr indent="-342900" lvl="3" marL="1828800" algn="l">
              <a:lnSpc>
                <a:spcPct val="90000"/>
              </a:lnSpc>
              <a:spcBef>
                <a:spcPts val="550"/>
              </a:spcBef>
              <a:spcAft>
                <a:spcPts val="0"/>
              </a:spcAft>
              <a:buClr>
                <a:schemeClr val="dk1"/>
              </a:buClr>
              <a:buSzPts val="1800"/>
              <a:buChar char="•"/>
              <a:defRPr/>
            </a:lvl4pPr>
            <a:lvl5pPr indent="-342900" lvl="4" marL="2286000" algn="l">
              <a:lnSpc>
                <a:spcPct val="90000"/>
              </a:lnSpc>
              <a:spcBef>
                <a:spcPts val="550"/>
              </a:spcBef>
              <a:spcAft>
                <a:spcPts val="0"/>
              </a:spcAft>
              <a:buClr>
                <a:schemeClr val="dk1"/>
              </a:buClr>
              <a:buSzPts val="1800"/>
              <a:buChar char="•"/>
              <a:defRPr/>
            </a:lvl5pPr>
            <a:lvl6pPr indent="-342900" lvl="5" marL="2743200" algn="l">
              <a:lnSpc>
                <a:spcPct val="90000"/>
              </a:lnSpc>
              <a:spcBef>
                <a:spcPts val="550"/>
              </a:spcBef>
              <a:spcAft>
                <a:spcPts val="0"/>
              </a:spcAft>
              <a:buClr>
                <a:schemeClr val="dk1"/>
              </a:buClr>
              <a:buSzPts val="1800"/>
              <a:buChar char="•"/>
              <a:defRPr/>
            </a:lvl6pPr>
            <a:lvl7pPr indent="-342900" lvl="6" marL="3200400" algn="l">
              <a:lnSpc>
                <a:spcPct val="90000"/>
              </a:lnSpc>
              <a:spcBef>
                <a:spcPts val="550"/>
              </a:spcBef>
              <a:spcAft>
                <a:spcPts val="0"/>
              </a:spcAft>
              <a:buClr>
                <a:schemeClr val="dk1"/>
              </a:buClr>
              <a:buSzPts val="1800"/>
              <a:buChar char="•"/>
              <a:defRPr/>
            </a:lvl7pPr>
            <a:lvl8pPr indent="-342900" lvl="7" marL="3657600" algn="l">
              <a:lnSpc>
                <a:spcPct val="90000"/>
              </a:lnSpc>
              <a:spcBef>
                <a:spcPts val="550"/>
              </a:spcBef>
              <a:spcAft>
                <a:spcPts val="0"/>
              </a:spcAft>
              <a:buClr>
                <a:schemeClr val="dk1"/>
              </a:buClr>
              <a:buSzPts val="1800"/>
              <a:buChar char="•"/>
              <a:defRPr/>
            </a:lvl8pPr>
            <a:lvl9pPr indent="-342900" lvl="8" marL="4114800" algn="l">
              <a:lnSpc>
                <a:spcPct val="90000"/>
              </a:lnSpc>
              <a:spcBef>
                <a:spcPts val="550"/>
              </a:spcBef>
              <a:spcAft>
                <a:spcPts val="0"/>
              </a:spcAft>
              <a:buClr>
                <a:schemeClr val="dk1"/>
              </a:buClr>
              <a:buSzPts val="1800"/>
              <a:buChar char="•"/>
              <a:defRPr/>
            </a:lvl9pPr>
          </a:lstStyle>
          <a:p/>
        </p:txBody>
      </p:sp>
      <p:sp>
        <p:nvSpPr>
          <p:cNvPr id="86" name="Google Shape;86;p14"/>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 name="Google Shape;87;p14"/>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14"/>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35062" y="402484"/>
            <a:ext cx="9221689" cy="1461188"/>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850"/>
              <a:buFont typeface="Calibri"/>
              <a:buNone/>
              <a:defRPr b="0" i="0" sz="485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
          <p:cNvSpPr txBox="1"/>
          <p:nvPr>
            <p:ph idx="1" type="body"/>
          </p:nvPr>
        </p:nvSpPr>
        <p:spPr>
          <a:xfrm>
            <a:off x="735062" y="2012414"/>
            <a:ext cx="9221689" cy="4796544"/>
          </a:xfrm>
          <a:prstGeom prst="rect">
            <a:avLst/>
          </a:prstGeom>
          <a:noFill/>
          <a:ln>
            <a:noFill/>
          </a:ln>
        </p:spPr>
        <p:txBody>
          <a:bodyPr anchorCtr="0" anchor="t" bIns="45700" lIns="91425" spcFirstLastPara="1" rIns="91425" wrap="square" tIns="45700">
            <a:normAutofit/>
          </a:bodyPr>
          <a:lstStyle>
            <a:lvl1pPr indent="-424497" lvl="0" marL="457200" marR="0" rtl="0" algn="l">
              <a:lnSpc>
                <a:spcPct val="90000"/>
              </a:lnSpc>
              <a:spcBef>
                <a:spcPts val="1100"/>
              </a:spcBef>
              <a:spcAft>
                <a:spcPts val="0"/>
              </a:spcAft>
              <a:buClr>
                <a:schemeClr val="dk1"/>
              </a:buClr>
              <a:buSzPts val="3085"/>
              <a:buFont typeface="Arial"/>
              <a:buChar char="•"/>
              <a:defRPr b="0" i="0" sz="3085" u="none" cap="none" strike="noStrike">
                <a:solidFill>
                  <a:schemeClr val="dk1"/>
                </a:solidFill>
                <a:latin typeface="Calibri"/>
                <a:ea typeface="Calibri"/>
                <a:cs typeface="Calibri"/>
                <a:sym typeface="Calibri"/>
              </a:defRPr>
            </a:lvl1pPr>
            <a:lvl2pPr indent="-396557" lvl="1" marL="914400" marR="0" rtl="0" algn="l">
              <a:lnSpc>
                <a:spcPct val="90000"/>
              </a:lnSpc>
              <a:spcBef>
                <a:spcPts val="550"/>
              </a:spcBef>
              <a:spcAft>
                <a:spcPts val="0"/>
              </a:spcAft>
              <a:buClr>
                <a:schemeClr val="dk1"/>
              </a:buClr>
              <a:buSzPts val="2645"/>
              <a:buFont typeface="Arial"/>
              <a:buChar char="•"/>
              <a:defRPr b="0" i="0" sz="2645" u="none" cap="none" strike="noStrike">
                <a:solidFill>
                  <a:schemeClr val="dk1"/>
                </a:solidFill>
                <a:latin typeface="Calibri"/>
                <a:ea typeface="Calibri"/>
                <a:cs typeface="Calibri"/>
                <a:sym typeface="Calibri"/>
              </a:defRPr>
            </a:lvl2pPr>
            <a:lvl3pPr indent="-368617" lvl="2" marL="1371600" marR="0" rtl="0" algn="l">
              <a:lnSpc>
                <a:spcPct val="90000"/>
              </a:lnSpc>
              <a:spcBef>
                <a:spcPts val="550"/>
              </a:spcBef>
              <a:spcAft>
                <a:spcPts val="0"/>
              </a:spcAft>
              <a:buClr>
                <a:schemeClr val="dk1"/>
              </a:buClr>
              <a:buSzPts val="2205"/>
              <a:buFont typeface="Arial"/>
              <a:buChar char="•"/>
              <a:defRPr b="0" i="0" sz="2205" u="none" cap="none" strike="noStrike">
                <a:solidFill>
                  <a:schemeClr val="dk1"/>
                </a:solidFill>
                <a:latin typeface="Calibri"/>
                <a:ea typeface="Calibri"/>
                <a:cs typeface="Calibri"/>
                <a:sym typeface="Calibri"/>
              </a:defRPr>
            </a:lvl3pPr>
            <a:lvl4pPr indent="-354647" lvl="3" marL="1828800" marR="0" rtl="0" algn="l">
              <a:lnSpc>
                <a:spcPct val="90000"/>
              </a:lnSpc>
              <a:spcBef>
                <a:spcPts val="550"/>
              </a:spcBef>
              <a:spcAft>
                <a:spcPts val="0"/>
              </a:spcAft>
              <a:buClr>
                <a:schemeClr val="dk1"/>
              </a:buClr>
              <a:buSzPts val="1985"/>
              <a:buFont typeface="Arial"/>
              <a:buChar char="•"/>
              <a:defRPr b="0" i="0" sz="1985" u="none" cap="none" strike="noStrike">
                <a:solidFill>
                  <a:schemeClr val="dk1"/>
                </a:solidFill>
                <a:latin typeface="Calibri"/>
                <a:ea typeface="Calibri"/>
                <a:cs typeface="Calibri"/>
                <a:sym typeface="Calibri"/>
              </a:defRPr>
            </a:lvl4pPr>
            <a:lvl5pPr indent="-354647" lvl="4" marL="2286000" marR="0" rtl="0" algn="l">
              <a:lnSpc>
                <a:spcPct val="90000"/>
              </a:lnSpc>
              <a:spcBef>
                <a:spcPts val="550"/>
              </a:spcBef>
              <a:spcAft>
                <a:spcPts val="0"/>
              </a:spcAft>
              <a:buClr>
                <a:schemeClr val="dk1"/>
              </a:buClr>
              <a:buSzPts val="1985"/>
              <a:buFont typeface="Arial"/>
              <a:buChar char="•"/>
              <a:defRPr b="0" i="0" sz="1985" u="none" cap="none" strike="noStrike">
                <a:solidFill>
                  <a:schemeClr val="dk1"/>
                </a:solidFill>
                <a:latin typeface="Calibri"/>
                <a:ea typeface="Calibri"/>
                <a:cs typeface="Calibri"/>
                <a:sym typeface="Calibri"/>
              </a:defRPr>
            </a:lvl5pPr>
            <a:lvl6pPr indent="-354647" lvl="5" marL="2743200" marR="0" rtl="0" algn="l">
              <a:lnSpc>
                <a:spcPct val="90000"/>
              </a:lnSpc>
              <a:spcBef>
                <a:spcPts val="550"/>
              </a:spcBef>
              <a:spcAft>
                <a:spcPts val="0"/>
              </a:spcAft>
              <a:buClr>
                <a:schemeClr val="dk1"/>
              </a:buClr>
              <a:buSzPts val="1985"/>
              <a:buFont typeface="Arial"/>
              <a:buChar char="•"/>
              <a:defRPr b="0" i="0" sz="1985" u="none" cap="none" strike="noStrike">
                <a:solidFill>
                  <a:schemeClr val="dk1"/>
                </a:solidFill>
                <a:latin typeface="Calibri"/>
                <a:ea typeface="Calibri"/>
                <a:cs typeface="Calibri"/>
                <a:sym typeface="Calibri"/>
              </a:defRPr>
            </a:lvl6pPr>
            <a:lvl7pPr indent="-354647" lvl="6" marL="3200400" marR="0" rtl="0" algn="l">
              <a:lnSpc>
                <a:spcPct val="90000"/>
              </a:lnSpc>
              <a:spcBef>
                <a:spcPts val="550"/>
              </a:spcBef>
              <a:spcAft>
                <a:spcPts val="0"/>
              </a:spcAft>
              <a:buClr>
                <a:schemeClr val="dk1"/>
              </a:buClr>
              <a:buSzPts val="1985"/>
              <a:buFont typeface="Arial"/>
              <a:buChar char="•"/>
              <a:defRPr b="0" i="0" sz="1985" u="none" cap="none" strike="noStrike">
                <a:solidFill>
                  <a:schemeClr val="dk1"/>
                </a:solidFill>
                <a:latin typeface="Calibri"/>
                <a:ea typeface="Calibri"/>
                <a:cs typeface="Calibri"/>
                <a:sym typeface="Calibri"/>
              </a:defRPr>
            </a:lvl7pPr>
            <a:lvl8pPr indent="-354647" lvl="7" marL="3657600" marR="0" rtl="0" algn="l">
              <a:lnSpc>
                <a:spcPct val="90000"/>
              </a:lnSpc>
              <a:spcBef>
                <a:spcPts val="550"/>
              </a:spcBef>
              <a:spcAft>
                <a:spcPts val="0"/>
              </a:spcAft>
              <a:buClr>
                <a:schemeClr val="dk1"/>
              </a:buClr>
              <a:buSzPts val="1985"/>
              <a:buFont typeface="Arial"/>
              <a:buChar char="•"/>
              <a:defRPr b="0" i="0" sz="1985" u="none" cap="none" strike="noStrike">
                <a:solidFill>
                  <a:schemeClr val="dk1"/>
                </a:solidFill>
                <a:latin typeface="Calibri"/>
                <a:ea typeface="Calibri"/>
                <a:cs typeface="Calibri"/>
                <a:sym typeface="Calibri"/>
              </a:defRPr>
            </a:lvl8pPr>
            <a:lvl9pPr indent="-354647" lvl="8" marL="4114800" marR="0" rtl="0" algn="l">
              <a:lnSpc>
                <a:spcPct val="90000"/>
              </a:lnSpc>
              <a:spcBef>
                <a:spcPts val="550"/>
              </a:spcBef>
              <a:spcAft>
                <a:spcPts val="0"/>
              </a:spcAft>
              <a:buClr>
                <a:schemeClr val="dk1"/>
              </a:buClr>
              <a:buSzPts val="1985"/>
              <a:buFont typeface="Arial"/>
              <a:buChar char="•"/>
              <a:defRPr b="0" i="0" sz="1985"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325"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325"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3.png"/><Relationship Id="rId4" Type="http://schemas.openxmlformats.org/officeDocument/2006/relationships/image" Target="../media/image11.png"/><Relationship Id="rId5" Type="http://schemas.openxmlformats.org/officeDocument/2006/relationships/image" Target="../media/image15.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3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7.png"/><Relationship Id="rId4" Type="http://schemas.openxmlformats.org/officeDocument/2006/relationships/image" Target="../media/image10.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7.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7.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7.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7.png"/><Relationship Id="rId4" Type="http://schemas.openxmlformats.org/officeDocument/2006/relationships/image" Target="../media/image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7.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7.pn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7.png"/><Relationship Id="rId4" Type="http://schemas.openxmlformats.org/officeDocument/2006/relationships/image" Target="../media/image1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7.png"/><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7.png"/><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7.png"/><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7.png"/><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7.png"/><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7.png"/><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7.png"/><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7.png"/><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7.png"/><Relationship Id="rId4" Type="http://schemas.openxmlformats.org/officeDocument/2006/relationships/image" Target="../media/image1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7.png"/><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7.png"/><Relationship Id="rId4" Type="http://schemas.openxmlformats.org/officeDocument/2006/relationships/image" Target="../media/image3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7.png"/><Relationship Id="rId4" Type="http://schemas.openxmlformats.org/officeDocument/2006/relationships/image" Target="../media/image27.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7.png"/><Relationship Id="rId4" Type="http://schemas.openxmlformats.org/officeDocument/2006/relationships/image" Target="../media/image33.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7.png"/><Relationship Id="rId4" Type="http://schemas.openxmlformats.org/officeDocument/2006/relationships/image" Target="../media/image29.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7.png"/><Relationship Id="rId4" Type="http://schemas.openxmlformats.org/officeDocument/2006/relationships/image" Target="../media/image20.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7.png"/><Relationship Id="rId4" Type="http://schemas.openxmlformats.org/officeDocument/2006/relationships/image" Target="../media/image28.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7.png"/><Relationship Id="rId4" Type="http://schemas.openxmlformats.org/officeDocument/2006/relationships/image" Target="../media/image37.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7.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image" Target="../media/image7.png"/><Relationship Id="rId4" Type="http://schemas.openxmlformats.org/officeDocument/2006/relationships/image" Target="../media/image34.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image" Target="../media/image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image" Target="../media/image7.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image" Target="../media/image7.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3" Type="http://schemas.openxmlformats.org/officeDocument/2006/relationships/image" Target="../media/image7.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3" Type="http://schemas.openxmlformats.org/officeDocument/2006/relationships/image" Target="../media/image7.png"/><Relationship Id="rId4" Type="http://schemas.openxmlformats.org/officeDocument/2006/relationships/image" Target="../media/image29.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 Id="rId3" Type="http://schemas.openxmlformats.org/officeDocument/2006/relationships/image" Target="../media/image7.png"/><Relationship Id="rId4" Type="http://schemas.openxmlformats.org/officeDocument/2006/relationships/image" Target="../media/image38.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 Id="rId3" Type="http://schemas.openxmlformats.org/officeDocument/2006/relationships/image" Target="../media/image7.png"/><Relationship Id="rId4" Type="http://schemas.openxmlformats.org/officeDocument/2006/relationships/image" Target="../media/image38.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 Id="rId3" Type="http://schemas.openxmlformats.org/officeDocument/2006/relationships/image" Target="../media/image7.png"/><Relationship Id="rId4" Type="http://schemas.openxmlformats.org/officeDocument/2006/relationships/hyperlink" Target="https://www.freepik.com/free-vector/order-ride-concept-illustration_12516922.htm#query=Uber&amp;position=8&amp;from_view=search&amp;track=sph&amp;uuid=560115b2-8917-49b2-a796-2d772c522d33" TargetMode="External"/><Relationship Id="rId5" Type="http://schemas.openxmlformats.org/officeDocument/2006/relationships/image" Target="../media/image43.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 Id="rId3" Type="http://schemas.openxmlformats.org/officeDocument/2006/relationships/image" Target="../media/image7.png"/><Relationship Id="rId4" Type="http://schemas.openxmlformats.org/officeDocument/2006/relationships/image" Target="../media/image48.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 Id="rId3" Type="http://schemas.openxmlformats.org/officeDocument/2006/relationships/image" Target="../media/image7.png"/><Relationship Id="rId4" Type="http://schemas.openxmlformats.org/officeDocument/2006/relationships/image" Target="../media/image48.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 Id="rId3" Type="http://schemas.openxmlformats.org/officeDocument/2006/relationships/image" Target="../media/image7.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 Id="rId3" Type="http://schemas.openxmlformats.org/officeDocument/2006/relationships/image" Target="../media/image7.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 Id="rId3" Type="http://schemas.openxmlformats.org/officeDocument/2006/relationships/image" Target="../media/image7.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 Id="rId3" Type="http://schemas.openxmlformats.org/officeDocument/2006/relationships/image" Target="../media/image7.png"/><Relationship Id="rId4" Type="http://schemas.openxmlformats.org/officeDocument/2006/relationships/hyperlink" Target="https://www.freepik.com/free-photo/woman-holding-up-spotify-icon-isolated_3532732.htm#query=spotify&amp;position=3&amp;from_view=search&amp;track=sph&amp;uuid=d1844243-6517-4b31-ab4f-5af822eae020" TargetMode="External"/><Relationship Id="rId5" Type="http://schemas.openxmlformats.org/officeDocument/2006/relationships/image" Target="../media/image46.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 Id="rId3" Type="http://schemas.openxmlformats.org/officeDocument/2006/relationships/image" Target="../media/image7.png"/><Relationship Id="rId4" Type="http://schemas.openxmlformats.org/officeDocument/2006/relationships/hyperlink" Target="https://www.freepik.com/free-photo/woman-holding-up-spotify-icon-isolated_3532732.htm#query=spotify&amp;position=3&amp;from_view=search&amp;track=sph&amp;uuid=d1844243-6517-4b31-ab4f-5af822eae020" TargetMode="External"/><Relationship Id="rId5" Type="http://schemas.openxmlformats.org/officeDocument/2006/relationships/image" Target="../media/image46.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 Id="rId3" Type="http://schemas.openxmlformats.org/officeDocument/2006/relationships/image" Target="../media/image7.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 Id="rId3" Type="http://schemas.openxmlformats.org/officeDocument/2006/relationships/image" Target="../media/image7.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7.xml"/><Relationship Id="rId3" Type="http://schemas.openxmlformats.org/officeDocument/2006/relationships/image" Target="../media/image7.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 Id="rId3" Type="http://schemas.openxmlformats.org/officeDocument/2006/relationships/image" Target="../media/image7.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 Id="rId3" Type="http://schemas.openxmlformats.org/officeDocument/2006/relationships/image" Target="../media/image7.png"/><Relationship Id="rId4" Type="http://schemas.openxmlformats.org/officeDocument/2006/relationships/image" Target="../media/image40.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0.xml"/><Relationship Id="rId3" Type="http://schemas.openxmlformats.org/officeDocument/2006/relationships/image" Target="../media/image7.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 Id="rId3" Type="http://schemas.openxmlformats.org/officeDocument/2006/relationships/image" Target="../media/image7.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 Id="rId3" Type="http://schemas.openxmlformats.org/officeDocument/2006/relationships/image" Target="../media/image7.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3.xml"/><Relationship Id="rId3" Type="http://schemas.openxmlformats.org/officeDocument/2006/relationships/image" Target="../media/image7.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 Id="rId3" Type="http://schemas.openxmlformats.org/officeDocument/2006/relationships/image" Target="../media/image7.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 Id="rId3" Type="http://schemas.openxmlformats.org/officeDocument/2006/relationships/image" Target="../media/image7.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6.xml"/><Relationship Id="rId3" Type="http://schemas.openxmlformats.org/officeDocument/2006/relationships/image" Target="../media/image7.png"/><Relationship Id="rId4" Type="http://schemas.openxmlformats.org/officeDocument/2006/relationships/hyperlink" Target="https://www.freepik.com/free-vector/swot-analysis-concept-illustration_21118617.htm#query=SWOT&amp;position=5&amp;from_view=search&amp;track=sph&amp;uuid=c56a64f8-b6d4-4985-a5d2-a36c13804e96" TargetMode="External"/><Relationship Id="rId5" Type="http://schemas.openxmlformats.org/officeDocument/2006/relationships/image" Target="../media/image51.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7.xml"/><Relationship Id="rId3" Type="http://schemas.openxmlformats.org/officeDocument/2006/relationships/image" Target="../media/image7.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 Id="rId3" Type="http://schemas.openxmlformats.org/officeDocument/2006/relationships/image" Target="../media/image7.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9.xml"/><Relationship Id="rId3" Type="http://schemas.openxmlformats.org/officeDocument/2006/relationships/image" Target="../media/image41.png"/><Relationship Id="rId4" Type="http://schemas.openxmlformats.org/officeDocument/2006/relationships/image" Target="../media/image52.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0.xml"/><Relationship Id="rId3" Type="http://schemas.openxmlformats.org/officeDocument/2006/relationships/image" Target="../media/image41.png"/><Relationship Id="rId4" Type="http://schemas.openxmlformats.org/officeDocument/2006/relationships/image" Target="../media/image35.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1.xml"/><Relationship Id="rId3" Type="http://schemas.openxmlformats.org/officeDocument/2006/relationships/image" Target="../media/image41.png"/><Relationship Id="rId4" Type="http://schemas.openxmlformats.org/officeDocument/2006/relationships/image" Target="../media/image49.png"/><Relationship Id="rId5" Type="http://schemas.openxmlformats.org/officeDocument/2006/relationships/image" Target="../media/image53.png"/><Relationship Id="rId6" Type="http://schemas.openxmlformats.org/officeDocument/2006/relationships/image" Target="../media/image36.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 Id="rId3" Type="http://schemas.openxmlformats.org/officeDocument/2006/relationships/image" Target="../media/image41.png"/><Relationship Id="rId4" Type="http://schemas.openxmlformats.org/officeDocument/2006/relationships/image" Target="../media/image44.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3.xml"/><Relationship Id="rId3" Type="http://schemas.openxmlformats.org/officeDocument/2006/relationships/image" Target="../media/image41.png"/><Relationship Id="rId4" Type="http://schemas.openxmlformats.org/officeDocument/2006/relationships/image" Target="../media/image65.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 Id="rId3" Type="http://schemas.openxmlformats.org/officeDocument/2006/relationships/image" Target="../media/image41.png"/><Relationship Id="rId4" Type="http://schemas.openxmlformats.org/officeDocument/2006/relationships/image" Target="../media/image72.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5.xml"/><Relationship Id="rId3" Type="http://schemas.openxmlformats.org/officeDocument/2006/relationships/image" Target="../media/image41.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6.xml"/><Relationship Id="rId3" Type="http://schemas.openxmlformats.org/officeDocument/2006/relationships/image" Target="../media/image41.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 Id="rId3" Type="http://schemas.openxmlformats.org/officeDocument/2006/relationships/image" Target="../media/image41.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8.xml"/><Relationship Id="rId3" Type="http://schemas.openxmlformats.org/officeDocument/2006/relationships/image" Target="../media/image41.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9.xml"/><Relationship Id="rId3" Type="http://schemas.openxmlformats.org/officeDocument/2006/relationships/image" Target="../media/image41.png"/><Relationship Id="rId4" Type="http://schemas.openxmlformats.org/officeDocument/2006/relationships/image" Target="../media/image55.jpg"/><Relationship Id="rId5" Type="http://schemas.openxmlformats.org/officeDocument/2006/relationships/image" Target="../media/image58.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0.xml"/><Relationship Id="rId3" Type="http://schemas.openxmlformats.org/officeDocument/2006/relationships/image" Target="../media/image41.png"/><Relationship Id="rId4" Type="http://schemas.openxmlformats.org/officeDocument/2006/relationships/image" Target="../media/image57.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1.xml"/><Relationship Id="rId3" Type="http://schemas.openxmlformats.org/officeDocument/2006/relationships/image" Target="../media/image41.png"/><Relationship Id="rId4" Type="http://schemas.openxmlformats.org/officeDocument/2006/relationships/image" Target="../media/image61.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2.xml"/><Relationship Id="rId3" Type="http://schemas.openxmlformats.org/officeDocument/2006/relationships/image" Target="../media/image41.png"/><Relationship Id="rId4" Type="http://schemas.openxmlformats.org/officeDocument/2006/relationships/image" Target="../media/image50.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3.xml"/><Relationship Id="rId3" Type="http://schemas.openxmlformats.org/officeDocument/2006/relationships/image" Target="../media/image41.png"/><Relationship Id="rId4" Type="http://schemas.openxmlformats.org/officeDocument/2006/relationships/image" Target="../media/image64.png"/><Relationship Id="rId5" Type="http://schemas.openxmlformats.org/officeDocument/2006/relationships/image" Target="../media/image71.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 Id="rId3" Type="http://schemas.openxmlformats.org/officeDocument/2006/relationships/image" Target="../media/image41.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 Id="rId3" Type="http://schemas.openxmlformats.org/officeDocument/2006/relationships/image" Target="../media/image41.png"/><Relationship Id="rId4" Type="http://schemas.openxmlformats.org/officeDocument/2006/relationships/image" Target="../media/image54.png"/><Relationship Id="rId5" Type="http://schemas.openxmlformats.org/officeDocument/2006/relationships/image" Target="../media/image67.jp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 Id="rId3" Type="http://schemas.openxmlformats.org/officeDocument/2006/relationships/image" Target="../media/image41.png"/><Relationship Id="rId4" Type="http://schemas.openxmlformats.org/officeDocument/2006/relationships/image" Target="../media/image80.png"/><Relationship Id="rId5" Type="http://schemas.openxmlformats.org/officeDocument/2006/relationships/image" Target="../media/image56.png"/><Relationship Id="rId6" Type="http://schemas.openxmlformats.org/officeDocument/2006/relationships/image" Target="../media/image68.png"/><Relationship Id="rId7" Type="http://schemas.openxmlformats.org/officeDocument/2006/relationships/image" Target="../media/image66.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7.xml"/><Relationship Id="rId3" Type="http://schemas.openxmlformats.org/officeDocument/2006/relationships/image" Target="../media/image41.png"/><Relationship Id="rId4" Type="http://schemas.openxmlformats.org/officeDocument/2006/relationships/image" Target="../media/image59.png"/><Relationship Id="rId5" Type="http://schemas.openxmlformats.org/officeDocument/2006/relationships/hyperlink" Target="https://www.wordstream.com/blog/ws/2017/12/20/swot-analysis" TargetMode="Externa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8.xml"/><Relationship Id="rId3" Type="http://schemas.openxmlformats.org/officeDocument/2006/relationships/image" Target="../media/image41.png"/><Relationship Id="rId4" Type="http://schemas.openxmlformats.org/officeDocument/2006/relationships/image" Target="../media/image73.png"/><Relationship Id="rId5" Type="http://schemas.openxmlformats.org/officeDocument/2006/relationships/image" Target="../media/image70.jp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 Id="rId3" Type="http://schemas.openxmlformats.org/officeDocument/2006/relationships/image" Target="../media/image41.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 Id="rId3" Type="http://schemas.openxmlformats.org/officeDocument/2006/relationships/image" Target="../media/image41.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 Id="rId3" Type="http://schemas.openxmlformats.org/officeDocument/2006/relationships/image" Target="../media/image41.png"/><Relationship Id="rId4" Type="http://schemas.openxmlformats.org/officeDocument/2006/relationships/image" Target="../media/image63.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2.xml"/><Relationship Id="rId3" Type="http://schemas.openxmlformats.org/officeDocument/2006/relationships/image" Target="../media/image41.png"/><Relationship Id="rId4" Type="http://schemas.openxmlformats.org/officeDocument/2006/relationships/image" Target="../media/image63.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3.xml"/><Relationship Id="rId3" Type="http://schemas.openxmlformats.org/officeDocument/2006/relationships/image" Target="../media/image60.png"/><Relationship Id="rId4" Type="http://schemas.openxmlformats.org/officeDocument/2006/relationships/image" Target="../media/image97.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 Id="rId3" Type="http://schemas.openxmlformats.org/officeDocument/2006/relationships/image" Target="../media/image60.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 Id="rId3" Type="http://schemas.openxmlformats.org/officeDocument/2006/relationships/image" Target="../media/image60.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6.xml"/><Relationship Id="rId3" Type="http://schemas.openxmlformats.org/officeDocument/2006/relationships/image" Target="../media/image60.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7.xml"/><Relationship Id="rId3" Type="http://schemas.openxmlformats.org/officeDocument/2006/relationships/image" Target="../media/image60.png"/><Relationship Id="rId4" Type="http://schemas.openxmlformats.org/officeDocument/2006/relationships/image" Target="../media/image81.jp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 Id="rId3" Type="http://schemas.openxmlformats.org/officeDocument/2006/relationships/image" Target="../media/image60.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 Id="rId3" Type="http://schemas.openxmlformats.org/officeDocument/2006/relationships/image" Target="../media/image60.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 Id="rId3" Type="http://schemas.openxmlformats.org/officeDocument/2006/relationships/image" Target="../media/image60.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 Id="rId3" Type="http://schemas.openxmlformats.org/officeDocument/2006/relationships/image" Target="../media/image60.png"/><Relationship Id="rId4" Type="http://schemas.openxmlformats.org/officeDocument/2006/relationships/image" Target="../media/image82.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2.xml"/><Relationship Id="rId3" Type="http://schemas.openxmlformats.org/officeDocument/2006/relationships/image" Target="../media/image60.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3.xml"/><Relationship Id="rId3" Type="http://schemas.openxmlformats.org/officeDocument/2006/relationships/image" Target="../media/image60.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 Id="rId3" Type="http://schemas.openxmlformats.org/officeDocument/2006/relationships/image" Target="../media/image60.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5.xml"/><Relationship Id="rId3" Type="http://schemas.openxmlformats.org/officeDocument/2006/relationships/image" Target="../media/image60.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 Id="rId3" Type="http://schemas.openxmlformats.org/officeDocument/2006/relationships/image" Target="../media/image60.png"/><Relationship Id="rId4" Type="http://schemas.openxmlformats.org/officeDocument/2006/relationships/image" Target="../media/image74.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 Id="rId3" Type="http://schemas.openxmlformats.org/officeDocument/2006/relationships/image" Target="../media/image7.png"/><Relationship Id="rId4" Type="http://schemas.openxmlformats.org/officeDocument/2006/relationships/image" Target="../media/image96.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8.xml"/><Relationship Id="rId3" Type="http://schemas.openxmlformats.org/officeDocument/2006/relationships/image" Target="../media/image7.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9.xml"/><Relationship Id="rId3" Type="http://schemas.openxmlformats.org/officeDocument/2006/relationships/image" Target="../media/image7.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0.xml"/><Relationship Id="rId3" Type="http://schemas.openxmlformats.org/officeDocument/2006/relationships/image" Target="../media/image7.png"/><Relationship Id="rId4" Type="http://schemas.openxmlformats.org/officeDocument/2006/relationships/image" Target="../media/image75.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1.xml"/><Relationship Id="rId3" Type="http://schemas.openxmlformats.org/officeDocument/2006/relationships/image" Target="../media/image7.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2.xml"/><Relationship Id="rId3" Type="http://schemas.openxmlformats.org/officeDocument/2006/relationships/image" Target="../media/image7.png"/><Relationship Id="rId4" Type="http://schemas.openxmlformats.org/officeDocument/2006/relationships/image" Target="../media/image77.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3.xml"/><Relationship Id="rId3" Type="http://schemas.openxmlformats.org/officeDocument/2006/relationships/image" Target="../media/image7.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4.xml"/><Relationship Id="rId3" Type="http://schemas.openxmlformats.org/officeDocument/2006/relationships/image" Target="../media/image7.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5.xml"/><Relationship Id="rId3" Type="http://schemas.openxmlformats.org/officeDocument/2006/relationships/image" Target="../media/image7.png"/><Relationship Id="rId4" Type="http://schemas.openxmlformats.org/officeDocument/2006/relationships/image" Target="../media/image78.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6.xml"/><Relationship Id="rId3" Type="http://schemas.openxmlformats.org/officeDocument/2006/relationships/image" Target="../media/image7.png"/><Relationship Id="rId4" Type="http://schemas.openxmlformats.org/officeDocument/2006/relationships/image" Target="../media/image88.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7.xml"/><Relationship Id="rId3" Type="http://schemas.openxmlformats.org/officeDocument/2006/relationships/image" Target="../media/image7.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8.xml"/><Relationship Id="rId3" Type="http://schemas.openxmlformats.org/officeDocument/2006/relationships/image" Target="../media/image7.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9.xml"/><Relationship Id="rId3" Type="http://schemas.openxmlformats.org/officeDocument/2006/relationships/image" Target="../media/image7.png"/><Relationship Id="rId4" Type="http://schemas.openxmlformats.org/officeDocument/2006/relationships/image" Target="../media/image89.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0.xml"/><Relationship Id="rId3" Type="http://schemas.openxmlformats.org/officeDocument/2006/relationships/image" Target="../media/image7.png"/><Relationship Id="rId4" Type="http://schemas.openxmlformats.org/officeDocument/2006/relationships/hyperlink" Target="https://een.ec.europa.eu/local-contact-points" TargetMode="External"/><Relationship Id="rId5" Type="http://schemas.openxmlformats.org/officeDocument/2006/relationships/hyperlink" Target="https://single-market-economy.ec.europa.eu/smes/supporting-entrepreneurship/women-entrepreneurs/support-tools-and-networks-women_en" TargetMode="Externa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1.xml"/><Relationship Id="rId3" Type="http://schemas.openxmlformats.org/officeDocument/2006/relationships/image" Target="../media/image7.png"/><Relationship Id="rId4" Type="http://schemas.openxmlformats.org/officeDocument/2006/relationships/image" Target="../media/image76.jp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2.xml"/><Relationship Id="rId3" Type="http://schemas.openxmlformats.org/officeDocument/2006/relationships/image" Target="../media/image7.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3.xml"/><Relationship Id="rId3" Type="http://schemas.openxmlformats.org/officeDocument/2006/relationships/image" Target="../media/image7.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4.xml"/><Relationship Id="rId3" Type="http://schemas.openxmlformats.org/officeDocument/2006/relationships/image" Target="../media/image7.png"/><Relationship Id="rId4" Type="http://schemas.openxmlformats.org/officeDocument/2006/relationships/hyperlink" Target="https://eismea.ec.europa.eu/funding-opportunities/calls-proposals_en" TargetMode="External"/><Relationship Id="rId5" Type="http://schemas.openxmlformats.org/officeDocument/2006/relationships/hyperlink" Target="https://ec.europa.eu/info/funding-tenders/opportunities/portal/screen/programmes/smp" TargetMode="External"/><Relationship Id="rId6" Type="http://schemas.openxmlformats.org/officeDocument/2006/relationships/image" Target="../media/image92.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5.xml"/><Relationship Id="rId3" Type="http://schemas.openxmlformats.org/officeDocument/2006/relationships/image" Target="../media/image7.png"/><Relationship Id="rId4" Type="http://schemas.openxmlformats.org/officeDocument/2006/relationships/image" Target="../media/image79.pn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6.xml"/><Relationship Id="rId3" Type="http://schemas.openxmlformats.org/officeDocument/2006/relationships/image" Target="../media/image7.png"/><Relationship Id="rId4" Type="http://schemas.openxmlformats.org/officeDocument/2006/relationships/hyperlink" Target="https://www.erasmus-entrepreneurs.eu/" TargetMode="External"/><Relationship Id="rId5" Type="http://schemas.openxmlformats.org/officeDocument/2006/relationships/hyperlink" Target="https://www.erasmus-entrepreneurs.eu/page.php?cid=19" TargetMode="Externa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7.xml"/><Relationship Id="rId3" Type="http://schemas.openxmlformats.org/officeDocument/2006/relationships/image" Target="../media/image7.pn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8.xml"/><Relationship Id="rId3" Type="http://schemas.openxmlformats.org/officeDocument/2006/relationships/image" Target="../media/image7.pn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9.xml"/><Relationship Id="rId3" Type="http://schemas.openxmlformats.org/officeDocument/2006/relationships/image" Target="../media/image7.png"/><Relationship Id="rId4" Type="http://schemas.openxmlformats.org/officeDocument/2006/relationships/image" Target="../media/image85.jp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0.xml"/><Relationship Id="rId3" Type="http://schemas.openxmlformats.org/officeDocument/2006/relationships/image" Target="../media/image7.png"/><Relationship Id="rId4" Type="http://schemas.openxmlformats.org/officeDocument/2006/relationships/image" Target="../media/image84.jp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1.xml"/><Relationship Id="rId3" Type="http://schemas.openxmlformats.org/officeDocument/2006/relationships/image" Target="../media/image7.png"/><Relationship Id="rId4" Type="http://schemas.openxmlformats.org/officeDocument/2006/relationships/image" Target="../media/image91.jp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2.xml"/><Relationship Id="rId3" Type="http://schemas.openxmlformats.org/officeDocument/2006/relationships/image" Target="../media/image7.pn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3.xml"/><Relationship Id="rId3" Type="http://schemas.openxmlformats.org/officeDocument/2006/relationships/image" Target="../media/image7.png"/><Relationship Id="rId4" Type="http://schemas.openxmlformats.org/officeDocument/2006/relationships/image" Target="../media/image90.jp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4.xml"/><Relationship Id="rId3" Type="http://schemas.openxmlformats.org/officeDocument/2006/relationships/image" Target="../media/image7.png"/><Relationship Id="rId4" Type="http://schemas.openxmlformats.org/officeDocument/2006/relationships/image" Target="../media/image83.jp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5.xml"/><Relationship Id="rId3" Type="http://schemas.openxmlformats.org/officeDocument/2006/relationships/image" Target="../media/image7.png"/></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6.xml"/><Relationship Id="rId3" Type="http://schemas.openxmlformats.org/officeDocument/2006/relationships/image" Target="../media/image7.png"/><Relationship Id="rId4" Type="http://schemas.openxmlformats.org/officeDocument/2006/relationships/image" Target="../media/image86.jpg"/></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7.xml"/><Relationship Id="rId3" Type="http://schemas.openxmlformats.org/officeDocument/2006/relationships/image" Target="../media/image7.pn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8.xml"/><Relationship Id="rId3" Type="http://schemas.openxmlformats.org/officeDocument/2006/relationships/image" Target="../media/image7.png"/><Relationship Id="rId4" Type="http://schemas.openxmlformats.org/officeDocument/2006/relationships/image" Target="../media/image95.jp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9.xml"/><Relationship Id="rId3" Type="http://schemas.openxmlformats.org/officeDocument/2006/relationships/image" Target="../media/image7.png"/></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0.xml"/><Relationship Id="rId3" Type="http://schemas.openxmlformats.org/officeDocument/2006/relationships/image" Target="../media/image7.png"/></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1.xml"/><Relationship Id="rId3" Type="http://schemas.openxmlformats.org/officeDocument/2006/relationships/image" Target="../media/image7.png"/><Relationship Id="rId4" Type="http://schemas.openxmlformats.org/officeDocument/2006/relationships/image" Target="../media/image94.jpg"/></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2.xml"/><Relationship Id="rId3" Type="http://schemas.openxmlformats.org/officeDocument/2006/relationships/image" Target="../media/image7.png"/></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3.xml"/><Relationship Id="rId3" Type="http://schemas.openxmlformats.org/officeDocument/2006/relationships/image" Target="../media/image7.png"/></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4.xml"/><Relationship Id="rId3" Type="http://schemas.openxmlformats.org/officeDocument/2006/relationships/image" Target="../media/image7.png"/></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5.xml"/><Relationship Id="rId3" Type="http://schemas.openxmlformats.org/officeDocument/2006/relationships/image" Target="../media/image7.png"/></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6.xml"/><Relationship Id="rId3" Type="http://schemas.openxmlformats.org/officeDocument/2006/relationships/image" Target="../media/image7.png"/></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7.xml"/><Relationship Id="rId3" Type="http://schemas.openxmlformats.org/officeDocument/2006/relationships/image" Target="../media/image7.png"/><Relationship Id="rId4" Type="http://schemas.openxmlformats.org/officeDocument/2006/relationships/image" Target="../media/image93.jpg"/></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8.xml"/><Relationship Id="rId3" Type="http://schemas.openxmlformats.org/officeDocument/2006/relationships/image" Target="../media/image7.png"/><Relationship Id="rId4" Type="http://schemas.openxmlformats.org/officeDocument/2006/relationships/image" Target="../media/image87.jpg"/></Relationships>
</file>

<file path=ppt/slides/_rels/slide149.xml.rels><?xml version="1.0" encoding="UTF-8" standalone="yes"?><Relationships xmlns="http://schemas.openxmlformats.org/package/2006/relationships"><Relationship Id="rId11" Type="http://schemas.openxmlformats.org/officeDocument/2006/relationships/hyperlink" Target="https://www.shopify.com/blog/market-analysis" TargetMode="External"/><Relationship Id="rId10" Type="http://schemas.openxmlformats.org/officeDocument/2006/relationships/hyperlink" Target="https://medium.com/@priyanka.hashtag/how-to-stay-updated-and-informed-about-industry-trends-and-updates-in-digital-marketing-3573eec5a92a" TargetMode="External"/><Relationship Id="rId1" Type="http://schemas.openxmlformats.org/officeDocument/2006/relationships/slideLayout" Target="../slideLayouts/slideLayout1.xml"/><Relationship Id="rId2" Type="http://schemas.openxmlformats.org/officeDocument/2006/relationships/notesSlide" Target="../notesSlides/notesSlide149.xml"/><Relationship Id="rId3" Type="http://schemas.openxmlformats.org/officeDocument/2006/relationships/image" Target="../media/image7.png"/><Relationship Id="rId4" Type="http://schemas.openxmlformats.org/officeDocument/2006/relationships/hyperlink" Target="https://www.tutorialspoint.com/entrepreneurship_development/entrepreneurship_development_introduction.htm" TargetMode="External"/><Relationship Id="rId9" Type="http://schemas.openxmlformats.org/officeDocument/2006/relationships/hyperlink" Target="https://www.quora.com/How-do-you-stay-informed-about-industry-trends-and-changes-in-the-market-1" TargetMode="External"/><Relationship Id="rId5" Type="http://schemas.openxmlformats.org/officeDocument/2006/relationships/hyperlink" Target="https://squareup.com/us/en/the-bottom-line/operating-your-business/8-easy-ways-to-stay-on-top-of-industry-trends" TargetMode="External"/><Relationship Id="rId6" Type="http://schemas.openxmlformats.org/officeDocument/2006/relationships/hyperlink" Target="https://www.coursera.org/articles/market-analysis" TargetMode="External"/><Relationship Id="rId7" Type="http://schemas.openxmlformats.org/officeDocument/2006/relationships/hyperlink" Target="https://www.forbes.com/sites/forbescoachescouncil/2021/02/18/11-ways-to-stay-up-on-the-latest-industry-developments/" TargetMode="External"/><Relationship Id="rId8" Type="http://schemas.openxmlformats.org/officeDocument/2006/relationships/hyperlink" Target="https://www.entrepreneur.com/growing-a-business/7-tips-to-stay-ahead-of-the-curve-in-your-industry/452436" TargetMode="External"/></Relationships>
</file>

<file path=ppt/slides/_rels/slide150.xml.rels><?xml version="1.0" encoding="UTF-8" standalone="yes"?><Relationships xmlns="http://schemas.openxmlformats.org/package/2006/relationships"><Relationship Id="rId11" Type="http://schemas.openxmlformats.org/officeDocument/2006/relationships/hyperlink" Target="https://www.questionpro.com/blog/strategic-vision/" TargetMode="External"/><Relationship Id="rId10" Type="http://schemas.openxmlformats.org/officeDocument/2006/relationships/hyperlink" Target="https://www.bplans.com/business-planning/how-to-write/competition/" TargetMode="External"/><Relationship Id="rId13" Type="http://schemas.openxmlformats.org/officeDocument/2006/relationships/hyperlink" Target="https://www.masterclass.com/articles/differentiation-strategy" TargetMode="External"/><Relationship Id="rId12" Type="http://schemas.openxmlformats.org/officeDocument/2006/relationships/hyperlink" Target="https://safetyculture.com/topics/risk-management/risk-management-plan/" TargetMode="External"/><Relationship Id="rId1" Type="http://schemas.openxmlformats.org/officeDocument/2006/relationships/slideLayout" Target="../slideLayouts/slideLayout1.xml"/><Relationship Id="rId2" Type="http://schemas.openxmlformats.org/officeDocument/2006/relationships/notesSlide" Target="../notesSlides/notesSlide150.xml"/><Relationship Id="rId3" Type="http://schemas.openxmlformats.org/officeDocument/2006/relationships/image" Target="../media/image7.png"/><Relationship Id="rId4" Type="http://schemas.openxmlformats.org/officeDocument/2006/relationships/hyperlink" Target="https://www.investopedia.com/articles/personal-finance/111015/story-uber.asp" TargetMode="External"/><Relationship Id="rId9" Type="http://schemas.openxmlformats.org/officeDocument/2006/relationships/hyperlink" Target="https://www.forentrepreneurs.com/startup-ideation/" TargetMode="External"/><Relationship Id="rId5" Type="http://schemas.openxmlformats.org/officeDocument/2006/relationships/hyperlink" Target="https://startuptalky.com/spotify_success_story/" TargetMode="External"/><Relationship Id="rId6" Type="http://schemas.openxmlformats.org/officeDocument/2006/relationships/hyperlink" Target="https://newsroom.spotify.com/company-info/" TargetMode="External"/><Relationship Id="rId7" Type="http://schemas.openxmlformats.org/officeDocument/2006/relationships/hyperlink" Target="https://www.forbes.com/sites/daviddawkins/2021/07/07/wise-founders-krmann-and-hinrikus-become-first-estonian-tech-billionaires-after-london-ipo/" TargetMode="External"/><Relationship Id="rId8" Type="http://schemas.openxmlformats.org/officeDocument/2006/relationships/hyperlink" Target="https://www.investopedia.com/terms/s/swot.asp" TargetMode="Externa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1.xml"/><Relationship Id="rId3" Type="http://schemas.openxmlformats.org/officeDocument/2006/relationships/image" Target="../media/image41.png"/><Relationship Id="rId4" Type="http://schemas.openxmlformats.org/officeDocument/2006/relationships/hyperlink" Target="https://www.investopedia.com/ask/answers/040615/what-risks-does-entrepreneur-face.asp" TargetMode="External"/><Relationship Id="rId5" Type="http://schemas.openxmlformats.org/officeDocument/2006/relationships/hyperlink" Target="https://www.investopedia.com/terms/b/business-plan.asp" TargetMode="External"/><Relationship Id="rId6" Type="http://schemas.openxmlformats.org/officeDocument/2006/relationships/hyperlink" Target="https://www.qualtrics.com/uk/experience-management/brand/market-segmentation/" TargetMode="External"/><Relationship Id="rId7" Type="http://schemas.openxmlformats.org/officeDocument/2006/relationships/hyperlink" Target="https://www.wordstream.com/blog/ws/2017/12/20/swot-analysis" TargetMode="External"/><Relationship Id="rId8" Type="http://schemas.openxmlformats.org/officeDocument/2006/relationships/hyperlink" Target="https://smartasset.com/small-business/top-components-of-a-business-plan" TargetMode="External"/></Relationships>
</file>

<file path=ppt/slides/_rels/slide152.xml.rels><?xml version="1.0" encoding="UTF-8" standalone="yes"?><Relationships xmlns="http://schemas.openxmlformats.org/package/2006/relationships"><Relationship Id="rId10" Type="http://schemas.openxmlformats.org/officeDocument/2006/relationships/hyperlink" Target="https://esco.ec.europa.eu/en" TargetMode="External"/><Relationship Id="rId1" Type="http://schemas.openxmlformats.org/officeDocument/2006/relationships/slideLayout" Target="../slideLayouts/slideLayout1.xml"/><Relationship Id="rId2" Type="http://schemas.openxmlformats.org/officeDocument/2006/relationships/notesSlide" Target="../notesSlides/notesSlide152.xml"/><Relationship Id="rId3" Type="http://schemas.openxmlformats.org/officeDocument/2006/relationships/image" Target="../media/image60.png"/><Relationship Id="rId4" Type="http://schemas.openxmlformats.org/officeDocument/2006/relationships/hyperlink" Target="https://www.forbes.com/sites/forbesfinancecouncil/2023/01/12/seven-finance-tips-for-young-entrepreneurs/?sh=23db527c66f7" TargetMode="External"/><Relationship Id="rId9" Type="http://schemas.openxmlformats.org/officeDocument/2006/relationships/hyperlink" Target="https://ec.europa.eu/social/main.jsp?catId=1317&amp;langId=en" TargetMode="External"/><Relationship Id="rId5" Type="http://schemas.openxmlformats.org/officeDocument/2006/relationships/hyperlink" Target="https://www.entrepreneur.com/encyclopedia/cash-flow" TargetMode="External"/><Relationship Id="rId6" Type="http://schemas.openxmlformats.org/officeDocument/2006/relationships/hyperlink" Target="https://www.entrepreneur.com/encyclopedia" TargetMode="External"/><Relationship Id="rId7" Type="http://schemas.openxmlformats.org/officeDocument/2006/relationships/hyperlink" Target="https://iriscarbon.com/understanding-the-importance-of-risk-matrix-assessment-in-risk-management/" TargetMode="External"/><Relationship Id="rId8" Type="http://schemas.openxmlformats.org/officeDocument/2006/relationships/hyperlink" Target="https://commission.europa.eu/strategy-and-policy/eu-budget/long-term-eu-budget/2021-2027_en"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pic>
        <p:nvPicPr>
          <p:cNvPr id="93" name="Google Shape;93;p15"/>
          <p:cNvPicPr preferRelativeResize="0"/>
          <p:nvPr/>
        </p:nvPicPr>
        <p:blipFill rotWithShape="1">
          <a:blip r:embed="rId3">
            <a:alphaModFix/>
          </a:blip>
          <a:srcRect b="0" l="0" r="0" t="0"/>
          <a:stretch/>
        </p:blipFill>
        <p:spPr>
          <a:xfrm>
            <a:off x="926306" y="6599238"/>
            <a:ext cx="2790825" cy="586643"/>
          </a:xfrm>
          <a:prstGeom prst="rect">
            <a:avLst/>
          </a:prstGeom>
          <a:noFill/>
          <a:ln>
            <a:noFill/>
          </a:ln>
        </p:spPr>
      </p:pic>
      <p:pic>
        <p:nvPicPr>
          <p:cNvPr id="94" name="Google Shape;94;p15"/>
          <p:cNvPicPr preferRelativeResize="0"/>
          <p:nvPr/>
        </p:nvPicPr>
        <p:blipFill rotWithShape="1">
          <a:blip r:embed="rId4">
            <a:alphaModFix/>
          </a:blip>
          <a:srcRect b="0" l="0" r="0" t="0"/>
          <a:stretch/>
        </p:blipFill>
        <p:spPr>
          <a:xfrm>
            <a:off x="4448931" y="6599237"/>
            <a:ext cx="5549648" cy="586644"/>
          </a:xfrm>
          <a:prstGeom prst="rect">
            <a:avLst/>
          </a:prstGeom>
          <a:noFill/>
          <a:ln>
            <a:noFill/>
          </a:ln>
        </p:spPr>
      </p:pic>
      <p:sp>
        <p:nvSpPr>
          <p:cNvPr id="95" name="Google Shape;95;p15"/>
          <p:cNvSpPr txBox="1"/>
          <p:nvPr/>
        </p:nvSpPr>
        <p:spPr>
          <a:xfrm>
            <a:off x="1814512" y="3779837"/>
            <a:ext cx="7062900" cy="1754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100"/>
              <a:buFont typeface="Arial"/>
              <a:buNone/>
            </a:pPr>
            <a:r>
              <a:rPr lang="en-US" sz="3600">
                <a:solidFill>
                  <a:srgbClr val="127373"/>
                </a:solidFill>
              </a:rPr>
              <a:t>Наръчник</a:t>
            </a:r>
            <a:endParaRPr sz="3600">
              <a:solidFill>
                <a:srgbClr val="127373"/>
              </a:solidFill>
            </a:endParaRPr>
          </a:p>
          <a:p>
            <a:pPr indent="0" lvl="0" marL="0" rtl="0" algn="ctr">
              <a:spcBef>
                <a:spcPts val="0"/>
              </a:spcBef>
              <a:spcAft>
                <a:spcPts val="0"/>
              </a:spcAft>
              <a:buClr>
                <a:schemeClr val="dk1"/>
              </a:buClr>
              <a:buSzPts val="1100"/>
              <a:buFont typeface="Arial"/>
              <a:buNone/>
            </a:pPr>
            <a:r>
              <a:rPr lang="en-US" sz="3600">
                <a:solidFill>
                  <a:srgbClr val="127373"/>
                </a:solidFill>
              </a:rPr>
              <a:t>За млади предприемачи</a:t>
            </a:r>
            <a:endParaRPr sz="3600">
              <a:solidFill>
                <a:srgbClr val="127373"/>
              </a:solidFill>
            </a:endParaRPr>
          </a:p>
          <a:p>
            <a:pPr indent="0" lvl="0" marL="0" marR="0" rtl="0" algn="l">
              <a:lnSpc>
                <a:spcPct val="100000"/>
              </a:lnSpc>
              <a:spcBef>
                <a:spcPts val="0"/>
              </a:spcBef>
              <a:spcAft>
                <a:spcPts val="0"/>
              </a:spcAft>
              <a:buClr>
                <a:srgbClr val="000000"/>
              </a:buClr>
              <a:buSzPts val="3600"/>
              <a:buFont typeface="Arial"/>
              <a:buNone/>
            </a:pPr>
            <a:r>
              <a:t/>
            </a:r>
            <a:endParaRPr sz="3600">
              <a:solidFill>
                <a:srgbClr val="127373"/>
              </a:solidFill>
            </a:endParaRPr>
          </a:p>
        </p:txBody>
      </p:sp>
      <p:pic>
        <p:nvPicPr>
          <p:cNvPr id="96" name="Google Shape;96;p15"/>
          <p:cNvPicPr preferRelativeResize="0"/>
          <p:nvPr/>
        </p:nvPicPr>
        <p:blipFill rotWithShape="1">
          <a:blip r:embed="rId5">
            <a:alphaModFix/>
          </a:blip>
          <a:srcRect b="0" l="0" r="0" t="0"/>
          <a:stretch/>
        </p:blipFill>
        <p:spPr>
          <a:xfrm>
            <a:off x="3250406" y="1008801"/>
            <a:ext cx="4191000" cy="277103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pic>
        <p:nvPicPr>
          <p:cNvPr id="101" name="Google Shape;101;p16"/>
          <p:cNvPicPr preferRelativeResize="0"/>
          <p:nvPr/>
        </p:nvPicPr>
        <p:blipFill rotWithShape="1">
          <a:blip r:embed="rId3">
            <a:alphaModFix/>
          </a:blip>
          <a:srcRect b="0" l="0" r="0" t="0"/>
          <a:stretch/>
        </p:blipFill>
        <p:spPr>
          <a:xfrm>
            <a:off x="0" y="-4143"/>
            <a:ext cx="10691813" cy="7559675"/>
          </a:xfrm>
          <a:prstGeom prst="rect">
            <a:avLst/>
          </a:prstGeom>
          <a:noFill/>
          <a:ln>
            <a:noFill/>
          </a:ln>
        </p:spPr>
      </p:pic>
      <p:sp>
        <p:nvSpPr>
          <p:cNvPr id="102" name="Google Shape;102;p16"/>
          <p:cNvSpPr txBox="1"/>
          <p:nvPr/>
        </p:nvSpPr>
        <p:spPr>
          <a:xfrm>
            <a:off x="697706" y="1633912"/>
            <a:ext cx="9296400" cy="2712600"/>
          </a:xfrm>
          <a:prstGeom prst="rect">
            <a:avLst/>
          </a:prstGeom>
          <a:noFill/>
          <a:ln>
            <a:noFill/>
          </a:ln>
        </p:spPr>
        <p:txBody>
          <a:bodyPr anchorCtr="0" anchor="t" bIns="39075" lIns="78175" spcFirstLastPara="1" rIns="78175" wrap="square" tIns="39075">
            <a:spAutoFit/>
          </a:bodyPr>
          <a:lstStyle/>
          <a:p>
            <a:pPr indent="0" lvl="0" marL="0" marR="0" rtl="0" algn="ctr">
              <a:lnSpc>
                <a:spcPct val="100000"/>
              </a:lnSpc>
              <a:spcBef>
                <a:spcPts val="0"/>
              </a:spcBef>
              <a:spcAft>
                <a:spcPts val="0"/>
              </a:spcAft>
              <a:buClr>
                <a:srgbClr val="000000"/>
              </a:buClr>
              <a:buSzPts val="1710"/>
              <a:buFont typeface="Arial"/>
              <a:buNone/>
            </a:pPr>
            <a:r>
              <a:t/>
            </a:r>
            <a:endParaRPr b="0" i="0" sz="1710" u="none" cap="none" strike="noStrike">
              <a:solidFill>
                <a:srgbClr val="177373"/>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rgbClr val="127373"/>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127373"/>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127373"/>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800"/>
              <a:buFont typeface="Arial"/>
              <a:buNone/>
            </a:pPr>
            <a:r>
              <a:rPr lang="en-US" sz="2000"/>
              <a:t>Наръчника по проекта Growth представлява холистичен ресурс, обединяващ теории за самооценката на предприемачите и основните умения за започване на бизнес. Чрез съгласуване с рамката за младежко предприемачество, той предлага сплотен подход, служейки като единна входна точка за амбициозни предприемачи.</a:t>
            </a:r>
            <a:endParaRPr b="0" i="0" sz="1100" u="none" cap="none" strike="noStrike">
              <a:solidFill>
                <a:srgbClr val="127373"/>
              </a:solidFill>
              <a:latin typeface="Arial"/>
              <a:ea typeface="Arial"/>
              <a:cs typeface="Arial"/>
              <a:sym typeface="Arial"/>
            </a:endParaRPr>
          </a:p>
        </p:txBody>
      </p:sp>
      <p:pic>
        <p:nvPicPr>
          <p:cNvPr id="103" name="Google Shape;103;p16"/>
          <p:cNvPicPr preferRelativeResize="0"/>
          <p:nvPr/>
        </p:nvPicPr>
        <p:blipFill rotWithShape="1">
          <a:blip r:embed="rId4">
            <a:alphaModFix/>
          </a:blip>
          <a:srcRect b="0" l="0" r="0" t="0"/>
          <a:stretch/>
        </p:blipFill>
        <p:spPr>
          <a:xfrm>
            <a:off x="4955381" y="1633902"/>
            <a:ext cx="781050" cy="771525"/>
          </a:xfrm>
          <a:prstGeom prst="rect">
            <a:avLst/>
          </a:prstGeom>
          <a:noFill/>
          <a:ln>
            <a:noFill/>
          </a:ln>
        </p:spPr>
      </p:pic>
      <p:sp>
        <p:nvSpPr>
          <p:cNvPr id="104" name="Google Shape;104;p16"/>
          <p:cNvSpPr txBox="1"/>
          <p:nvPr/>
        </p:nvSpPr>
        <p:spPr>
          <a:xfrm>
            <a:off x="1341663" y="5875150"/>
            <a:ext cx="8008500" cy="101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000">
                <a:latin typeface="Calibri"/>
                <a:ea typeface="Calibri"/>
                <a:cs typeface="Calibri"/>
                <a:sym typeface="Calibri"/>
              </a:rPr>
              <a:t>Финансирано от Европейския съюз. Изразените възгледи и мнения обаче принадлежат изцяло на техния(ите) автор(и) и не отразяват непременно възгледите и мненията на Европейския съюз или на Европейската изпълнителна агенция за образование и култура (EACEA). За тях не носи отговорност нито Европейският съюз, нито EACEA.</a:t>
            </a:r>
            <a:endParaRPr sz="3085">
              <a:solidFill>
                <a:srgbClr val="000000"/>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pic>
        <p:nvPicPr>
          <p:cNvPr id="109" name="Google Shape;109;p17"/>
          <p:cNvPicPr preferRelativeResize="0"/>
          <p:nvPr/>
        </p:nvPicPr>
        <p:blipFill rotWithShape="1">
          <a:blip r:embed="rId3">
            <a:alphaModFix/>
          </a:blip>
          <a:srcRect b="0" l="0" r="0" t="0"/>
          <a:stretch/>
        </p:blipFill>
        <p:spPr>
          <a:xfrm>
            <a:off x="-1" y="-20870"/>
            <a:ext cx="10691813" cy="7559675"/>
          </a:xfrm>
          <a:prstGeom prst="rect">
            <a:avLst/>
          </a:prstGeom>
          <a:noFill/>
          <a:ln>
            <a:noFill/>
          </a:ln>
        </p:spPr>
      </p:pic>
      <p:sp>
        <p:nvSpPr>
          <p:cNvPr id="110" name="Google Shape;110;p17"/>
          <p:cNvSpPr txBox="1"/>
          <p:nvPr/>
        </p:nvSpPr>
        <p:spPr>
          <a:xfrm>
            <a:off x="697705" y="1465914"/>
            <a:ext cx="9296400" cy="4481100"/>
          </a:xfrm>
          <a:prstGeom prst="rect">
            <a:avLst/>
          </a:prstGeom>
          <a:noFill/>
          <a:ln>
            <a:noFill/>
          </a:ln>
        </p:spPr>
        <p:txBody>
          <a:bodyPr anchorCtr="0" anchor="t" bIns="39075" lIns="78175" spcFirstLastPara="1" rIns="78175" wrap="square" tIns="39075">
            <a:spAutoFit/>
          </a:bodyPr>
          <a:lstStyle/>
          <a:p>
            <a:pPr indent="-336550" lvl="0" marL="457200" rtl="0" algn="l">
              <a:spcBef>
                <a:spcPts val="0"/>
              </a:spcBef>
              <a:spcAft>
                <a:spcPts val="0"/>
              </a:spcAft>
              <a:buClr>
                <a:schemeClr val="dk1"/>
              </a:buClr>
              <a:buSzPts val="1100"/>
              <a:buFont typeface="Arial"/>
              <a:buNone/>
            </a:pPr>
            <a:r>
              <a:rPr b="1" lang="en-US" sz="2600">
                <a:solidFill>
                  <a:srgbClr val="127373"/>
                </a:solidFill>
              </a:rPr>
              <a:t>Съдържание</a:t>
            </a:r>
            <a:endParaRPr b="1" sz="2600">
              <a:solidFill>
                <a:srgbClr val="127373"/>
              </a:solidFill>
            </a:endParaRPr>
          </a:p>
          <a:p>
            <a:pPr indent="-336550" lvl="0" marL="457200" rtl="0" algn="l">
              <a:spcBef>
                <a:spcPts val="0"/>
              </a:spcBef>
              <a:spcAft>
                <a:spcPts val="0"/>
              </a:spcAft>
              <a:buClr>
                <a:schemeClr val="dk1"/>
              </a:buClr>
              <a:buSzPts val="1100"/>
              <a:buFont typeface="Arial"/>
              <a:buNone/>
            </a:pPr>
            <a:r>
              <a:rPr b="1" lang="en-US" sz="2600">
                <a:solidFill>
                  <a:srgbClr val="127373"/>
                </a:solidFill>
              </a:rPr>
              <a:t>1. Какво е предприемачество и тенденции в индустрията?</a:t>
            </a:r>
            <a:endParaRPr b="1" sz="2600">
              <a:solidFill>
                <a:srgbClr val="127373"/>
              </a:solidFill>
            </a:endParaRPr>
          </a:p>
          <a:p>
            <a:pPr indent="-336550" lvl="0" marL="457200" rtl="0" algn="l">
              <a:spcBef>
                <a:spcPts val="0"/>
              </a:spcBef>
              <a:spcAft>
                <a:spcPts val="0"/>
              </a:spcAft>
              <a:buClr>
                <a:schemeClr val="dk1"/>
              </a:buClr>
              <a:buSzPts val="1100"/>
              <a:buFont typeface="Arial"/>
              <a:buNone/>
            </a:pPr>
            <a:r>
              <a:rPr b="1" lang="en-US" sz="2600">
                <a:solidFill>
                  <a:srgbClr val="127373"/>
                </a:solidFill>
              </a:rPr>
              <a:t>2. Развитие на предприемачески умения</a:t>
            </a:r>
            <a:endParaRPr b="1" sz="2600">
              <a:solidFill>
                <a:srgbClr val="127373"/>
              </a:solidFill>
            </a:endParaRPr>
          </a:p>
          <a:p>
            <a:pPr indent="-336550" lvl="0" marL="457200" rtl="0" algn="l">
              <a:spcBef>
                <a:spcPts val="0"/>
              </a:spcBef>
              <a:spcAft>
                <a:spcPts val="0"/>
              </a:spcAft>
              <a:buClr>
                <a:schemeClr val="dk1"/>
              </a:buClr>
              <a:buSzPts val="1100"/>
              <a:buFont typeface="Arial"/>
              <a:buNone/>
            </a:pPr>
            <a:r>
              <a:rPr b="1" lang="en-US" sz="2600">
                <a:solidFill>
                  <a:srgbClr val="127373"/>
                </a:solidFill>
              </a:rPr>
              <a:t>3. Как да идентифицираме бизнес идеи и възможности</a:t>
            </a:r>
            <a:endParaRPr b="1" sz="2600">
              <a:solidFill>
                <a:srgbClr val="127373"/>
              </a:solidFill>
            </a:endParaRPr>
          </a:p>
          <a:p>
            <a:pPr indent="-336550" lvl="0" marL="457200" rtl="0" algn="l">
              <a:spcBef>
                <a:spcPts val="0"/>
              </a:spcBef>
              <a:spcAft>
                <a:spcPts val="0"/>
              </a:spcAft>
              <a:buClr>
                <a:schemeClr val="dk1"/>
              </a:buClr>
              <a:buSzPts val="1100"/>
              <a:buFont typeface="Arial"/>
              <a:buNone/>
            </a:pPr>
            <a:r>
              <a:rPr b="1" lang="en-US" sz="2600">
                <a:solidFill>
                  <a:srgbClr val="127373"/>
                </a:solidFill>
              </a:rPr>
              <a:t>4. Умения за бизнес планиране и стратегия</a:t>
            </a:r>
            <a:endParaRPr b="1" sz="2600">
              <a:solidFill>
                <a:srgbClr val="127373"/>
              </a:solidFill>
            </a:endParaRPr>
          </a:p>
          <a:p>
            <a:pPr indent="-336550" lvl="0" marL="457200" rtl="0" algn="l">
              <a:spcBef>
                <a:spcPts val="0"/>
              </a:spcBef>
              <a:spcAft>
                <a:spcPts val="0"/>
              </a:spcAft>
              <a:buClr>
                <a:schemeClr val="dk1"/>
              </a:buClr>
              <a:buSzPts val="1100"/>
              <a:buFont typeface="Arial"/>
              <a:buNone/>
            </a:pPr>
            <a:r>
              <a:rPr b="1" lang="en-US" sz="2600">
                <a:solidFill>
                  <a:srgbClr val="127373"/>
                </a:solidFill>
              </a:rPr>
              <a:t>5. Умения за маркетинг и ангажиране на клиенти</a:t>
            </a:r>
            <a:endParaRPr b="1" sz="2600">
              <a:solidFill>
                <a:srgbClr val="127373"/>
              </a:solidFill>
            </a:endParaRPr>
          </a:p>
          <a:p>
            <a:pPr indent="-336550" lvl="0" marL="457200" rtl="0" algn="l">
              <a:spcBef>
                <a:spcPts val="0"/>
              </a:spcBef>
              <a:spcAft>
                <a:spcPts val="0"/>
              </a:spcAft>
              <a:buClr>
                <a:schemeClr val="dk1"/>
              </a:buClr>
              <a:buSzPts val="1100"/>
              <a:buFont typeface="Arial"/>
              <a:buNone/>
            </a:pPr>
            <a:r>
              <a:rPr b="1" lang="en-US" sz="2600">
                <a:solidFill>
                  <a:srgbClr val="127373"/>
                </a:solidFill>
              </a:rPr>
              <a:t>6. Финансово управление и умения за финансиране</a:t>
            </a:r>
            <a:endParaRPr b="1" sz="2600">
              <a:solidFill>
                <a:srgbClr val="127373"/>
              </a:solidFill>
            </a:endParaRPr>
          </a:p>
          <a:p>
            <a:pPr indent="-336550" lvl="0" marL="457200" rtl="0" algn="l">
              <a:spcBef>
                <a:spcPts val="0"/>
              </a:spcBef>
              <a:spcAft>
                <a:spcPts val="0"/>
              </a:spcAft>
              <a:buClr>
                <a:schemeClr val="dk1"/>
              </a:buClr>
              <a:buSzPts val="1100"/>
              <a:buFont typeface="Arial"/>
              <a:buNone/>
            </a:pPr>
            <a:r>
              <a:rPr b="1" lang="en-US" sz="2600">
                <a:solidFill>
                  <a:srgbClr val="127373"/>
                </a:solidFill>
              </a:rPr>
              <a:t>7. Интегриране на технологии и цифрови инструменти</a:t>
            </a:r>
            <a:endParaRPr b="1" sz="2600">
              <a:solidFill>
                <a:srgbClr val="127373"/>
              </a:solidFill>
            </a:endParaRPr>
          </a:p>
          <a:p>
            <a:pPr indent="-336550" lvl="0" marL="457200" marR="0" rtl="0" algn="l">
              <a:lnSpc>
                <a:spcPct val="100000"/>
              </a:lnSpc>
              <a:spcBef>
                <a:spcPts val="0"/>
              </a:spcBef>
              <a:spcAft>
                <a:spcPts val="0"/>
              </a:spcAft>
              <a:buClr>
                <a:srgbClr val="000000"/>
              </a:buClr>
              <a:buSzPts val="1900"/>
              <a:buFont typeface="Arial"/>
              <a:buNone/>
            </a:pPr>
            <a:r>
              <a:t/>
            </a:r>
            <a:endParaRPr b="1" sz="2600">
              <a:solidFill>
                <a:srgbClr val="127373"/>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pic>
        <p:nvPicPr>
          <p:cNvPr id="115" name="Google Shape;115;p18"/>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116" name="Google Shape;116;p18"/>
          <p:cNvSpPr txBox="1"/>
          <p:nvPr/>
        </p:nvSpPr>
        <p:spPr>
          <a:xfrm>
            <a:off x="1164657" y="1124156"/>
            <a:ext cx="8564700" cy="9234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700"/>
              <a:buFont typeface="Arial"/>
              <a:buNone/>
            </a:pPr>
            <a:r>
              <a:rPr b="1" lang="en-US" sz="2700">
                <a:solidFill>
                  <a:schemeClr val="dk1"/>
                </a:solidFill>
              </a:rPr>
              <a:t>Модул 1: Предприемачество и индустриални тенденции</a:t>
            </a:r>
            <a:endParaRPr b="0" i="0" sz="900" u="none" cap="none" strike="noStrike">
              <a:solidFill>
                <a:srgbClr val="000000"/>
              </a:solidFill>
              <a:latin typeface="Arial"/>
              <a:ea typeface="Arial"/>
              <a:cs typeface="Arial"/>
              <a:sym typeface="Arial"/>
            </a:endParaRPr>
          </a:p>
        </p:txBody>
      </p:sp>
      <p:pic>
        <p:nvPicPr>
          <p:cNvPr id="117" name="Google Shape;117;p18"/>
          <p:cNvPicPr preferRelativeResize="0"/>
          <p:nvPr/>
        </p:nvPicPr>
        <p:blipFill rotWithShape="1">
          <a:blip r:embed="rId4">
            <a:alphaModFix/>
          </a:blip>
          <a:srcRect b="0" l="0" r="0" t="0"/>
          <a:stretch/>
        </p:blipFill>
        <p:spPr>
          <a:xfrm>
            <a:off x="2927919" y="2047547"/>
            <a:ext cx="4833133" cy="430578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pic>
        <p:nvPicPr>
          <p:cNvPr id="122" name="Google Shape;122;p19"/>
          <p:cNvPicPr preferRelativeResize="0"/>
          <p:nvPr/>
        </p:nvPicPr>
        <p:blipFill rotWithShape="1">
          <a:blip r:embed="rId3">
            <a:alphaModFix/>
          </a:blip>
          <a:srcRect b="0" l="0" r="0" t="0"/>
          <a:stretch/>
        </p:blipFill>
        <p:spPr>
          <a:xfrm>
            <a:off x="2840" y="0"/>
            <a:ext cx="10688973" cy="7559675"/>
          </a:xfrm>
          <a:prstGeom prst="rect">
            <a:avLst/>
          </a:prstGeom>
          <a:noFill/>
          <a:ln>
            <a:noFill/>
          </a:ln>
        </p:spPr>
      </p:pic>
      <p:sp>
        <p:nvSpPr>
          <p:cNvPr id="123" name="Google Shape;123;p19"/>
          <p:cNvSpPr txBox="1"/>
          <p:nvPr/>
        </p:nvSpPr>
        <p:spPr>
          <a:xfrm>
            <a:off x="917240" y="693020"/>
            <a:ext cx="8210400" cy="20625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100"/>
              <a:buFont typeface="Arial"/>
              <a:buNone/>
            </a:pPr>
            <a:r>
              <a:rPr b="1" lang="en-US" sz="1600">
                <a:solidFill>
                  <a:schemeClr val="dk1"/>
                </a:solidFill>
              </a:rPr>
              <a:t>Добре дошли във вълнуващия свят на предприемачеството!</a:t>
            </a:r>
            <a:endParaRPr b="1" sz="1600">
              <a:solidFill>
                <a:schemeClr val="dk1"/>
              </a:solidFill>
            </a:endParaRPr>
          </a:p>
          <a:p>
            <a:pPr indent="0" lvl="0" marL="0" rtl="0" algn="ctr">
              <a:spcBef>
                <a:spcPts val="0"/>
              </a:spcBef>
              <a:spcAft>
                <a:spcPts val="0"/>
              </a:spcAft>
              <a:buClr>
                <a:schemeClr val="dk1"/>
              </a:buClr>
              <a:buSzPts val="1100"/>
              <a:buFont typeface="Arial"/>
              <a:buNone/>
            </a:pPr>
            <a:r>
              <a:t/>
            </a:r>
            <a:endParaRPr b="1" sz="1600">
              <a:solidFill>
                <a:schemeClr val="dk1"/>
              </a:solidFill>
            </a:endParaRPr>
          </a:p>
          <a:p>
            <a:pPr indent="0" lvl="0" marL="0" rtl="0" algn="ctr">
              <a:spcBef>
                <a:spcPts val="0"/>
              </a:spcBef>
              <a:spcAft>
                <a:spcPts val="0"/>
              </a:spcAft>
              <a:buClr>
                <a:schemeClr val="dk1"/>
              </a:buClr>
              <a:buSzPts val="1100"/>
              <a:buFont typeface="Arial"/>
              <a:buNone/>
            </a:pPr>
            <a:r>
              <a:t/>
            </a:r>
            <a:endParaRPr b="1" sz="1600">
              <a:solidFill>
                <a:schemeClr val="dk1"/>
              </a:solidFill>
            </a:endParaRPr>
          </a:p>
          <a:p>
            <a:pPr indent="0" lvl="0" marL="0" rtl="0" algn="ctr">
              <a:spcBef>
                <a:spcPts val="0"/>
              </a:spcBef>
              <a:spcAft>
                <a:spcPts val="0"/>
              </a:spcAft>
              <a:buClr>
                <a:schemeClr val="dk1"/>
              </a:buClr>
              <a:buSzPts val="1100"/>
              <a:buFont typeface="Arial"/>
              <a:buNone/>
            </a:pPr>
            <a:r>
              <a:rPr lang="en-US" sz="1600">
                <a:solidFill>
                  <a:schemeClr val="dk1"/>
                </a:solidFill>
              </a:rPr>
              <a:t>Независимо дали сте начинаещ бизнес ентусиаст или вече сте започнали предприемаческото си пътешествие, това ръководство е предназначено да ви предостави необходимите знания и умения, за да процъфтявате в непрекъснато развиващия се пейзаж на индустриалните тенденции.</a:t>
            </a:r>
            <a:endParaRPr sz="1600">
              <a:solidFill>
                <a:schemeClr val="dk1"/>
              </a:solidFill>
            </a:endParaRPr>
          </a:p>
          <a:p>
            <a:pPr indent="0" lvl="0" marL="0" marR="0" rtl="0" algn="ctr">
              <a:lnSpc>
                <a:spcPct val="100000"/>
              </a:lnSpc>
              <a:spcBef>
                <a:spcPts val="0"/>
              </a:spcBef>
              <a:spcAft>
                <a:spcPts val="0"/>
              </a:spcAft>
              <a:buClr>
                <a:srgbClr val="000000"/>
              </a:buClr>
              <a:buSzPts val="1600"/>
              <a:buFont typeface="Arial"/>
              <a:buNone/>
            </a:pPr>
            <a:r>
              <a:t/>
            </a:r>
            <a:endParaRPr b="1" sz="1600">
              <a:solidFill>
                <a:schemeClr val="dk1"/>
              </a:solidFill>
            </a:endParaRPr>
          </a:p>
        </p:txBody>
      </p:sp>
      <p:pic>
        <p:nvPicPr>
          <p:cNvPr id="124" name="Google Shape;124;p19"/>
          <p:cNvPicPr preferRelativeResize="0"/>
          <p:nvPr/>
        </p:nvPicPr>
        <p:blipFill rotWithShape="1">
          <a:blip r:embed="rId4">
            <a:alphaModFix/>
          </a:blip>
          <a:srcRect b="0" l="0" r="0" t="0"/>
          <a:stretch/>
        </p:blipFill>
        <p:spPr>
          <a:xfrm>
            <a:off x="2680968" y="2682572"/>
            <a:ext cx="5329875" cy="34592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pic>
        <p:nvPicPr>
          <p:cNvPr id="129" name="Google Shape;129;p20"/>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130" name="Google Shape;130;p20"/>
          <p:cNvSpPr txBox="1"/>
          <p:nvPr/>
        </p:nvSpPr>
        <p:spPr>
          <a:xfrm>
            <a:off x="2055831" y="726881"/>
            <a:ext cx="7594200" cy="415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100"/>
              <a:buFont typeface="Arial"/>
              <a:buNone/>
            </a:pPr>
            <a:r>
              <a:rPr b="1" lang="en-US" sz="2100">
                <a:solidFill>
                  <a:schemeClr val="dk1"/>
                </a:solidFill>
              </a:rPr>
              <a:t>Глава 1: Въведение в предприемачеството</a:t>
            </a:r>
            <a:endParaRPr b="0" i="0" sz="2100" u="none" cap="none" strike="noStrike">
              <a:solidFill>
                <a:schemeClr val="dk1"/>
              </a:solidFill>
              <a:latin typeface="Arial"/>
              <a:ea typeface="Arial"/>
              <a:cs typeface="Arial"/>
              <a:sym typeface="Arial"/>
            </a:endParaRPr>
          </a:p>
        </p:txBody>
      </p:sp>
      <p:sp>
        <p:nvSpPr>
          <p:cNvPr id="131" name="Google Shape;131;p20"/>
          <p:cNvSpPr txBox="1"/>
          <p:nvPr/>
        </p:nvSpPr>
        <p:spPr>
          <a:xfrm>
            <a:off x="972152" y="1915427"/>
            <a:ext cx="83355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lang="en-US" sz="1800">
                <a:solidFill>
                  <a:schemeClr val="dk1"/>
                </a:solidFill>
              </a:rPr>
              <a:t>Предприемачеството </a:t>
            </a:r>
            <a:r>
              <a:rPr lang="en-US" sz="1800">
                <a:solidFill>
                  <a:schemeClr val="dk1"/>
                </a:solidFill>
              </a:rPr>
              <a:t>се отнася до процеса на проектиране, стартиране и управление на нов бизнес или стартиране с цел печалба.</a:t>
            </a:r>
            <a:endParaRPr i="0" sz="1800" u="none" cap="none" strike="noStrike">
              <a:solidFill>
                <a:schemeClr val="dk1"/>
              </a:solidFill>
            </a:endParaRPr>
          </a:p>
        </p:txBody>
      </p:sp>
      <p:sp>
        <p:nvSpPr>
          <p:cNvPr id="132" name="Google Shape;132;p20"/>
          <p:cNvSpPr txBox="1"/>
          <p:nvPr/>
        </p:nvSpPr>
        <p:spPr>
          <a:xfrm>
            <a:off x="2954028" y="2920312"/>
            <a:ext cx="4783800" cy="17547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b="1" lang="en-US" sz="1800">
                <a:solidFill>
                  <a:schemeClr val="dk1"/>
                </a:solidFill>
              </a:rPr>
              <a:t>Предприемачите </a:t>
            </a:r>
            <a:r>
              <a:rPr lang="en-US" sz="1800">
                <a:solidFill>
                  <a:schemeClr val="dk1"/>
                </a:solidFill>
              </a:rPr>
              <a:t>са лица, които поемат рисковете и отговорностите, свързани със стартирането и управлението на бизнес, често за въвеждане на иновативни продукти, услуги или бизнес модели на пазара.</a:t>
            </a:r>
            <a:endParaRPr b="0" i="0" sz="1800" u="none" cap="none" strike="noStrike">
              <a:solidFill>
                <a:schemeClr val="dk1"/>
              </a:solidFill>
              <a:latin typeface="Arial"/>
              <a:ea typeface="Arial"/>
              <a:cs typeface="Arial"/>
              <a:sym typeface="Arial"/>
            </a:endParaRPr>
          </a:p>
        </p:txBody>
      </p:sp>
      <p:sp>
        <p:nvSpPr>
          <p:cNvPr id="133" name="Google Shape;133;p20"/>
          <p:cNvSpPr/>
          <p:nvPr/>
        </p:nvSpPr>
        <p:spPr>
          <a:xfrm>
            <a:off x="1878496" y="3021294"/>
            <a:ext cx="806010" cy="758543"/>
          </a:xfrm>
          <a:prstGeom prst="curvedRightArrow">
            <a:avLst>
              <a:gd fmla="val 25000" name="adj1"/>
              <a:gd fmla="val 50000" name="adj2"/>
              <a:gd fmla="val 25000" name="adj3"/>
            </a:avLst>
          </a:prstGeom>
          <a:solidFill>
            <a:srgbClr val="FFC000"/>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C000"/>
              </a:solidFill>
              <a:latin typeface="Arial"/>
              <a:ea typeface="Arial"/>
              <a:cs typeface="Arial"/>
              <a:sym typeface="Arial"/>
            </a:endParaRPr>
          </a:p>
        </p:txBody>
      </p:sp>
      <p:sp>
        <p:nvSpPr>
          <p:cNvPr id="134" name="Google Shape;134;p20"/>
          <p:cNvSpPr txBox="1"/>
          <p:nvPr/>
        </p:nvSpPr>
        <p:spPr>
          <a:xfrm>
            <a:off x="972153" y="4929217"/>
            <a:ext cx="8335500" cy="1477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lang="en-US" sz="1800">
                <a:solidFill>
                  <a:schemeClr val="dk1"/>
                </a:solidFill>
              </a:rPr>
              <a:t>Предприемачеството може да приеме различни форми, включително малки предприятия, стартиращи фирми, социални предприятия и др. Той играе жизненоважна роля в икономическото развитие, като създава работни места, насърчава иновациите и допринася за цялостния икономически растеж.</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pic>
        <p:nvPicPr>
          <p:cNvPr id="139" name="Google Shape;139;p21"/>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140" name="Google Shape;140;p21"/>
          <p:cNvSpPr txBox="1"/>
          <p:nvPr/>
        </p:nvSpPr>
        <p:spPr>
          <a:xfrm>
            <a:off x="1867718" y="743747"/>
            <a:ext cx="72801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lang="en-US" sz="2400">
                <a:solidFill>
                  <a:schemeClr val="dk1"/>
                </a:solidFill>
              </a:rPr>
              <a:t>Ключови аспекти на предприемачеството </a:t>
            </a:r>
            <a:endParaRPr b="0" i="0" sz="1400" u="none" cap="none" strike="noStrike">
              <a:solidFill>
                <a:schemeClr val="dk1"/>
              </a:solidFill>
              <a:latin typeface="Arial"/>
              <a:ea typeface="Arial"/>
              <a:cs typeface="Arial"/>
              <a:sym typeface="Arial"/>
            </a:endParaRPr>
          </a:p>
        </p:txBody>
      </p:sp>
      <p:sp>
        <p:nvSpPr>
          <p:cNvPr id="141" name="Google Shape;141;p21"/>
          <p:cNvSpPr txBox="1"/>
          <p:nvPr/>
        </p:nvSpPr>
        <p:spPr>
          <a:xfrm>
            <a:off x="434726" y="1541450"/>
            <a:ext cx="3184500" cy="2308800"/>
          </a:xfrm>
          <a:prstGeom prst="rect">
            <a:avLst/>
          </a:prstGeom>
          <a:noFill/>
          <a:ln>
            <a:noFill/>
          </a:ln>
        </p:spPr>
        <p:txBody>
          <a:bodyPr anchorCtr="0" anchor="t" bIns="45700" lIns="91425" spcFirstLastPara="1" rIns="91425" wrap="square" tIns="45700">
            <a:spAutoFit/>
          </a:bodyPr>
          <a:lstStyle/>
          <a:p>
            <a:pPr indent="0" lvl="0" marL="0" rtl="0" algn="r">
              <a:spcBef>
                <a:spcPts val="0"/>
              </a:spcBef>
              <a:spcAft>
                <a:spcPts val="0"/>
              </a:spcAft>
              <a:buClr>
                <a:schemeClr val="dk1"/>
              </a:buClr>
              <a:buSzPts val="1100"/>
              <a:buFont typeface="Arial"/>
              <a:buNone/>
            </a:pPr>
            <a:r>
              <a:rPr b="1" lang="en-US" sz="1800">
                <a:solidFill>
                  <a:schemeClr val="dk1"/>
                </a:solidFill>
              </a:rPr>
              <a:t>Иновация</a:t>
            </a:r>
            <a:endParaRPr b="1" sz="1800">
              <a:solidFill>
                <a:schemeClr val="dk1"/>
              </a:solidFill>
            </a:endParaRPr>
          </a:p>
          <a:p>
            <a:pPr indent="0" lvl="0" marL="0" rtl="0" algn="r">
              <a:spcBef>
                <a:spcPts val="0"/>
              </a:spcBef>
              <a:spcAft>
                <a:spcPts val="0"/>
              </a:spcAft>
              <a:buClr>
                <a:schemeClr val="dk1"/>
              </a:buClr>
              <a:buSzPts val="1100"/>
              <a:buFont typeface="Arial"/>
              <a:buNone/>
            </a:pPr>
            <a:r>
              <a:rPr lang="en-US" sz="1800">
                <a:solidFill>
                  <a:schemeClr val="dk1"/>
                </a:solidFill>
              </a:rPr>
              <a:t>Напредък чрез създаване или подобряване на продукти, услуги и бизнес методи чрез технологичен напредък или иновативни модели.</a:t>
            </a:r>
            <a:endParaRPr sz="1800">
              <a:solidFill>
                <a:schemeClr val="dk1"/>
              </a:solidFill>
            </a:endParaRPr>
          </a:p>
          <a:p>
            <a:pPr indent="0" lvl="0" marL="0" marR="0" rtl="0" algn="l">
              <a:lnSpc>
                <a:spcPct val="100000"/>
              </a:lnSpc>
              <a:spcBef>
                <a:spcPts val="0"/>
              </a:spcBef>
              <a:spcAft>
                <a:spcPts val="0"/>
              </a:spcAft>
              <a:buClr>
                <a:srgbClr val="000000"/>
              </a:buClr>
              <a:buSzPts val="1800"/>
              <a:buFont typeface="Arial"/>
              <a:buNone/>
            </a:pPr>
            <a:r>
              <a:t/>
            </a:r>
            <a:endParaRPr sz="1800">
              <a:solidFill>
                <a:schemeClr val="dk1"/>
              </a:solidFill>
            </a:endParaRPr>
          </a:p>
        </p:txBody>
      </p:sp>
      <p:sp>
        <p:nvSpPr>
          <p:cNvPr id="142" name="Google Shape;142;p21"/>
          <p:cNvSpPr txBox="1"/>
          <p:nvPr/>
        </p:nvSpPr>
        <p:spPr>
          <a:xfrm>
            <a:off x="7072710" y="4189899"/>
            <a:ext cx="2926200" cy="28629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rPr b="1" lang="en-US" sz="1800">
                <a:solidFill>
                  <a:schemeClr val="dk1"/>
                </a:solidFill>
              </a:rPr>
              <a:t>Поемане на риск</a:t>
            </a:r>
            <a:endParaRPr b="1" sz="1800">
              <a:solidFill>
                <a:schemeClr val="dk1"/>
              </a:solidFill>
            </a:endParaRPr>
          </a:p>
          <a:p>
            <a:pPr indent="0" lvl="0" marL="0" rtl="0" algn="l">
              <a:spcBef>
                <a:spcPts val="0"/>
              </a:spcBef>
              <a:spcAft>
                <a:spcPts val="0"/>
              </a:spcAft>
              <a:buClr>
                <a:schemeClr val="dk1"/>
              </a:buClr>
              <a:buSzPts val="1100"/>
              <a:buFont typeface="Arial"/>
              <a:buNone/>
            </a:pPr>
            <a:r>
              <a:rPr lang="en-US" sz="1800">
                <a:solidFill>
                  <a:schemeClr val="dk1"/>
                </a:solidFill>
              </a:rPr>
              <a:t>Предприемачеството включва пресметнати решения в условията на несигурност, инвестиране на време и ресурси с съзнание за потенциален успех или провал.</a:t>
            </a:r>
            <a:endParaRPr sz="1800">
              <a:solidFill>
                <a:schemeClr val="dk1"/>
              </a:solidFill>
            </a:endParaRPr>
          </a:p>
          <a:p>
            <a:pPr indent="0" lvl="0" marL="0" marR="0" rtl="0" algn="l">
              <a:lnSpc>
                <a:spcPct val="100000"/>
              </a:lnSpc>
              <a:spcBef>
                <a:spcPts val="0"/>
              </a:spcBef>
              <a:spcAft>
                <a:spcPts val="0"/>
              </a:spcAft>
              <a:buClr>
                <a:srgbClr val="000000"/>
              </a:buClr>
              <a:buSzPts val="1800"/>
              <a:buFont typeface="Arial"/>
              <a:buNone/>
            </a:pPr>
            <a:r>
              <a:t/>
            </a:r>
            <a:endParaRPr sz="1800">
              <a:solidFill>
                <a:schemeClr val="dk1"/>
              </a:solidFill>
            </a:endParaRPr>
          </a:p>
        </p:txBody>
      </p:sp>
      <p:sp>
        <p:nvSpPr>
          <p:cNvPr id="143" name="Google Shape;143;p21"/>
          <p:cNvSpPr txBox="1"/>
          <p:nvPr/>
        </p:nvSpPr>
        <p:spPr>
          <a:xfrm>
            <a:off x="7072712" y="1543275"/>
            <a:ext cx="2926200" cy="23088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rPr b="1" lang="en-US" sz="1800">
                <a:solidFill>
                  <a:schemeClr val="dk1"/>
                </a:solidFill>
              </a:rPr>
              <a:t>Адаптивност</a:t>
            </a:r>
            <a:endParaRPr b="1" sz="1800">
              <a:solidFill>
                <a:schemeClr val="dk1"/>
              </a:solidFill>
            </a:endParaRPr>
          </a:p>
          <a:p>
            <a:pPr indent="0" lvl="0" marL="0" rtl="0" algn="l">
              <a:spcBef>
                <a:spcPts val="0"/>
              </a:spcBef>
              <a:spcAft>
                <a:spcPts val="0"/>
              </a:spcAft>
              <a:buClr>
                <a:schemeClr val="dk1"/>
              </a:buClr>
              <a:buSzPts val="1100"/>
              <a:buFont typeface="Arial"/>
              <a:buNone/>
            </a:pPr>
            <a:r>
              <a:rPr lang="en-US" sz="1800">
                <a:solidFill>
                  <a:schemeClr val="dk1"/>
                </a:solidFill>
              </a:rPr>
              <a:t>Адаптиране към променящата се бизнес среда и адаптиране на стратегиите към пазарните тенденции и външни фактори.</a:t>
            </a:r>
            <a:endParaRPr sz="1800">
              <a:solidFill>
                <a:schemeClr val="dk1"/>
              </a:solidFill>
            </a:endParaRPr>
          </a:p>
          <a:p>
            <a:pPr indent="0" lvl="0" marL="0" marR="0" rtl="0" algn="l">
              <a:lnSpc>
                <a:spcPct val="100000"/>
              </a:lnSpc>
              <a:spcBef>
                <a:spcPts val="0"/>
              </a:spcBef>
              <a:spcAft>
                <a:spcPts val="0"/>
              </a:spcAft>
              <a:buClr>
                <a:srgbClr val="000000"/>
              </a:buClr>
              <a:buSzPts val="1800"/>
              <a:buFont typeface="Arial"/>
              <a:buNone/>
            </a:pPr>
            <a:r>
              <a:t/>
            </a:r>
            <a:endParaRPr sz="1800">
              <a:solidFill>
                <a:schemeClr val="dk1"/>
              </a:solidFill>
            </a:endParaRPr>
          </a:p>
        </p:txBody>
      </p:sp>
      <p:sp>
        <p:nvSpPr>
          <p:cNvPr id="144" name="Google Shape;144;p21"/>
          <p:cNvSpPr txBox="1"/>
          <p:nvPr/>
        </p:nvSpPr>
        <p:spPr>
          <a:xfrm>
            <a:off x="434600" y="4186250"/>
            <a:ext cx="3184500" cy="2586000"/>
          </a:xfrm>
          <a:prstGeom prst="rect">
            <a:avLst/>
          </a:prstGeom>
          <a:noFill/>
          <a:ln>
            <a:noFill/>
          </a:ln>
        </p:spPr>
        <p:txBody>
          <a:bodyPr anchorCtr="0" anchor="t" bIns="45700" lIns="91425" spcFirstLastPara="1" rIns="91425" wrap="square" tIns="45700">
            <a:spAutoFit/>
          </a:bodyPr>
          <a:lstStyle/>
          <a:p>
            <a:pPr indent="0" lvl="0" marL="0" rtl="0" algn="r">
              <a:spcBef>
                <a:spcPts val="0"/>
              </a:spcBef>
              <a:spcAft>
                <a:spcPts val="0"/>
              </a:spcAft>
              <a:buClr>
                <a:schemeClr val="dk1"/>
              </a:buClr>
              <a:buSzPts val="1100"/>
              <a:buFont typeface="Arial"/>
              <a:buNone/>
            </a:pPr>
            <a:r>
              <a:rPr b="1" lang="en-US" sz="1800">
                <a:solidFill>
                  <a:schemeClr val="dk1"/>
                </a:solidFill>
              </a:rPr>
              <a:t>Работа в мрежа</a:t>
            </a:r>
            <a:endParaRPr b="1" sz="1800">
              <a:solidFill>
                <a:schemeClr val="dk1"/>
              </a:solidFill>
            </a:endParaRPr>
          </a:p>
          <a:p>
            <a:pPr indent="0" lvl="0" marL="0" rtl="0" algn="r">
              <a:spcBef>
                <a:spcPts val="0"/>
              </a:spcBef>
              <a:spcAft>
                <a:spcPts val="0"/>
              </a:spcAft>
              <a:buClr>
                <a:schemeClr val="dk1"/>
              </a:buClr>
              <a:buSzPts val="1100"/>
              <a:buFont typeface="Arial"/>
              <a:buNone/>
            </a:pPr>
            <a:r>
              <a:rPr lang="en-US" sz="1800">
                <a:solidFill>
                  <a:schemeClr val="dk1"/>
                </a:solidFill>
              </a:rPr>
              <a:t>Изграждането и поддържането на мрежа от връзки осигурява ценни ресурси, подкрепа и възможности за сътрудничество за предприемачите.</a:t>
            </a:r>
            <a:endParaRPr sz="1800">
              <a:solidFill>
                <a:schemeClr val="dk1"/>
              </a:solidFill>
            </a:endParaRPr>
          </a:p>
          <a:p>
            <a:pPr indent="0" lvl="0" marL="0" marR="0" rtl="0" algn="r">
              <a:lnSpc>
                <a:spcPct val="100000"/>
              </a:lnSpc>
              <a:spcBef>
                <a:spcPts val="0"/>
              </a:spcBef>
              <a:spcAft>
                <a:spcPts val="0"/>
              </a:spcAft>
              <a:buClr>
                <a:srgbClr val="000000"/>
              </a:buClr>
              <a:buSzPts val="1800"/>
              <a:buFont typeface="Arial"/>
              <a:buNone/>
            </a:pPr>
            <a:r>
              <a:t/>
            </a:r>
            <a:endParaRPr sz="1800">
              <a:solidFill>
                <a:schemeClr val="dk1"/>
              </a:solidFill>
            </a:endParaRPr>
          </a:p>
        </p:txBody>
      </p:sp>
      <p:pic>
        <p:nvPicPr>
          <p:cNvPr id="145" name="Google Shape;145;p21"/>
          <p:cNvPicPr preferRelativeResize="0"/>
          <p:nvPr/>
        </p:nvPicPr>
        <p:blipFill rotWithShape="1">
          <a:blip r:embed="rId4">
            <a:alphaModFix/>
          </a:blip>
          <a:srcRect b="0" l="0" r="0" t="0"/>
          <a:stretch/>
        </p:blipFill>
        <p:spPr>
          <a:xfrm>
            <a:off x="3820255" y="2502934"/>
            <a:ext cx="3051300" cy="255380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pic>
        <p:nvPicPr>
          <p:cNvPr id="150" name="Google Shape;150;p22"/>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151" name="Google Shape;151;p22"/>
          <p:cNvSpPr txBox="1"/>
          <p:nvPr/>
        </p:nvSpPr>
        <p:spPr>
          <a:xfrm>
            <a:off x="1438977" y="722728"/>
            <a:ext cx="8017844" cy="461665"/>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2400"/>
              <a:buFont typeface="Arial"/>
              <a:buNone/>
            </a:pPr>
            <a:r>
              <a:rPr b="1" lang="en-US" sz="2400">
                <a:solidFill>
                  <a:schemeClr val="dk1"/>
                </a:solidFill>
              </a:rPr>
              <a:t>Ключови аспекти на предприемачеството </a:t>
            </a:r>
            <a:endParaRPr b="0" i="0" sz="1400" u="none" cap="none" strike="noStrike">
              <a:solidFill>
                <a:schemeClr val="dk1"/>
              </a:solidFill>
              <a:latin typeface="Arial"/>
              <a:ea typeface="Arial"/>
              <a:cs typeface="Arial"/>
              <a:sym typeface="Arial"/>
            </a:endParaRPr>
          </a:p>
        </p:txBody>
      </p:sp>
      <p:sp>
        <p:nvSpPr>
          <p:cNvPr id="152" name="Google Shape;152;p22"/>
          <p:cNvSpPr txBox="1"/>
          <p:nvPr/>
        </p:nvSpPr>
        <p:spPr>
          <a:xfrm>
            <a:off x="434725" y="1906975"/>
            <a:ext cx="3147900" cy="2308800"/>
          </a:xfrm>
          <a:prstGeom prst="rect">
            <a:avLst/>
          </a:prstGeom>
          <a:noFill/>
          <a:ln>
            <a:noFill/>
          </a:ln>
        </p:spPr>
        <p:txBody>
          <a:bodyPr anchorCtr="0" anchor="t" bIns="45700" lIns="91425" spcFirstLastPara="1" rIns="97400" wrap="square" tIns="45700">
            <a:spAutoFit/>
          </a:bodyPr>
          <a:lstStyle/>
          <a:p>
            <a:pPr indent="0" lvl="0" marL="0" marR="0" rtl="0" algn="r">
              <a:lnSpc>
                <a:spcPct val="100000"/>
              </a:lnSpc>
              <a:spcBef>
                <a:spcPts val="0"/>
              </a:spcBef>
              <a:spcAft>
                <a:spcPts val="0"/>
              </a:spcAft>
              <a:buClr>
                <a:srgbClr val="000000"/>
              </a:buClr>
              <a:buSzPts val="1800"/>
              <a:buFont typeface="Arial"/>
              <a:buNone/>
            </a:pPr>
            <a:r>
              <a:rPr b="1" lang="en-US" sz="1800">
                <a:solidFill>
                  <a:schemeClr val="dk1"/>
                </a:solidFill>
              </a:rPr>
              <a:t>Управление на ресурсите</a:t>
            </a:r>
            <a:r>
              <a:rPr lang="en-US" sz="1800">
                <a:solidFill>
                  <a:schemeClr val="dk1"/>
                </a:solidFill>
              </a:rPr>
              <a:t> Ефективното управление на капитал, човешки ресурси и време е от решаващо значение за предприемачите, за да осигурят устойчив растеж на бизнеса.</a:t>
            </a:r>
            <a:endParaRPr i="0" sz="1800" u="none" cap="none" strike="noStrike">
              <a:solidFill>
                <a:schemeClr val="dk1"/>
              </a:solidFill>
            </a:endParaRPr>
          </a:p>
        </p:txBody>
      </p:sp>
      <p:sp>
        <p:nvSpPr>
          <p:cNvPr id="153" name="Google Shape;153;p22"/>
          <p:cNvSpPr txBox="1"/>
          <p:nvPr/>
        </p:nvSpPr>
        <p:spPr>
          <a:xfrm>
            <a:off x="6891775" y="1881875"/>
            <a:ext cx="3228300" cy="25860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rPr b="1" lang="en-US" sz="1800">
                <a:solidFill>
                  <a:schemeClr val="dk1"/>
                </a:solidFill>
              </a:rPr>
              <a:t>Визия</a:t>
            </a:r>
            <a:endParaRPr b="1" sz="1800">
              <a:solidFill>
                <a:schemeClr val="dk1"/>
              </a:solidFill>
            </a:endParaRPr>
          </a:p>
          <a:p>
            <a:pPr indent="0" lvl="0" marL="0" rtl="0" algn="l">
              <a:spcBef>
                <a:spcPts val="0"/>
              </a:spcBef>
              <a:spcAft>
                <a:spcPts val="0"/>
              </a:spcAft>
              <a:buClr>
                <a:schemeClr val="dk1"/>
              </a:buClr>
              <a:buSzPts val="1100"/>
              <a:buFont typeface="Arial"/>
              <a:buNone/>
            </a:pPr>
            <a:r>
              <a:rPr lang="en-US" sz="1800">
                <a:solidFill>
                  <a:schemeClr val="dk1"/>
                </a:solidFill>
              </a:rPr>
              <a:t>Успешните предприемачи имат ясна, далновидна визия, поставят цели и вземат стратегически решения за изграждане на устойчив и печеливш бизнес.</a:t>
            </a:r>
            <a:endParaRPr sz="1800">
              <a:solidFill>
                <a:schemeClr val="dk1"/>
              </a:solidFill>
            </a:endParaRPr>
          </a:p>
          <a:p>
            <a:pPr indent="0" lvl="0" marL="0" marR="0" rtl="0" algn="l">
              <a:lnSpc>
                <a:spcPct val="100000"/>
              </a:lnSpc>
              <a:spcBef>
                <a:spcPts val="0"/>
              </a:spcBef>
              <a:spcAft>
                <a:spcPts val="0"/>
              </a:spcAft>
              <a:buClr>
                <a:srgbClr val="000000"/>
              </a:buClr>
              <a:buSzPts val="1800"/>
              <a:buFont typeface="Arial"/>
              <a:buNone/>
            </a:pPr>
            <a:r>
              <a:t/>
            </a:r>
            <a:endParaRPr sz="1800">
              <a:solidFill>
                <a:schemeClr val="dk1"/>
              </a:solidFill>
            </a:endParaRPr>
          </a:p>
        </p:txBody>
      </p:sp>
      <p:pic>
        <p:nvPicPr>
          <p:cNvPr id="154" name="Google Shape;154;p22"/>
          <p:cNvPicPr preferRelativeResize="0"/>
          <p:nvPr/>
        </p:nvPicPr>
        <p:blipFill rotWithShape="1">
          <a:blip r:embed="rId4">
            <a:alphaModFix/>
          </a:blip>
          <a:srcRect b="0" l="0" r="0" t="0"/>
          <a:stretch/>
        </p:blipFill>
        <p:spPr>
          <a:xfrm>
            <a:off x="3711556" y="2230463"/>
            <a:ext cx="3051300" cy="2553805"/>
          </a:xfrm>
          <a:prstGeom prst="rect">
            <a:avLst/>
          </a:prstGeom>
          <a:noFill/>
          <a:ln>
            <a:noFill/>
          </a:ln>
        </p:spPr>
      </p:pic>
      <p:sp>
        <p:nvSpPr>
          <p:cNvPr id="155" name="Google Shape;155;p22"/>
          <p:cNvSpPr txBox="1"/>
          <p:nvPr/>
        </p:nvSpPr>
        <p:spPr>
          <a:xfrm>
            <a:off x="3746298" y="4784275"/>
            <a:ext cx="3537600" cy="20319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100"/>
              <a:buFont typeface="Arial"/>
              <a:buNone/>
            </a:pPr>
            <a:r>
              <a:rPr b="1" lang="en-US" sz="1800">
                <a:solidFill>
                  <a:srgbClr val="374151"/>
                </a:solidFill>
              </a:rPr>
              <a:t>Упоритост</a:t>
            </a:r>
            <a:endParaRPr b="1" sz="1800">
              <a:solidFill>
                <a:srgbClr val="374151"/>
              </a:solidFill>
            </a:endParaRPr>
          </a:p>
          <a:p>
            <a:pPr indent="0" lvl="0" marL="0" rtl="0" algn="ctr">
              <a:spcBef>
                <a:spcPts val="0"/>
              </a:spcBef>
              <a:spcAft>
                <a:spcPts val="0"/>
              </a:spcAft>
              <a:buClr>
                <a:schemeClr val="dk1"/>
              </a:buClr>
              <a:buSzPts val="1100"/>
              <a:buFont typeface="Arial"/>
              <a:buNone/>
            </a:pPr>
            <a:r>
              <a:rPr lang="en-US" sz="1800">
                <a:solidFill>
                  <a:srgbClr val="374151"/>
                </a:solidFill>
              </a:rPr>
              <a:t>Предприемачите преодоляват предизвикателствата с издръжливост и постоянство, преследвайки упорито целите си въпреки неуспехите.</a:t>
            </a:r>
            <a:endParaRPr sz="1800">
              <a:solidFill>
                <a:srgbClr val="374151"/>
              </a:solidFill>
            </a:endParaRPr>
          </a:p>
          <a:p>
            <a:pPr indent="0" lvl="0" marL="0" marR="0" rtl="0" algn="ctr">
              <a:lnSpc>
                <a:spcPct val="100000"/>
              </a:lnSpc>
              <a:spcBef>
                <a:spcPts val="0"/>
              </a:spcBef>
              <a:spcAft>
                <a:spcPts val="0"/>
              </a:spcAft>
              <a:buClr>
                <a:srgbClr val="000000"/>
              </a:buClr>
              <a:buSzPts val="1800"/>
              <a:buFont typeface="Arial"/>
              <a:buNone/>
            </a:pPr>
            <a:r>
              <a:t/>
            </a:r>
            <a:endParaRPr sz="1800">
              <a:solidFill>
                <a:srgbClr val="37415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pic>
        <p:nvPicPr>
          <p:cNvPr id="160" name="Google Shape;160;p23"/>
          <p:cNvPicPr preferRelativeResize="0"/>
          <p:nvPr/>
        </p:nvPicPr>
        <p:blipFill rotWithShape="1">
          <a:blip r:embed="rId3">
            <a:alphaModFix/>
          </a:blip>
          <a:srcRect b="0" l="0" r="0" t="0"/>
          <a:stretch/>
        </p:blipFill>
        <p:spPr>
          <a:xfrm>
            <a:off x="0" y="-1"/>
            <a:ext cx="10688973" cy="7559675"/>
          </a:xfrm>
          <a:prstGeom prst="rect">
            <a:avLst/>
          </a:prstGeom>
          <a:noFill/>
          <a:ln>
            <a:noFill/>
          </a:ln>
        </p:spPr>
      </p:pic>
      <p:pic>
        <p:nvPicPr>
          <p:cNvPr id="161" name="Google Shape;161;p23"/>
          <p:cNvPicPr preferRelativeResize="0"/>
          <p:nvPr/>
        </p:nvPicPr>
        <p:blipFill rotWithShape="1">
          <a:blip r:embed="rId4">
            <a:alphaModFix/>
          </a:blip>
          <a:srcRect b="0" l="0" r="0" t="0"/>
          <a:stretch/>
        </p:blipFill>
        <p:spPr>
          <a:xfrm>
            <a:off x="329526" y="1755179"/>
            <a:ext cx="4612083" cy="4477330"/>
          </a:xfrm>
          <a:prstGeom prst="rect">
            <a:avLst/>
          </a:prstGeom>
          <a:noFill/>
          <a:ln>
            <a:noFill/>
          </a:ln>
        </p:spPr>
      </p:pic>
      <p:sp>
        <p:nvSpPr>
          <p:cNvPr id="162" name="Google Shape;162;p23"/>
          <p:cNvSpPr txBox="1"/>
          <p:nvPr/>
        </p:nvSpPr>
        <p:spPr>
          <a:xfrm>
            <a:off x="1106900" y="620325"/>
            <a:ext cx="8773500" cy="831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lang="en-US" sz="2400">
                <a:solidFill>
                  <a:schemeClr val="dk1"/>
                </a:solidFill>
              </a:rPr>
              <a:t>Глава 2: Идентифициране на специфични за индустрията възможности</a:t>
            </a:r>
            <a:endParaRPr b="1" i="0" sz="2400" u="none" cap="none" strike="noStrike">
              <a:solidFill>
                <a:srgbClr val="FFC000"/>
              </a:solidFill>
              <a:latin typeface="Arial"/>
              <a:ea typeface="Arial"/>
              <a:cs typeface="Arial"/>
              <a:sym typeface="Arial"/>
            </a:endParaRPr>
          </a:p>
        </p:txBody>
      </p:sp>
      <p:sp>
        <p:nvSpPr>
          <p:cNvPr id="163" name="Google Shape;163;p23"/>
          <p:cNvSpPr txBox="1"/>
          <p:nvPr/>
        </p:nvSpPr>
        <p:spPr>
          <a:xfrm>
            <a:off x="5130265" y="2281187"/>
            <a:ext cx="4302493"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lang="en-US" sz="1800">
                <a:solidFill>
                  <a:schemeClr val="dk1"/>
                </a:solidFill>
              </a:rPr>
              <a:t>Анализ на пазара</a:t>
            </a:r>
            <a:endParaRPr b="0" i="0" sz="1400" u="none" cap="none" strike="noStrike">
              <a:solidFill>
                <a:schemeClr val="dk1"/>
              </a:solidFill>
              <a:latin typeface="Arial"/>
              <a:ea typeface="Arial"/>
              <a:cs typeface="Arial"/>
              <a:sym typeface="Arial"/>
            </a:endParaRPr>
          </a:p>
        </p:txBody>
      </p:sp>
      <p:sp>
        <p:nvSpPr>
          <p:cNvPr id="164" name="Google Shape;164;p23"/>
          <p:cNvSpPr txBox="1"/>
          <p:nvPr/>
        </p:nvSpPr>
        <p:spPr>
          <a:xfrm>
            <a:off x="5130265" y="2839452"/>
            <a:ext cx="4414200" cy="23088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lang="en-US" sz="1800">
                <a:solidFill>
                  <a:schemeClr val="dk1"/>
                </a:solidFill>
              </a:rPr>
              <a:t>Пазарният анализ е подробна оценка на целевия пазар на вашата компания и конкурентната среда в определена индустрия. Този анализ ви позволява да предвидите успеха, който можете да очаквате, когато представяте вашата марка и нейните продукти на потребителите на пазара.</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pic>
        <p:nvPicPr>
          <p:cNvPr id="169" name="Google Shape;169;p24"/>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170" name="Google Shape;170;p24"/>
          <p:cNvSpPr txBox="1"/>
          <p:nvPr/>
        </p:nvSpPr>
        <p:spPr>
          <a:xfrm>
            <a:off x="961724" y="3051063"/>
            <a:ext cx="4843200" cy="2031900"/>
          </a:xfrm>
          <a:prstGeom prst="rect">
            <a:avLst/>
          </a:prstGeom>
          <a:noFill/>
          <a:ln>
            <a:noFill/>
          </a:ln>
        </p:spPr>
        <p:txBody>
          <a:bodyPr anchorCtr="0" anchor="t" bIns="45700" lIns="91425" spcFirstLastPara="1" rIns="91425" wrap="square" tIns="45700">
            <a:spAutoFit/>
          </a:bodyPr>
          <a:lstStyle/>
          <a:p>
            <a:pPr indent="-342900" lvl="0" marL="457200" rtl="0" algn="l">
              <a:spcBef>
                <a:spcPts val="0"/>
              </a:spcBef>
              <a:spcAft>
                <a:spcPts val="0"/>
              </a:spcAft>
              <a:buClr>
                <a:schemeClr val="dk1"/>
              </a:buClr>
              <a:buSzPts val="1800"/>
              <a:buAutoNum type="arabicPeriod"/>
            </a:pPr>
            <a:r>
              <a:rPr lang="en-US" sz="1800">
                <a:solidFill>
                  <a:schemeClr val="dk1"/>
                </a:solidFill>
              </a:rPr>
              <a:t>Проучете вашата индустрия</a:t>
            </a:r>
            <a:endParaRPr sz="1800">
              <a:solidFill>
                <a:schemeClr val="dk1"/>
              </a:solidFill>
            </a:endParaRPr>
          </a:p>
          <a:p>
            <a:pPr indent="-342900" lvl="0" marL="457200" rtl="0" algn="l">
              <a:spcBef>
                <a:spcPts val="0"/>
              </a:spcBef>
              <a:spcAft>
                <a:spcPts val="0"/>
              </a:spcAft>
              <a:buClr>
                <a:schemeClr val="dk1"/>
              </a:buClr>
              <a:buSzPts val="1800"/>
              <a:buAutoNum type="arabicPeriod"/>
            </a:pPr>
            <a:r>
              <a:rPr lang="en-US" sz="1800">
                <a:solidFill>
                  <a:schemeClr val="dk1"/>
                </a:solidFill>
              </a:rPr>
              <a:t>Проучете конкурентния пейзаж</a:t>
            </a:r>
            <a:endParaRPr sz="1800">
              <a:solidFill>
                <a:schemeClr val="dk1"/>
              </a:solidFill>
            </a:endParaRPr>
          </a:p>
          <a:p>
            <a:pPr indent="-342900" lvl="0" marL="457200" rtl="0" algn="l">
              <a:spcBef>
                <a:spcPts val="0"/>
              </a:spcBef>
              <a:spcAft>
                <a:spcPts val="0"/>
              </a:spcAft>
              <a:buClr>
                <a:schemeClr val="dk1"/>
              </a:buClr>
              <a:buSzPts val="1800"/>
              <a:buAutoNum type="arabicPeriod"/>
            </a:pPr>
            <a:r>
              <a:rPr lang="en-US" sz="1800">
                <a:solidFill>
                  <a:schemeClr val="dk1"/>
                </a:solidFill>
              </a:rPr>
              <a:t>Идентифицирайте пазарните пропуски</a:t>
            </a:r>
            <a:endParaRPr sz="1800">
              <a:solidFill>
                <a:schemeClr val="dk1"/>
              </a:solidFill>
            </a:endParaRPr>
          </a:p>
          <a:p>
            <a:pPr indent="-342900" lvl="0" marL="457200" rtl="0" algn="l">
              <a:spcBef>
                <a:spcPts val="0"/>
              </a:spcBef>
              <a:spcAft>
                <a:spcPts val="0"/>
              </a:spcAft>
              <a:buClr>
                <a:schemeClr val="dk1"/>
              </a:buClr>
              <a:buSzPts val="1800"/>
              <a:buAutoNum type="arabicPeriod"/>
            </a:pPr>
            <a:r>
              <a:rPr lang="en-US" sz="1800">
                <a:solidFill>
                  <a:schemeClr val="dk1"/>
                </a:solidFill>
              </a:rPr>
              <a:t>Определете вашия целеви пазар</a:t>
            </a:r>
            <a:endParaRPr sz="1800">
              <a:solidFill>
                <a:schemeClr val="dk1"/>
              </a:solidFill>
            </a:endParaRPr>
          </a:p>
          <a:p>
            <a:pPr indent="-342900" lvl="0" marL="457200" rtl="0" algn="l">
              <a:spcBef>
                <a:spcPts val="0"/>
              </a:spcBef>
              <a:spcAft>
                <a:spcPts val="0"/>
              </a:spcAft>
              <a:buClr>
                <a:schemeClr val="dk1"/>
              </a:buClr>
              <a:buSzPts val="1800"/>
              <a:buAutoNum type="arabicPeriod"/>
            </a:pPr>
            <a:r>
              <a:rPr lang="en-US" sz="1800">
                <a:solidFill>
                  <a:schemeClr val="dk1"/>
                </a:solidFill>
              </a:rPr>
              <a:t>Идентифицирайте бариерите за влизане</a:t>
            </a:r>
            <a:endParaRPr sz="1800">
              <a:solidFill>
                <a:schemeClr val="dk1"/>
              </a:solidFill>
            </a:endParaRPr>
          </a:p>
          <a:p>
            <a:pPr indent="-342900" lvl="0" marL="457200" rtl="0" algn="l">
              <a:spcBef>
                <a:spcPts val="0"/>
              </a:spcBef>
              <a:spcAft>
                <a:spcPts val="0"/>
              </a:spcAft>
              <a:buClr>
                <a:schemeClr val="dk1"/>
              </a:buClr>
              <a:buSzPts val="1800"/>
              <a:buAutoNum type="arabicPeriod"/>
            </a:pPr>
            <a:r>
              <a:rPr lang="en-US" sz="1800">
                <a:solidFill>
                  <a:schemeClr val="dk1"/>
                </a:solidFill>
              </a:rPr>
              <a:t>Създайте прогноза за продажбите</a:t>
            </a:r>
            <a:endParaRPr b="1" i="0" sz="1800" u="none" cap="none" strike="noStrike">
              <a:solidFill>
                <a:srgbClr val="1F1F1F"/>
              </a:solidFill>
              <a:latin typeface="Arial"/>
              <a:ea typeface="Arial"/>
              <a:cs typeface="Arial"/>
              <a:sym typeface="Arial"/>
            </a:endParaRPr>
          </a:p>
        </p:txBody>
      </p:sp>
      <p:sp>
        <p:nvSpPr>
          <p:cNvPr id="171" name="Google Shape;171;p24"/>
          <p:cNvSpPr txBox="1"/>
          <p:nvPr/>
        </p:nvSpPr>
        <p:spPr>
          <a:xfrm>
            <a:off x="1361047" y="1217742"/>
            <a:ext cx="8774355"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lang="en-US" sz="2400">
                <a:solidFill>
                  <a:schemeClr val="dk1"/>
                </a:solidFill>
              </a:rPr>
              <a:t>Анализ на пазара в 6 СТЪПКИ</a:t>
            </a:r>
            <a:endParaRPr b="0" i="0" sz="1400" u="none" cap="none" strike="noStrike">
              <a:solidFill>
                <a:schemeClr val="dk1"/>
              </a:solidFill>
              <a:latin typeface="Arial"/>
              <a:ea typeface="Arial"/>
              <a:cs typeface="Arial"/>
              <a:sym typeface="Arial"/>
            </a:endParaRPr>
          </a:p>
        </p:txBody>
      </p:sp>
      <p:pic>
        <p:nvPicPr>
          <p:cNvPr id="172" name="Google Shape;172;p24"/>
          <p:cNvPicPr preferRelativeResize="0"/>
          <p:nvPr/>
        </p:nvPicPr>
        <p:blipFill rotWithShape="1">
          <a:blip r:embed="rId4">
            <a:alphaModFix/>
          </a:blip>
          <a:srcRect b="0" l="0" r="0" t="0"/>
          <a:stretch/>
        </p:blipFill>
        <p:spPr>
          <a:xfrm>
            <a:off x="5909911" y="2472748"/>
            <a:ext cx="3982378" cy="318852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pic>
        <p:nvPicPr>
          <p:cNvPr id="177" name="Google Shape;177;p25"/>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178" name="Google Shape;178;p25"/>
          <p:cNvSpPr txBox="1"/>
          <p:nvPr/>
        </p:nvSpPr>
        <p:spPr>
          <a:xfrm>
            <a:off x="1361047" y="1217742"/>
            <a:ext cx="8774355"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lang="en-US" sz="2400">
                <a:solidFill>
                  <a:schemeClr val="dk1"/>
                </a:solidFill>
              </a:rPr>
              <a:t>Значение на анализа на тенденциите</a:t>
            </a:r>
            <a:endParaRPr b="0" i="0" sz="1400" u="none" cap="none" strike="noStrike">
              <a:solidFill>
                <a:schemeClr val="dk1"/>
              </a:solidFill>
              <a:latin typeface="Arial"/>
              <a:ea typeface="Arial"/>
              <a:cs typeface="Arial"/>
              <a:sym typeface="Arial"/>
            </a:endParaRPr>
          </a:p>
        </p:txBody>
      </p:sp>
      <p:sp>
        <p:nvSpPr>
          <p:cNvPr id="179" name="Google Shape;179;p25"/>
          <p:cNvSpPr txBox="1"/>
          <p:nvPr/>
        </p:nvSpPr>
        <p:spPr>
          <a:xfrm>
            <a:off x="1361047" y="2029812"/>
            <a:ext cx="7969800" cy="17547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lang="en-US" sz="1800">
                <a:solidFill>
                  <a:schemeClr val="dk1"/>
                </a:solidFill>
              </a:rPr>
              <a:t>Редовният анализ на тенденциите осигурява конкурентно предимство, като държи бизнеса пред кривата. Разбирането на пазарната динамика помага при предвиждането на ходовете на конкурентите и подготовката на стратегически отговори.</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1F1F1F"/>
              </a:solidFill>
              <a:latin typeface="Arial"/>
              <a:ea typeface="Arial"/>
              <a:cs typeface="Arial"/>
              <a:sym typeface="Arial"/>
            </a:endParaRPr>
          </a:p>
          <a:p>
            <a:pPr indent="-228600" lvl="0" marL="342900" marR="0" rtl="0" algn="l">
              <a:lnSpc>
                <a:spcPct val="100000"/>
              </a:lnSpc>
              <a:spcBef>
                <a:spcPts val="0"/>
              </a:spcBef>
              <a:spcAft>
                <a:spcPts val="0"/>
              </a:spcAft>
              <a:buClr>
                <a:schemeClr val="dk1"/>
              </a:buClr>
              <a:buSzPts val="1800"/>
              <a:buFont typeface="Calibri"/>
              <a:buNone/>
            </a:pPr>
            <a:r>
              <a:t/>
            </a:r>
            <a:endParaRPr b="1" i="0" sz="1800" u="none" cap="none" strike="noStrike">
              <a:solidFill>
                <a:srgbClr val="1F1F1F"/>
              </a:solidFill>
              <a:latin typeface="Arial"/>
              <a:ea typeface="Arial"/>
              <a:cs typeface="Arial"/>
              <a:sym typeface="Arial"/>
            </a:endParaRPr>
          </a:p>
        </p:txBody>
      </p:sp>
      <p:sp>
        <p:nvSpPr>
          <p:cNvPr id="180" name="Google Shape;180;p25"/>
          <p:cNvSpPr txBox="1"/>
          <p:nvPr/>
        </p:nvSpPr>
        <p:spPr>
          <a:xfrm>
            <a:off x="5345906" y="3578412"/>
            <a:ext cx="3984900" cy="28629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lang="en-US" sz="1800">
                <a:solidFill>
                  <a:schemeClr val="dk1"/>
                </a:solidFill>
              </a:rPr>
              <a:t>Идентифицирането на технологичния напредък е от съществено значение за иновациите и адаптирането към променящите се потребителски предпочитания. Бизнесите, които са в крак с нововъзникващите технологии, са в по-добра позиция да ги интегрират в своите операции и предложения.</a:t>
            </a:r>
            <a:endParaRPr b="0" i="0" sz="1400" u="none" cap="none" strike="noStrike">
              <a:solidFill>
                <a:schemeClr val="dk1"/>
              </a:solidFill>
              <a:latin typeface="Arial"/>
              <a:ea typeface="Arial"/>
              <a:cs typeface="Arial"/>
              <a:sym typeface="Arial"/>
            </a:endParaRPr>
          </a:p>
        </p:txBody>
      </p:sp>
      <p:pic>
        <p:nvPicPr>
          <p:cNvPr id="181" name="Google Shape;181;p25"/>
          <p:cNvPicPr preferRelativeResize="0"/>
          <p:nvPr/>
        </p:nvPicPr>
        <p:blipFill rotWithShape="1">
          <a:blip r:embed="rId4">
            <a:alphaModFix/>
          </a:blip>
          <a:srcRect b="0" l="0" r="0" t="0"/>
          <a:stretch/>
        </p:blipFill>
        <p:spPr>
          <a:xfrm>
            <a:off x="1361047" y="4052535"/>
            <a:ext cx="2879299" cy="1708852"/>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pic>
        <p:nvPicPr>
          <p:cNvPr id="186" name="Google Shape;186;p26"/>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187" name="Google Shape;187;p26"/>
          <p:cNvSpPr txBox="1"/>
          <p:nvPr/>
        </p:nvSpPr>
        <p:spPr>
          <a:xfrm>
            <a:off x="1074277" y="769058"/>
            <a:ext cx="8543258"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lang="en-US" sz="2400">
                <a:solidFill>
                  <a:schemeClr val="dk1"/>
                </a:solidFill>
              </a:rPr>
              <a:t>Компоненти на анализа на тенденциите</a:t>
            </a:r>
            <a:endParaRPr b="1" i="0" sz="2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1" i="0" sz="2400" u="none" cap="none" strike="noStrike">
              <a:solidFill>
                <a:srgbClr val="FFC000"/>
              </a:solidFill>
              <a:latin typeface="Arial"/>
              <a:ea typeface="Arial"/>
              <a:cs typeface="Arial"/>
              <a:sym typeface="Arial"/>
            </a:endParaRPr>
          </a:p>
        </p:txBody>
      </p:sp>
      <p:sp>
        <p:nvSpPr>
          <p:cNvPr id="188" name="Google Shape;188;p26"/>
          <p:cNvSpPr txBox="1"/>
          <p:nvPr/>
        </p:nvSpPr>
        <p:spPr>
          <a:xfrm>
            <a:off x="1074277" y="1704954"/>
            <a:ext cx="8964900" cy="3971100"/>
          </a:xfrm>
          <a:prstGeom prst="rect">
            <a:avLst/>
          </a:prstGeom>
          <a:noFill/>
          <a:ln>
            <a:noFill/>
          </a:ln>
        </p:spPr>
        <p:txBody>
          <a:bodyPr anchorCtr="0" anchor="t" bIns="45700" lIns="91425" spcFirstLastPara="1" rIns="91425" wrap="square" tIns="45700">
            <a:spAutoFit/>
          </a:bodyPr>
          <a:lstStyle/>
          <a:p>
            <a:pPr indent="0" lvl="0" marL="0" marR="0" rtl="0" algn="l">
              <a:lnSpc>
                <a:spcPct val="250000"/>
              </a:lnSpc>
              <a:spcBef>
                <a:spcPts val="0"/>
              </a:spcBef>
              <a:spcAft>
                <a:spcPts val="0"/>
              </a:spcAft>
              <a:buClr>
                <a:srgbClr val="000000"/>
              </a:buClr>
              <a:buSzPts val="1800"/>
              <a:buFont typeface="Arial"/>
              <a:buNone/>
            </a:pPr>
            <a:r>
              <a:rPr b="1" lang="en-US" sz="1800">
                <a:solidFill>
                  <a:schemeClr val="dk1"/>
                </a:solidFill>
              </a:rPr>
              <a:t>1. Тенденции в индустрията</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lang="en-US" sz="1800">
                <a:solidFill>
                  <a:schemeClr val="dk1"/>
                </a:solidFill>
              </a:rPr>
              <a:t>Наблюдавайте индустриалните тенденции на макро ниво, като пазарен растеж, консолидация или прекъсване. Разберете как външни фактори като икономически промени или геополитически събития влияят върху индустрията.</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250000"/>
              </a:lnSpc>
              <a:spcBef>
                <a:spcPts val="0"/>
              </a:spcBef>
              <a:spcAft>
                <a:spcPts val="0"/>
              </a:spcAft>
              <a:buClr>
                <a:srgbClr val="000000"/>
              </a:buClr>
              <a:buSzPts val="1800"/>
              <a:buFont typeface="Arial"/>
              <a:buNone/>
            </a:pPr>
            <a:r>
              <a:rPr b="1" lang="en-US" sz="1800">
                <a:solidFill>
                  <a:schemeClr val="dk1"/>
                </a:solidFill>
              </a:rPr>
              <a:t>2. Технологичен напредък</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lang="en-US" sz="1800">
                <a:solidFill>
                  <a:schemeClr val="dk1"/>
                </a:solidFill>
              </a:rPr>
              <a:t>Следете технологичните разработки, които могат да трансформират бизнес процесите или да създадат изцяло нови пазари. Оценете потенциалното въздействие на технологии като изкуствен интелект, блокчейн или 5G върху вашата индустрия.</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pic>
        <p:nvPicPr>
          <p:cNvPr id="193" name="Google Shape;193;p27"/>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194" name="Google Shape;194;p27"/>
          <p:cNvSpPr txBox="1"/>
          <p:nvPr/>
        </p:nvSpPr>
        <p:spPr>
          <a:xfrm>
            <a:off x="1074277" y="769058"/>
            <a:ext cx="8543258" cy="830997"/>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2400"/>
              <a:buFont typeface="Arial"/>
              <a:buNone/>
            </a:pPr>
            <a:r>
              <a:rPr b="1" lang="en-US" sz="2400">
                <a:solidFill>
                  <a:schemeClr val="dk1"/>
                </a:solidFill>
              </a:rPr>
              <a:t>Компоненти на анализа на тенденциите</a:t>
            </a:r>
            <a:endParaRPr b="1" i="0" sz="2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1" i="0" sz="2400" u="none" cap="none" strike="noStrike">
              <a:solidFill>
                <a:srgbClr val="FFC000"/>
              </a:solidFill>
              <a:latin typeface="Arial"/>
              <a:ea typeface="Arial"/>
              <a:cs typeface="Arial"/>
              <a:sym typeface="Arial"/>
            </a:endParaRPr>
          </a:p>
        </p:txBody>
      </p:sp>
      <p:sp>
        <p:nvSpPr>
          <p:cNvPr id="195" name="Google Shape;195;p27"/>
          <p:cNvSpPr txBox="1"/>
          <p:nvPr/>
        </p:nvSpPr>
        <p:spPr>
          <a:xfrm>
            <a:off x="1074277" y="1687150"/>
            <a:ext cx="8964900" cy="4663800"/>
          </a:xfrm>
          <a:prstGeom prst="rect">
            <a:avLst/>
          </a:prstGeom>
          <a:noFill/>
          <a:ln>
            <a:noFill/>
          </a:ln>
        </p:spPr>
        <p:txBody>
          <a:bodyPr anchorCtr="0" anchor="t" bIns="45700" lIns="91425" spcFirstLastPara="1" rIns="91425" wrap="square" tIns="45700">
            <a:spAutoFit/>
          </a:bodyPr>
          <a:lstStyle/>
          <a:p>
            <a:pPr indent="0" lvl="0" marL="0" marR="0" rtl="0" algn="l">
              <a:lnSpc>
                <a:spcPct val="250000"/>
              </a:lnSpc>
              <a:spcBef>
                <a:spcPts val="0"/>
              </a:spcBef>
              <a:spcAft>
                <a:spcPts val="0"/>
              </a:spcAft>
              <a:buClr>
                <a:srgbClr val="000000"/>
              </a:buClr>
              <a:buSzPts val="1800"/>
              <a:buFont typeface="Arial"/>
              <a:buNone/>
            </a:pPr>
            <a:r>
              <a:rPr b="1" lang="en-US" sz="1800">
                <a:solidFill>
                  <a:schemeClr val="dk1"/>
                </a:solidFill>
              </a:rPr>
              <a:t>3. Поведение на потребителите</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lang="en-US" sz="1800">
                <a:solidFill>
                  <a:schemeClr val="dk1"/>
                </a:solidFill>
              </a:rPr>
              <a:t>Анализирайте промените в потребителските предпочитания и поведение, включително промени в навиците за пазаруване, избор на начин на живот и ценности. Използвайте анализ на данни, за да разберете отзивите и настроенията на клиентите.</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b="1" lang="en-US" sz="1800">
                <a:solidFill>
                  <a:schemeClr val="dk1"/>
                </a:solidFill>
              </a:rPr>
              <a:t>4. Регулаторни промени</a:t>
            </a:r>
            <a:endParaRPr b="1" sz="1800">
              <a:solidFill>
                <a:schemeClr val="dk1"/>
              </a:solidFill>
            </a:endParaRPr>
          </a:p>
          <a:p>
            <a:pPr indent="0" lvl="0" marL="0" rtl="0" algn="l">
              <a:spcBef>
                <a:spcPts val="0"/>
              </a:spcBef>
              <a:spcAft>
                <a:spcPts val="0"/>
              </a:spcAft>
              <a:buClr>
                <a:schemeClr val="dk1"/>
              </a:buClr>
              <a:buSzPts val="1100"/>
              <a:buFont typeface="Arial"/>
              <a:buNone/>
            </a:pPr>
            <a:r>
              <a:t/>
            </a:r>
            <a:endParaRPr b="1" sz="1800">
              <a:solidFill>
                <a:schemeClr val="dk1"/>
              </a:solidFill>
            </a:endParaRPr>
          </a:p>
          <a:p>
            <a:pPr indent="0" lvl="0" marL="0" rtl="0" algn="l">
              <a:spcBef>
                <a:spcPts val="0"/>
              </a:spcBef>
              <a:spcAft>
                <a:spcPts val="0"/>
              </a:spcAft>
              <a:buClr>
                <a:schemeClr val="dk1"/>
              </a:buClr>
              <a:buSzPts val="1100"/>
              <a:buFont typeface="Arial"/>
              <a:buNone/>
            </a:pPr>
            <a:r>
              <a:rPr lang="en-US" sz="1800">
                <a:solidFill>
                  <a:schemeClr val="dk1"/>
                </a:solidFill>
              </a:rPr>
              <a:t>Бъдете информирани за регулаторните промени, които могат да засегнат вашата индустрия. Съответствието е от съществено значение; разбирането и адаптирането към регулаторните промени може да смекчи рисковете и да насърчи положителна репутация.</a:t>
            </a:r>
            <a:endParaRPr sz="1800">
              <a:solidFill>
                <a:schemeClr val="dk1"/>
              </a:solidFill>
            </a:endParaRPr>
          </a:p>
          <a:p>
            <a:pPr indent="0" lvl="0" marL="0" marR="0" rtl="0" algn="l">
              <a:lnSpc>
                <a:spcPct val="100000"/>
              </a:lnSpc>
              <a:spcBef>
                <a:spcPts val="0"/>
              </a:spcBef>
              <a:spcAft>
                <a:spcPts val="0"/>
              </a:spcAft>
              <a:buClr>
                <a:srgbClr val="000000"/>
              </a:buClr>
              <a:buSzPts val="1800"/>
              <a:buFont typeface="Arial"/>
              <a:buNone/>
            </a:pPr>
            <a:r>
              <a:t/>
            </a:r>
            <a:endParaRPr b="1" sz="1800">
              <a:solidFill>
                <a:schemeClr val="dk1"/>
              </a:solidFill>
            </a:endParaRPr>
          </a:p>
          <a:p>
            <a:pPr indent="0" lvl="0" marL="0" marR="0" rtl="0" algn="l">
              <a:lnSpc>
                <a:spcPct val="250000"/>
              </a:lnSpc>
              <a:spcBef>
                <a:spcPts val="0"/>
              </a:spcBef>
              <a:spcAft>
                <a:spcPts val="0"/>
              </a:spcAft>
              <a:buClr>
                <a:srgbClr val="000000"/>
              </a:buClr>
              <a:buSzPts val="1800"/>
              <a:buFont typeface="Arial"/>
              <a:buNone/>
            </a:pPr>
            <a:r>
              <a:t/>
            </a:r>
            <a:endParaRPr b="1" i="0" sz="1800" u="none" cap="none" strike="noStrike">
              <a:solidFill>
                <a:schemeClr val="dk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pic>
        <p:nvPicPr>
          <p:cNvPr id="200" name="Google Shape;200;p28"/>
          <p:cNvPicPr preferRelativeResize="0"/>
          <p:nvPr/>
        </p:nvPicPr>
        <p:blipFill rotWithShape="1">
          <a:blip r:embed="rId3">
            <a:alphaModFix/>
          </a:blip>
          <a:srcRect b="0" l="0" r="0" t="0"/>
          <a:stretch/>
        </p:blipFill>
        <p:spPr>
          <a:xfrm>
            <a:off x="0" y="-1"/>
            <a:ext cx="10688973" cy="7559675"/>
          </a:xfrm>
          <a:prstGeom prst="rect">
            <a:avLst/>
          </a:prstGeom>
          <a:noFill/>
          <a:ln>
            <a:noFill/>
          </a:ln>
        </p:spPr>
      </p:pic>
      <p:pic>
        <p:nvPicPr>
          <p:cNvPr id="201" name="Google Shape;201;p28"/>
          <p:cNvPicPr preferRelativeResize="0"/>
          <p:nvPr/>
        </p:nvPicPr>
        <p:blipFill rotWithShape="1">
          <a:blip r:embed="rId4">
            <a:alphaModFix/>
          </a:blip>
          <a:srcRect b="0" l="0" r="0" t="0"/>
          <a:stretch/>
        </p:blipFill>
        <p:spPr>
          <a:xfrm>
            <a:off x="3542189" y="2967649"/>
            <a:ext cx="2733484" cy="2400542"/>
          </a:xfrm>
          <a:prstGeom prst="rect">
            <a:avLst/>
          </a:prstGeom>
          <a:noFill/>
          <a:ln>
            <a:noFill/>
          </a:ln>
        </p:spPr>
      </p:pic>
      <p:sp>
        <p:nvSpPr>
          <p:cNvPr id="202" name="Google Shape;202;p28"/>
          <p:cNvSpPr txBox="1"/>
          <p:nvPr/>
        </p:nvSpPr>
        <p:spPr>
          <a:xfrm>
            <a:off x="596857" y="698489"/>
            <a:ext cx="85434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lang="en-US" sz="2400">
                <a:solidFill>
                  <a:schemeClr val="dk1"/>
                </a:solidFill>
              </a:rPr>
              <a:t>Стратегии за анализ на тенденции</a:t>
            </a:r>
            <a:endParaRPr b="1" sz="2400">
              <a:solidFill>
                <a:schemeClr val="dk1"/>
              </a:solidFill>
            </a:endParaRPr>
          </a:p>
        </p:txBody>
      </p:sp>
      <p:sp>
        <p:nvSpPr>
          <p:cNvPr id="203" name="Google Shape;203;p28"/>
          <p:cNvSpPr txBox="1"/>
          <p:nvPr/>
        </p:nvSpPr>
        <p:spPr>
          <a:xfrm>
            <a:off x="402750" y="1475150"/>
            <a:ext cx="3018600" cy="25551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600"/>
              <a:buFont typeface="Arial"/>
              <a:buNone/>
            </a:pPr>
            <a:r>
              <a:rPr b="1" lang="en-US" sz="1600">
                <a:solidFill>
                  <a:schemeClr val="dk1"/>
                </a:solidFill>
              </a:rPr>
              <a:t>Непрекъснато наблюдение</a:t>
            </a:r>
            <a:endParaRPr b="1" sz="1600">
              <a:solidFill>
                <a:schemeClr val="dk1"/>
              </a:solidFill>
            </a:endParaRPr>
          </a:p>
          <a:p>
            <a:pPr indent="0" lvl="0" marL="0" marR="0" rtl="0" algn="r">
              <a:lnSpc>
                <a:spcPct val="100000"/>
              </a:lnSpc>
              <a:spcBef>
                <a:spcPts val="0"/>
              </a:spcBef>
              <a:spcAft>
                <a:spcPts val="0"/>
              </a:spcAft>
              <a:buClr>
                <a:srgbClr val="000000"/>
              </a:buClr>
              <a:buSzPts val="1600"/>
              <a:buFont typeface="Arial"/>
              <a:buNone/>
            </a:pPr>
            <a:r>
              <a:rPr lang="en-US" sz="1600">
                <a:solidFill>
                  <a:schemeClr val="dk1"/>
                </a:solidFill>
              </a:rPr>
              <a:t>Внедряване на системи за непрекъснат мониторинг на новини, индустриални доклади и пазарни проучвания. Използвайте инструменти и услуги, които предоставят актуализации в реално време за съответните тенденции.</a:t>
            </a:r>
            <a:endParaRPr sz="1600">
              <a:solidFill>
                <a:schemeClr val="dk1"/>
              </a:solidFill>
            </a:endParaRPr>
          </a:p>
        </p:txBody>
      </p:sp>
      <p:sp>
        <p:nvSpPr>
          <p:cNvPr id="204" name="Google Shape;204;p28"/>
          <p:cNvSpPr txBox="1"/>
          <p:nvPr/>
        </p:nvSpPr>
        <p:spPr>
          <a:xfrm>
            <a:off x="6275668" y="1475156"/>
            <a:ext cx="3811500" cy="2370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lang="en-US" sz="1800">
                <a:solidFill>
                  <a:schemeClr val="dk1"/>
                </a:solidFill>
              </a:rPr>
              <a:t>Мрежови и индустриални събития</a:t>
            </a:r>
            <a:endParaRPr b="1" sz="1800">
              <a:solidFill>
                <a:schemeClr val="dk1"/>
              </a:solidFill>
            </a:endParaRPr>
          </a:p>
          <a:p>
            <a:pPr indent="0" lvl="0" marL="0" marR="0" rtl="0" algn="l">
              <a:lnSpc>
                <a:spcPct val="100000"/>
              </a:lnSpc>
              <a:spcBef>
                <a:spcPts val="0"/>
              </a:spcBef>
              <a:spcAft>
                <a:spcPts val="0"/>
              </a:spcAft>
              <a:buClr>
                <a:srgbClr val="000000"/>
              </a:buClr>
              <a:buSzPts val="1600"/>
              <a:buFont typeface="Arial"/>
              <a:buNone/>
            </a:pPr>
            <a:r>
              <a:rPr lang="en-US" sz="1600">
                <a:solidFill>
                  <a:schemeClr val="dk1"/>
                </a:solidFill>
              </a:rPr>
              <a:t>Посещавайте конференции, търговски изложения и индустриални събития, за да се свържете с колеги и да сте информирани за най-новите разработки. Работата в мрежа може да предостави ценни прозрения от различни гледни точки.</a:t>
            </a:r>
            <a:endParaRPr sz="1600">
              <a:solidFill>
                <a:schemeClr val="dk1"/>
              </a:solidFill>
            </a:endParaRPr>
          </a:p>
        </p:txBody>
      </p:sp>
      <p:sp>
        <p:nvSpPr>
          <p:cNvPr id="205" name="Google Shape;205;p28"/>
          <p:cNvSpPr txBox="1"/>
          <p:nvPr/>
        </p:nvSpPr>
        <p:spPr>
          <a:xfrm>
            <a:off x="290258" y="4263795"/>
            <a:ext cx="3243600" cy="23397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600"/>
              <a:buFont typeface="Arial"/>
              <a:buNone/>
            </a:pPr>
            <a:r>
              <a:rPr b="1" lang="en-US" sz="1800">
                <a:solidFill>
                  <a:schemeClr val="dk1"/>
                </a:solidFill>
              </a:rPr>
              <a:t>Анализ на данни </a:t>
            </a:r>
            <a:endParaRPr b="1" sz="1800">
              <a:solidFill>
                <a:schemeClr val="dk1"/>
              </a:solidFill>
            </a:endParaRPr>
          </a:p>
          <a:p>
            <a:pPr indent="0" lvl="0" marL="0" marR="0" rtl="0" algn="r">
              <a:lnSpc>
                <a:spcPct val="100000"/>
              </a:lnSpc>
              <a:spcBef>
                <a:spcPts val="0"/>
              </a:spcBef>
              <a:spcAft>
                <a:spcPts val="0"/>
              </a:spcAft>
              <a:buClr>
                <a:srgbClr val="000000"/>
              </a:buClr>
              <a:buSzPts val="1600"/>
              <a:buFont typeface="Arial"/>
              <a:buNone/>
            </a:pPr>
            <a:r>
              <a:rPr lang="en-US" sz="1600">
                <a:solidFill>
                  <a:schemeClr val="dk1"/>
                </a:solidFill>
              </a:rPr>
              <a:t>Използвайте инструментите за анализ на данни, за да анализирате клиентски данни, пазарни тенденции и показатели за ефективност. Прозренията, управлявани от данни, могат да разкрият модели и корелации.</a:t>
            </a:r>
            <a:endParaRPr sz="1600">
              <a:solidFill>
                <a:schemeClr val="dk1"/>
              </a:solidFill>
            </a:endParaRPr>
          </a:p>
        </p:txBody>
      </p:sp>
      <p:sp>
        <p:nvSpPr>
          <p:cNvPr id="206" name="Google Shape;206;p28"/>
          <p:cNvSpPr txBox="1"/>
          <p:nvPr/>
        </p:nvSpPr>
        <p:spPr>
          <a:xfrm>
            <a:off x="6240137" y="4167920"/>
            <a:ext cx="3702900" cy="2124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lang="en-US" sz="1800">
                <a:solidFill>
                  <a:schemeClr val="dk1"/>
                </a:solidFill>
              </a:rPr>
              <a:t>Междуфункционално сътрудничество</a:t>
            </a:r>
            <a:endParaRPr b="1" sz="1800">
              <a:solidFill>
                <a:schemeClr val="dk1"/>
              </a:solidFill>
            </a:endParaRPr>
          </a:p>
          <a:p>
            <a:pPr indent="0" lvl="0" marL="0" marR="0" rtl="0" algn="l">
              <a:lnSpc>
                <a:spcPct val="100000"/>
              </a:lnSpc>
              <a:spcBef>
                <a:spcPts val="0"/>
              </a:spcBef>
              <a:spcAft>
                <a:spcPts val="0"/>
              </a:spcAft>
              <a:buClr>
                <a:srgbClr val="000000"/>
              </a:buClr>
              <a:buSzPts val="1600"/>
              <a:buFont typeface="Arial"/>
              <a:buNone/>
            </a:pPr>
            <a:r>
              <a:rPr lang="en-US" sz="1600">
                <a:solidFill>
                  <a:schemeClr val="dk1"/>
                </a:solidFill>
              </a:rPr>
              <a:t>Улеснете сътрудничеството между отделите, за да осигурите цялостно разбиране на тенденциите. Насърчавайте служителите да споделят прозрения и наблюдения от техните области на опит.</a:t>
            </a:r>
            <a:endParaRPr sz="1600">
              <a:solidFill>
                <a:schemeClr val="dk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pic>
        <p:nvPicPr>
          <p:cNvPr id="211" name="Google Shape;211;p29"/>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212" name="Google Shape;212;p29"/>
          <p:cNvSpPr txBox="1"/>
          <p:nvPr/>
        </p:nvSpPr>
        <p:spPr>
          <a:xfrm>
            <a:off x="1197268" y="959080"/>
            <a:ext cx="8351100" cy="954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lang="en-US" sz="2800">
                <a:solidFill>
                  <a:schemeClr val="dk1"/>
                </a:solidFill>
              </a:rPr>
              <a:t>Глава 3: Бъдете в крак с тенденциите в индустрията</a:t>
            </a:r>
            <a:endParaRPr b="1" i="0" sz="2800" u="none" cap="none" strike="noStrike">
              <a:solidFill>
                <a:schemeClr val="dk1"/>
              </a:solidFill>
              <a:latin typeface="Arial"/>
              <a:ea typeface="Arial"/>
              <a:cs typeface="Arial"/>
              <a:sym typeface="Arial"/>
            </a:endParaRPr>
          </a:p>
        </p:txBody>
      </p:sp>
      <p:sp>
        <p:nvSpPr>
          <p:cNvPr id="213" name="Google Shape;213;p29"/>
          <p:cNvSpPr txBox="1"/>
          <p:nvPr/>
        </p:nvSpPr>
        <p:spPr>
          <a:xfrm>
            <a:off x="1243443" y="2610653"/>
            <a:ext cx="4360200" cy="2862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lang="en-US" sz="1800">
                <a:solidFill>
                  <a:schemeClr val="dk1"/>
                </a:solidFill>
              </a:rPr>
              <a:t>В непрекъснато променящия се бизнес пейзаж поддържането на тенденциите в индустрията е от съществено значение за успеха. Да бъдете актуализирани и информирани за тенденциите в индустрията и актуализациите в дигиталния маркетинг е от решаващо значение за успеха в тази бързо развиваща се област.</a:t>
            </a:r>
            <a:endParaRPr b="0" i="0" sz="1800" u="none" cap="none" strike="noStrike">
              <a:solidFill>
                <a:srgbClr val="177373"/>
              </a:solidFill>
              <a:latin typeface="Arial"/>
              <a:ea typeface="Arial"/>
              <a:cs typeface="Arial"/>
              <a:sym typeface="Arial"/>
            </a:endParaRPr>
          </a:p>
        </p:txBody>
      </p:sp>
      <p:pic>
        <p:nvPicPr>
          <p:cNvPr id="214" name="Google Shape;214;p29"/>
          <p:cNvPicPr preferRelativeResize="0"/>
          <p:nvPr/>
        </p:nvPicPr>
        <p:blipFill rotWithShape="1">
          <a:blip r:embed="rId4">
            <a:alphaModFix/>
          </a:blip>
          <a:srcRect b="0" l="0" r="0" t="0"/>
          <a:stretch/>
        </p:blipFill>
        <p:spPr>
          <a:xfrm>
            <a:off x="5904022" y="2542675"/>
            <a:ext cx="3932998" cy="247433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pic>
        <p:nvPicPr>
          <p:cNvPr id="219" name="Google Shape;219;p30"/>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220" name="Google Shape;220;p30"/>
          <p:cNvSpPr txBox="1"/>
          <p:nvPr/>
        </p:nvSpPr>
        <p:spPr>
          <a:xfrm>
            <a:off x="933650" y="822806"/>
            <a:ext cx="8565642"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lang="en-US" sz="2800">
                <a:solidFill>
                  <a:schemeClr val="dk1"/>
                </a:solidFill>
              </a:rPr>
              <a:t>Значение на тенденциите в индустрията</a:t>
            </a:r>
            <a:endParaRPr b="0" i="0" sz="1400" u="none" cap="none" strike="noStrike">
              <a:solidFill>
                <a:schemeClr val="dk1"/>
              </a:solidFill>
              <a:latin typeface="Arial"/>
              <a:ea typeface="Arial"/>
              <a:cs typeface="Arial"/>
              <a:sym typeface="Arial"/>
            </a:endParaRPr>
          </a:p>
        </p:txBody>
      </p:sp>
      <p:sp>
        <p:nvSpPr>
          <p:cNvPr id="221" name="Google Shape;221;p30"/>
          <p:cNvSpPr txBox="1"/>
          <p:nvPr/>
        </p:nvSpPr>
        <p:spPr>
          <a:xfrm>
            <a:off x="1126156" y="1465048"/>
            <a:ext cx="8790900" cy="53565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900"/>
              <a:buFont typeface="Arial"/>
              <a:buNone/>
            </a:pPr>
            <a:r>
              <a:rPr lang="en-US" sz="1900">
                <a:solidFill>
                  <a:schemeClr val="dk1"/>
                </a:solidFill>
              </a:rPr>
              <a:t>Да бъдат информирани за тенденциите в индустрията е от решаващо значение за предприемачите.</a:t>
            </a:r>
            <a:endParaRPr sz="1900">
              <a:solidFill>
                <a:schemeClr val="dk1"/>
              </a:solidFill>
            </a:endParaRPr>
          </a:p>
          <a:p>
            <a:pPr indent="0" lvl="0" marL="0" marR="0" rtl="0" algn="just">
              <a:lnSpc>
                <a:spcPct val="100000"/>
              </a:lnSpc>
              <a:spcBef>
                <a:spcPts val="0"/>
              </a:spcBef>
              <a:spcAft>
                <a:spcPts val="0"/>
              </a:spcAft>
              <a:buClr>
                <a:srgbClr val="000000"/>
              </a:buClr>
              <a:buSzPts val="1900"/>
              <a:buFont typeface="Arial"/>
              <a:buNone/>
            </a:pPr>
            <a:r>
              <a:t/>
            </a:r>
            <a:endParaRPr sz="1900">
              <a:solidFill>
                <a:schemeClr val="dk1"/>
              </a:solidFill>
            </a:endParaRPr>
          </a:p>
          <a:p>
            <a:pPr indent="0" lvl="0" marL="0" marR="0" rtl="0" algn="just">
              <a:lnSpc>
                <a:spcPct val="100000"/>
              </a:lnSpc>
              <a:spcBef>
                <a:spcPts val="0"/>
              </a:spcBef>
              <a:spcAft>
                <a:spcPts val="0"/>
              </a:spcAft>
              <a:buClr>
                <a:srgbClr val="000000"/>
              </a:buClr>
              <a:buSzPts val="1900"/>
              <a:buFont typeface="Arial"/>
              <a:buNone/>
            </a:pPr>
            <a:r>
              <a:t/>
            </a:r>
            <a:endParaRPr sz="1900">
              <a:solidFill>
                <a:schemeClr val="dk1"/>
              </a:solidFill>
            </a:endParaRPr>
          </a:p>
          <a:p>
            <a:pPr indent="0" lvl="0" marL="0" marR="0" rtl="0" algn="just">
              <a:lnSpc>
                <a:spcPct val="100000"/>
              </a:lnSpc>
              <a:spcBef>
                <a:spcPts val="0"/>
              </a:spcBef>
              <a:spcAft>
                <a:spcPts val="0"/>
              </a:spcAft>
              <a:buClr>
                <a:srgbClr val="000000"/>
              </a:buClr>
              <a:buSzPts val="1900"/>
              <a:buFont typeface="Arial"/>
              <a:buNone/>
            </a:pPr>
            <a:r>
              <a:rPr lang="en-US" sz="1900">
                <a:solidFill>
                  <a:schemeClr val="dk1"/>
                </a:solidFill>
              </a:rPr>
              <a:t>То информира:</a:t>
            </a:r>
            <a:endParaRPr sz="1900">
              <a:solidFill>
                <a:schemeClr val="dk1"/>
              </a:solidFill>
            </a:endParaRPr>
          </a:p>
          <a:p>
            <a:pPr indent="-349250" lvl="0" marL="457200" marR="0" rtl="0" algn="just">
              <a:lnSpc>
                <a:spcPct val="100000"/>
              </a:lnSpc>
              <a:spcBef>
                <a:spcPts val="0"/>
              </a:spcBef>
              <a:spcAft>
                <a:spcPts val="0"/>
              </a:spcAft>
              <a:buClr>
                <a:schemeClr val="dk1"/>
              </a:buClr>
              <a:buSzPts val="1900"/>
              <a:buChar char="●"/>
            </a:pPr>
            <a:r>
              <a:rPr lang="en-US" sz="1900">
                <a:solidFill>
                  <a:schemeClr val="dk1"/>
                </a:solidFill>
              </a:rPr>
              <a:t>вземане на решение</a:t>
            </a:r>
            <a:endParaRPr sz="1900">
              <a:solidFill>
                <a:schemeClr val="dk1"/>
              </a:solidFill>
            </a:endParaRPr>
          </a:p>
          <a:p>
            <a:pPr indent="-349250" lvl="0" marL="457200" marR="0" rtl="0" algn="just">
              <a:lnSpc>
                <a:spcPct val="100000"/>
              </a:lnSpc>
              <a:spcBef>
                <a:spcPts val="0"/>
              </a:spcBef>
              <a:spcAft>
                <a:spcPts val="0"/>
              </a:spcAft>
              <a:buClr>
                <a:schemeClr val="dk1"/>
              </a:buClr>
              <a:buSzPts val="1900"/>
              <a:buChar char="●"/>
            </a:pPr>
            <a:r>
              <a:rPr lang="en-US" sz="1900">
                <a:solidFill>
                  <a:schemeClr val="dk1"/>
                </a:solidFill>
              </a:rPr>
              <a:t>осигурява конкурентно предимство</a:t>
            </a:r>
            <a:endParaRPr sz="1900">
              <a:solidFill>
                <a:schemeClr val="dk1"/>
              </a:solidFill>
            </a:endParaRPr>
          </a:p>
          <a:p>
            <a:pPr indent="-349250" lvl="0" marL="457200" marR="0" rtl="0" algn="just">
              <a:lnSpc>
                <a:spcPct val="100000"/>
              </a:lnSpc>
              <a:spcBef>
                <a:spcPts val="0"/>
              </a:spcBef>
              <a:spcAft>
                <a:spcPts val="0"/>
              </a:spcAft>
              <a:buClr>
                <a:schemeClr val="dk1"/>
              </a:buClr>
              <a:buSzPts val="1900"/>
              <a:buChar char="●"/>
            </a:pPr>
            <a:r>
              <a:rPr lang="en-US" sz="1900">
                <a:solidFill>
                  <a:schemeClr val="dk1"/>
                </a:solidFill>
              </a:rPr>
              <a:t>повишава удовлетвореността на клиентите</a:t>
            </a:r>
            <a:endParaRPr sz="1900">
              <a:solidFill>
                <a:schemeClr val="dk1"/>
              </a:solidFill>
            </a:endParaRPr>
          </a:p>
          <a:p>
            <a:pPr indent="-349250" lvl="0" marL="457200" marR="0" rtl="0" algn="just">
              <a:lnSpc>
                <a:spcPct val="100000"/>
              </a:lnSpc>
              <a:spcBef>
                <a:spcPts val="0"/>
              </a:spcBef>
              <a:spcAft>
                <a:spcPts val="0"/>
              </a:spcAft>
              <a:buClr>
                <a:schemeClr val="dk1"/>
              </a:buClr>
              <a:buSzPts val="1900"/>
              <a:buChar char="●"/>
            </a:pPr>
            <a:r>
              <a:rPr lang="en-US" sz="1900">
                <a:solidFill>
                  <a:schemeClr val="dk1"/>
                </a:solidFill>
              </a:rPr>
              <a:t>смекчава рисковете</a:t>
            </a:r>
            <a:endParaRPr sz="1900">
              <a:solidFill>
                <a:schemeClr val="dk1"/>
              </a:solidFill>
            </a:endParaRPr>
          </a:p>
          <a:p>
            <a:pPr indent="-349250" lvl="0" marL="457200" marR="0" rtl="0" algn="just">
              <a:lnSpc>
                <a:spcPct val="100000"/>
              </a:lnSpc>
              <a:spcBef>
                <a:spcPts val="0"/>
              </a:spcBef>
              <a:spcAft>
                <a:spcPts val="0"/>
              </a:spcAft>
              <a:buClr>
                <a:schemeClr val="dk1"/>
              </a:buClr>
              <a:buSzPts val="1900"/>
              <a:buChar char="●"/>
            </a:pPr>
            <a:r>
              <a:rPr lang="en-US" sz="1900">
                <a:solidFill>
                  <a:schemeClr val="dk1"/>
                </a:solidFill>
              </a:rPr>
              <a:t>идентифицира възможности за иновации</a:t>
            </a:r>
            <a:endParaRPr sz="1900">
              <a:solidFill>
                <a:schemeClr val="dk1"/>
              </a:solidFill>
            </a:endParaRPr>
          </a:p>
          <a:p>
            <a:pPr indent="-349250" lvl="0" marL="457200" marR="0" rtl="0" algn="just">
              <a:lnSpc>
                <a:spcPct val="100000"/>
              </a:lnSpc>
              <a:spcBef>
                <a:spcPts val="0"/>
              </a:spcBef>
              <a:spcAft>
                <a:spcPts val="0"/>
              </a:spcAft>
              <a:buClr>
                <a:schemeClr val="dk1"/>
              </a:buClr>
              <a:buSzPts val="1900"/>
              <a:buChar char="●"/>
            </a:pPr>
            <a:r>
              <a:rPr lang="en-US" sz="1900">
                <a:solidFill>
                  <a:schemeClr val="dk1"/>
                </a:solidFill>
              </a:rPr>
              <a:t>насърчава адаптивността</a:t>
            </a:r>
            <a:endParaRPr sz="1900">
              <a:solidFill>
                <a:schemeClr val="dk1"/>
              </a:solidFill>
            </a:endParaRPr>
          </a:p>
          <a:p>
            <a:pPr indent="-349250" lvl="0" marL="457200" marR="0" rtl="0" algn="just">
              <a:lnSpc>
                <a:spcPct val="100000"/>
              </a:lnSpc>
              <a:spcBef>
                <a:spcPts val="0"/>
              </a:spcBef>
              <a:spcAft>
                <a:spcPts val="0"/>
              </a:spcAft>
              <a:buClr>
                <a:schemeClr val="dk1"/>
              </a:buClr>
              <a:buSzPts val="1900"/>
              <a:buChar char="●"/>
            </a:pPr>
            <a:r>
              <a:rPr lang="en-US" sz="1900">
                <a:solidFill>
                  <a:schemeClr val="dk1"/>
                </a:solidFill>
              </a:rPr>
              <a:t>насърчава работата в мрежа и сътрудничеството</a:t>
            </a:r>
            <a:endParaRPr sz="1900">
              <a:solidFill>
                <a:schemeClr val="dk1"/>
              </a:solidFill>
            </a:endParaRPr>
          </a:p>
          <a:p>
            <a:pPr indent="-349250" lvl="0" marL="457200" marR="0" rtl="0" algn="just">
              <a:lnSpc>
                <a:spcPct val="100000"/>
              </a:lnSpc>
              <a:spcBef>
                <a:spcPts val="0"/>
              </a:spcBef>
              <a:spcAft>
                <a:spcPts val="0"/>
              </a:spcAft>
              <a:buClr>
                <a:schemeClr val="dk1"/>
              </a:buClr>
              <a:buSzPts val="1900"/>
              <a:buChar char="●"/>
            </a:pPr>
            <a:r>
              <a:rPr lang="en-US" sz="1900">
                <a:solidFill>
                  <a:schemeClr val="dk1"/>
                </a:solidFill>
              </a:rPr>
              <a:t>гарантира съответствие с нормативните изисквания</a:t>
            </a:r>
            <a:endParaRPr sz="1900">
              <a:solidFill>
                <a:schemeClr val="dk1"/>
              </a:solidFill>
            </a:endParaRPr>
          </a:p>
          <a:p>
            <a:pPr indent="-349250" lvl="0" marL="457200" marR="0" rtl="0" algn="just">
              <a:lnSpc>
                <a:spcPct val="100000"/>
              </a:lnSpc>
              <a:spcBef>
                <a:spcPts val="0"/>
              </a:spcBef>
              <a:spcAft>
                <a:spcPts val="0"/>
              </a:spcAft>
              <a:buClr>
                <a:schemeClr val="dk1"/>
              </a:buClr>
              <a:buSzPts val="1900"/>
              <a:buChar char="●"/>
            </a:pPr>
            <a:r>
              <a:rPr lang="en-US" sz="1900">
                <a:solidFill>
                  <a:schemeClr val="dk1"/>
                </a:solidFill>
              </a:rPr>
              <a:t>повишава доверието на инвеститорите и</a:t>
            </a:r>
            <a:endParaRPr sz="1900">
              <a:solidFill>
                <a:schemeClr val="dk1"/>
              </a:solidFill>
            </a:endParaRPr>
          </a:p>
          <a:p>
            <a:pPr indent="-349250" lvl="0" marL="457200" marR="0" rtl="0" algn="just">
              <a:lnSpc>
                <a:spcPct val="100000"/>
              </a:lnSpc>
              <a:spcBef>
                <a:spcPts val="0"/>
              </a:spcBef>
              <a:spcAft>
                <a:spcPts val="0"/>
              </a:spcAft>
              <a:buClr>
                <a:schemeClr val="dk1"/>
              </a:buClr>
              <a:buSzPts val="1900"/>
              <a:buChar char="●"/>
            </a:pPr>
            <a:r>
              <a:rPr lang="en-US" sz="1900">
                <a:solidFill>
                  <a:schemeClr val="dk1"/>
                </a:solidFill>
              </a:rPr>
              <a:t>допринася за дългосрочната жизнеспособност на бизнеса.</a:t>
            </a:r>
            <a:endParaRPr sz="1900">
              <a:solidFill>
                <a:schemeClr val="dk1"/>
              </a:solidFill>
            </a:endParaRPr>
          </a:p>
          <a:p>
            <a:pPr indent="0" lvl="0" marL="0" marR="0" rtl="0" algn="just">
              <a:lnSpc>
                <a:spcPct val="100000"/>
              </a:lnSpc>
              <a:spcBef>
                <a:spcPts val="0"/>
              </a:spcBef>
              <a:spcAft>
                <a:spcPts val="0"/>
              </a:spcAft>
              <a:buClr>
                <a:srgbClr val="000000"/>
              </a:buClr>
              <a:buSzPts val="1900"/>
              <a:buFont typeface="Arial"/>
              <a:buNone/>
            </a:pPr>
            <a:r>
              <a:t/>
            </a:r>
            <a:endParaRPr sz="1900">
              <a:solidFill>
                <a:schemeClr val="dk1"/>
              </a:solidFill>
            </a:endParaRPr>
          </a:p>
          <a:p>
            <a:pPr indent="0" lvl="0" marL="0" marR="0" rtl="0" algn="just">
              <a:lnSpc>
                <a:spcPct val="100000"/>
              </a:lnSpc>
              <a:spcBef>
                <a:spcPts val="0"/>
              </a:spcBef>
              <a:spcAft>
                <a:spcPts val="0"/>
              </a:spcAft>
              <a:buClr>
                <a:srgbClr val="000000"/>
              </a:buClr>
              <a:buSzPts val="1900"/>
              <a:buFont typeface="Arial"/>
              <a:buNone/>
            </a:pPr>
            <a:r>
              <a:rPr lang="en-US" sz="1900">
                <a:solidFill>
                  <a:schemeClr val="dk1"/>
                </a:solidFill>
              </a:rPr>
              <a:t>Това не е просто полезно - това е стратегически императив за успех в динамична бизнес среда.</a:t>
            </a:r>
            <a:endParaRPr sz="1900">
              <a:solidFill>
                <a:schemeClr val="dk1"/>
              </a:solidFill>
            </a:endParaRPr>
          </a:p>
        </p:txBody>
      </p:sp>
      <p:pic>
        <p:nvPicPr>
          <p:cNvPr id="222" name="Google Shape;222;p30"/>
          <p:cNvPicPr preferRelativeResize="0"/>
          <p:nvPr/>
        </p:nvPicPr>
        <p:blipFill rotWithShape="1">
          <a:blip r:embed="rId4">
            <a:alphaModFix/>
          </a:blip>
          <a:srcRect b="0" l="0" r="0" t="0"/>
          <a:stretch/>
        </p:blipFill>
        <p:spPr>
          <a:xfrm>
            <a:off x="6594334" y="2472767"/>
            <a:ext cx="3637322" cy="261414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pic>
        <p:nvPicPr>
          <p:cNvPr id="227" name="Google Shape;227;p31"/>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228" name="Google Shape;228;p31"/>
          <p:cNvSpPr txBox="1"/>
          <p:nvPr/>
        </p:nvSpPr>
        <p:spPr>
          <a:xfrm>
            <a:off x="991401" y="1062350"/>
            <a:ext cx="7767600" cy="954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lang="en-US" sz="2800">
                <a:solidFill>
                  <a:schemeClr val="dk1"/>
                </a:solidFill>
              </a:rPr>
              <a:t>Как да поддържате актуална информация за тенденциите в индустрията?</a:t>
            </a:r>
            <a:endParaRPr b="0" i="0" sz="1400" u="none" cap="none" strike="noStrike">
              <a:solidFill>
                <a:schemeClr val="dk1"/>
              </a:solidFill>
              <a:latin typeface="Arial"/>
              <a:ea typeface="Arial"/>
              <a:cs typeface="Arial"/>
              <a:sym typeface="Arial"/>
            </a:endParaRPr>
          </a:p>
        </p:txBody>
      </p:sp>
      <p:sp>
        <p:nvSpPr>
          <p:cNvPr id="229" name="Google Shape;229;p31"/>
          <p:cNvSpPr txBox="1"/>
          <p:nvPr/>
        </p:nvSpPr>
        <p:spPr>
          <a:xfrm>
            <a:off x="991402" y="2286741"/>
            <a:ext cx="4658700" cy="3786600"/>
          </a:xfrm>
          <a:prstGeom prst="rect">
            <a:avLst/>
          </a:prstGeom>
          <a:noFill/>
          <a:ln>
            <a:noFill/>
          </a:ln>
        </p:spPr>
        <p:txBody>
          <a:bodyPr anchorCtr="0" anchor="t" bIns="45700" lIns="91425" spcFirstLastPara="1" rIns="91425" wrap="square" tIns="45700">
            <a:spAutoFit/>
          </a:bodyPr>
          <a:lstStyle/>
          <a:p>
            <a:pPr indent="-342900" lvl="0" marL="342900" marR="0" rtl="0" algn="l">
              <a:lnSpc>
                <a:spcPct val="100000"/>
              </a:lnSpc>
              <a:spcBef>
                <a:spcPts val="0"/>
              </a:spcBef>
              <a:spcAft>
                <a:spcPts val="0"/>
              </a:spcAft>
              <a:buClr>
                <a:schemeClr val="dk1"/>
              </a:buClr>
              <a:buSzPts val="1800"/>
              <a:buFont typeface="Arial"/>
              <a:buAutoNum type="arabicPeriod"/>
            </a:pPr>
            <a:r>
              <a:rPr b="1" lang="en-US" sz="1800">
                <a:solidFill>
                  <a:schemeClr val="dk1"/>
                </a:solidFill>
              </a:rPr>
              <a:t>Следвайте ключови влиятелни лица</a:t>
            </a:r>
            <a:endParaRPr b="0" i="0" sz="14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lang="en-US" sz="1700">
                <a:solidFill>
                  <a:schemeClr val="dk1"/>
                </a:solidFill>
              </a:rPr>
              <a:t>Един от най-лесните начини да сте в крак с тенденциите в индустрията е да следвате хората, които ги оформят. Това могат да бъдат лидери на мисли, експерти, практици или дори конкуренти, които споделят своите прозрения, мнения и опит в социални медии, блогове, подкасти или бюлетини. Като следвате ключови влиятели, можете да се учите от техните гледни точки, да откривате нови идеи и да се ангажирате с тях и техните последователи.</a:t>
            </a:r>
            <a:endParaRPr b="0" i="0" sz="1400" u="none" cap="none" strike="noStrike">
              <a:solidFill>
                <a:schemeClr val="dk1"/>
              </a:solidFill>
              <a:latin typeface="Arial"/>
              <a:ea typeface="Arial"/>
              <a:cs typeface="Arial"/>
              <a:sym typeface="Arial"/>
            </a:endParaRPr>
          </a:p>
        </p:txBody>
      </p:sp>
      <p:pic>
        <p:nvPicPr>
          <p:cNvPr id="230" name="Google Shape;230;p31"/>
          <p:cNvPicPr preferRelativeResize="0"/>
          <p:nvPr/>
        </p:nvPicPr>
        <p:blipFill rotWithShape="1">
          <a:blip r:embed="rId4">
            <a:alphaModFix/>
          </a:blip>
          <a:srcRect b="0" l="0" r="0" t="0"/>
          <a:stretch/>
        </p:blipFill>
        <p:spPr>
          <a:xfrm>
            <a:off x="5650085" y="3143669"/>
            <a:ext cx="4409092" cy="2985433"/>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pic>
        <p:nvPicPr>
          <p:cNvPr id="235" name="Google Shape;235;p32"/>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236" name="Google Shape;236;p32"/>
          <p:cNvSpPr txBox="1"/>
          <p:nvPr/>
        </p:nvSpPr>
        <p:spPr>
          <a:xfrm>
            <a:off x="991402" y="796875"/>
            <a:ext cx="6689700" cy="769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US" sz="2200">
                <a:solidFill>
                  <a:schemeClr val="dk1"/>
                </a:solidFill>
              </a:rPr>
              <a:t>Как да поддържате актуална информация за тенденциите в индустрията?</a:t>
            </a:r>
            <a:endParaRPr b="0" i="0" sz="1400" u="none" cap="none" strike="noStrike">
              <a:solidFill>
                <a:schemeClr val="dk1"/>
              </a:solidFill>
              <a:latin typeface="Arial"/>
              <a:ea typeface="Arial"/>
              <a:cs typeface="Arial"/>
              <a:sym typeface="Arial"/>
            </a:endParaRPr>
          </a:p>
        </p:txBody>
      </p:sp>
      <p:sp>
        <p:nvSpPr>
          <p:cNvPr id="237" name="Google Shape;237;p32"/>
          <p:cNvSpPr txBox="1"/>
          <p:nvPr/>
        </p:nvSpPr>
        <p:spPr>
          <a:xfrm>
            <a:off x="991402" y="1841628"/>
            <a:ext cx="4658700" cy="4802400"/>
          </a:xfrm>
          <a:prstGeom prst="rect">
            <a:avLst/>
          </a:prstGeom>
          <a:noFill/>
          <a:ln>
            <a:noFill/>
          </a:ln>
        </p:spPr>
        <p:txBody>
          <a:bodyPr anchorCtr="0" anchor="t" bIns="45700" lIns="91425" spcFirstLastPara="1" rIns="91425" wrap="square" tIns="45700">
            <a:spAutoFit/>
          </a:bodyPr>
          <a:lstStyle/>
          <a:p>
            <a:pPr indent="0" lvl="0" marL="0" rtl="0" algn="just">
              <a:spcBef>
                <a:spcPts val="0"/>
              </a:spcBef>
              <a:spcAft>
                <a:spcPts val="0"/>
              </a:spcAft>
              <a:buClr>
                <a:schemeClr val="dk1"/>
              </a:buClr>
              <a:buSzPts val="1100"/>
              <a:buFont typeface="Arial"/>
              <a:buNone/>
            </a:pPr>
            <a:r>
              <a:rPr b="1" lang="en-US" sz="1800">
                <a:solidFill>
                  <a:schemeClr val="dk1"/>
                </a:solidFill>
              </a:rPr>
              <a:t>2. Присъединете се към професионални мрежи</a:t>
            </a:r>
            <a:endParaRPr b="1" sz="1800">
              <a:solidFill>
                <a:schemeClr val="dk1"/>
              </a:solidFill>
            </a:endParaRPr>
          </a:p>
          <a:p>
            <a:pPr indent="0" lvl="0" marL="0" rtl="0" algn="just">
              <a:spcBef>
                <a:spcPts val="0"/>
              </a:spcBef>
              <a:spcAft>
                <a:spcPts val="0"/>
              </a:spcAft>
              <a:buClr>
                <a:schemeClr val="dk1"/>
              </a:buClr>
              <a:buSzPts val="1100"/>
              <a:buFont typeface="Arial"/>
              <a:buNone/>
            </a:pPr>
            <a:r>
              <a:rPr lang="en-US" sz="1800">
                <a:solidFill>
                  <a:schemeClr val="dk1"/>
                </a:solidFill>
              </a:rPr>
              <a:t>Друг начин да поддържате връзка с тенденциите в индустрията е да се присъедините към професионални мрежи и общности, които са подходящи за вашата област. Това могат да бъдат онлайн платформи, форуми, групи или асоциации, които предлагат възможности за свързване с други професионалисти, обмен на информация, задаване на въпроси и достъп до ресурси. Като се присъедините към професионални мрежи, можете да разширите своята мрежа, да получите обратна връзка и да участвате в дискусии и събития.</a:t>
            </a:r>
            <a:endParaRPr sz="1800">
              <a:solidFill>
                <a:schemeClr val="dk1"/>
              </a:solidFill>
            </a:endParaRPr>
          </a:p>
          <a:p>
            <a:pPr indent="0" lvl="0" marL="0" marR="0" rtl="0" algn="just">
              <a:lnSpc>
                <a:spcPct val="100000"/>
              </a:lnSpc>
              <a:spcBef>
                <a:spcPts val="0"/>
              </a:spcBef>
              <a:spcAft>
                <a:spcPts val="0"/>
              </a:spcAft>
              <a:buClr>
                <a:srgbClr val="000000"/>
              </a:buClr>
              <a:buSzPts val="1700"/>
              <a:buFont typeface="Arial"/>
              <a:buNone/>
            </a:pPr>
            <a:r>
              <a:t/>
            </a:r>
            <a:endParaRPr sz="1800">
              <a:solidFill>
                <a:schemeClr val="dk1"/>
              </a:solidFill>
            </a:endParaRPr>
          </a:p>
        </p:txBody>
      </p:sp>
      <p:pic>
        <p:nvPicPr>
          <p:cNvPr id="238" name="Google Shape;238;p32"/>
          <p:cNvPicPr preferRelativeResize="0"/>
          <p:nvPr/>
        </p:nvPicPr>
        <p:blipFill rotWithShape="1">
          <a:blip r:embed="rId4">
            <a:alphaModFix/>
          </a:blip>
          <a:srcRect b="0" l="0" r="0" t="0"/>
          <a:stretch/>
        </p:blipFill>
        <p:spPr>
          <a:xfrm>
            <a:off x="6283129" y="2436590"/>
            <a:ext cx="3301857" cy="3381643"/>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pic>
        <p:nvPicPr>
          <p:cNvPr id="243" name="Google Shape;243;p33"/>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244" name="Google Shape;244;p33"/>
          <p:cNvSpPr txBox="1"/>
          <p:nvPr/>
        </p:nvSpPr>
        <p:spPr>
          <a:xfrm>
            <a:off x="968327" y="831525"/>
            <a:ext cx="6689700" cy="769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US" sz="2200">
                <a:solidFill>
                  <a:schemeClr val="dk1"/>
                </a:solidFill>
              </a:rPr>
              <a:t>Как да поддържате актуална информация за тенденциите в индустрията?</a:t>
            </a:r>
            <a:endParaRPr b="0" i="0" sz="1400" u="none" cap="none" strike="noStrike">
              <a:solidFill>
                <a:schemeClr val="dk1"/>
              </a:solidFill>
              <a:latin typeface="Arial"/>
              <a:ea typeface="Arial"/>
              <a:cs typeface="Arial"/>
              <a:sym typeface="Arial"/>
            </a:endParaRPr>
          </a:p>
        </p:txBody>
      </p:sp>
      <p:sp>
        <p:nvSpPr>
          <p:cNvPr id="245" name="Google Shape;245;p33"/>
          <p:cNvSpPr txBox="1"/>
          <p:nvPr/>
        </p:nvSpPr>
        <p:spPr>
          <a:xfrm>
            <a:off x="818275" y="1915525"/>
            <a:ext cx="4306200" cy="48024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rPr b="1" lang="en-US" sz="1800">
                <a:solidFill>
                  <a:schemeClr val="dk1"/>
                </a:solidFill>
              </a:rPr>
              <a:t>3. Посещавайте уебинари и събития</a:t>
            </a:r>
            <a:endParaRPr b="1" sz="1800">
              <a:solidFill>
                <a:schemeClr val="dk1"/>
              </a:solidFill>
            </a:endParaRPr>
          </a:p>
          <a:p>
            <a:pPr indent="0" lvl="0" marL="0" rtl="0" algn="just">
              <a:spcBef>
                <a:spcPts val="0"/>
              </a:spcBef>
              <a:spcAft>
                <a:spcPts val="0"/>
              </a:spcAft>
              <a:buClr>
                <a:schemeClr val="dk1"/>
              </a:buClr>
              <a:buSzPts val="1100"/>
              <a:buFont typeface="Arial"/>
              <a:buNone/>
            </a:pPr>
            <a:r>
              <a:rPr lang="en-US" sz="1800">
                <a:solidFill>
                  <a:schemeClr val="dk1"/>
                </a:solidFill>
              </a:rPr>
              <a:t>Трети начин да сте в крак с тенденциите в индустрията е да посещавате уеб семинари и събития, които обхващат теми и проблеми, които са важни за вашата индустрия. Те могат да бъдат онлайн или офлайн, безплатни или платени, официални или неофициални, в зависимост от вашите предпочитания и наличност. Посещавайки уебинари и събития, можете да се учите от експерти, да сте информирани за най-новите разработки и да общувате с други участници.</a:t>
            </a:r>
            <a:endParaRPr sz="1800">
              <a:solidFill>
                <a:schemeClr val="dk1"/>
              </a:solidFill>
            </a:endParaRPr>
          </a:p>
          <a:p>
            <a:pPr indent="0" lvl="0" marL="0" marR="0" rtl="0" algn="l">
              <a:lnSpc>
                <a:spcPct val="100000"/>
              </a:lnSpc>
              <a:spcBef>
                <a:spcPts val="0"/>
              </a:spcBef>
              <a:spcAft>
                <a:spcPts val="0"/>
              </a:spcAft>
              <a:buClr>
                <a:srgbClr val="000000"/>
              </a:buClr>
              <a:buSzPts val="1700"/>
              <a:buFont typeface="Arial"/>
              <a:buNone/>
            </a:pPr>
            <a:r>
              <a:t/>
            </a:r>
            <a:endParaRPr sz="1800">
              <a:solidFill>
                <a:schemeClr val="dk1"/>
              </a:solidFill>
            </a:endParaRPr>
          </a:p>
        </p:txBody>
      </p:sp>
      <p:sp>
        <p:nvSpPr>
          <p:cNvPr id="246" name="Google Shape;246;p33"/>
          <p:cNvSpPr txBox="1"/>
          <p:nvPr/>
        </p:nvSpPr>
        <p:spPr>
          <a:xfrm>
            <a:off x="5581049" y="1834850"/>
            <a:ext cx="4119000" cy="4525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lang="en-US" sz="1800">
                <a:solidFill>
                  <a:schemeClr val="dk1"/>
                </a:solidFill>
              </a:rPr>
              <a:t>4. Четете публикации и доклади</a:t>
            </a:r>
            <a:endParaRPr b="1" sz="1800">
              <a:solidFill>
                <a:schemeClr val="dk1"/>
              </a:solidFill>
            </a:endParaRPr>
          </a:p>
          <a:p>
            <a:pPr indent="0" lvl="0" marL="0" marR="0" rtl="0" algn="just">
              <a:lnSpc>
                <a:spcPct val="100000"/>
              </a:lnSpc>
              <a:spcBef>
                <a:spcPts val="0"/>
              </a:spcBef>
              <a:spcAft>
                <a:spcPts val="0"/>
              </a:spcAft>
              <a:buClr>
                <a:srgbClr val="000000"/>
              </a:buClr>
              <a:buSzPts val="1700"/>
              <a:buFont typeface="Arial"/>
              <a:buNone/>
            </a:pPr>
            <a:r>
              <a:rPr lang="en-US" sz="1800">
                <a:solidFill>
                  <a:schemeClr val="dk1"/>
                </a:solidFill>
              </a:rPr>
              <a:t>Четвърти начин да сте в крак с тенденциите в индустрията е да четете публикации и отчети, които предоставят задълбочен анализ, данни и прогнози за вашата индустрия. Това могат да бъдат специфични за индустрията списания, дневници, бюлетини, блогове или научни статии, които предлагат ценна информация и прозрения. Като четете публикации и доклади, можете да задълбочите знанията си, да идентифицирате възможности и предизвикателства и да сравните ефективността си.</a:t>
            </a:r>
            <a:endParaRPr sz="1800">
              <a:solidFill>
                <a:schemeClr val="dk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pic>
        <p:nvPicPr>
          <p:cNvPr id="251" name="Google Shape;251;p34"/>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252" name="Google Shape;252;p34"/>
          <p:cNvSpPr txBox="1"/>
          <p:nvPr/>
        </p:nvSpPr>
        <p:spPr>
          <a:xfrm>
            <a:off x="770352" y="918500"/>
            <a:ext cx="6689700" cy="769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US" sz="2200">
                <a:solidFill>
                  <a:schemeClr val="dk1"/>
                </a:solidFill>
              </a:rPr>
              <a:t>Как да поддържате актуална информация за тенденциите в индустрията?</a:t>
            </a:r>
            <a:endParaRPr b="0" i="0" sz="1400" u="none" cap="none" strike="noStrike">
              <a:solidFill>
                <a:schemeClr val="dk1"/>
              </a:solidFill>
              <a:latin typeface="Arial"/>
              <a:ea typeface="Arial"/>
              <a:cs typeface="Arial"/>
              <a:sym typeface="Arial"/>
            </a:endParaRPr>
          </a:p>
        </p:txBody>
      </p:sp>
      <p:sp>
        <p:nvSpPr>
          <p:cNvPr id="253" name="Google Shape;253;p34"/>
          <p:cNvSpPr txBox="1"/>
          <p:nvPr/>
        </p:nvSpPr>
        <p:spPr>
          <a:xfrm>
            <a:off x="770350" y="1971775"/>
            <a:ext cx="4433700" cy="42483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rPr b="1" lang="en-US" sz="1800">
                <a:solidFill>
                  <a:schemeClr val="dk1"/>
                </a:solidFill>
              </a:rPr>
              <a:t>5. Експериментирайте и учете</a:t>
            </a:r>
            <a:endParaRPr b="1" sz="1800">
              <a:solidFill>
                <a:schemeClr val="dk1"/>
              </a:solidFill>
            </a:endParaRPr>
          </a:p>
          <a:p>
            <a:pPr indent="0" lvl="0" marL="0" rtl="0" algn="l">
              <a:spcBef>
                <a:spcPts val="0"/>
              </a:spcBef>
              <a:spcAft>
                <a:spcPts val="0"/>
              </a:spcAft>
              <a:buClr>
                <a:schemeClr val="dk1"/>
              </a:buClr>
              <a:buSzPts val="1100"/>
              <a:buFont typeface="Arial"/>
              <a:buNone/>
            </a:pPr>
            <a:r>
              <a:rPr lang="en-US" sz="1800">
                <a:solidFill>
                  <a:schemeClr val="dk1"/>
                </a:solidFill>
              </a:rPr>
              <a:t>Пети начин да сте в крак с тенденциите в индустрията е да експериментирате и да се учите от собствения си опит и този на вашия екип, клиенти и партньори. Това означава да изпробвате нови инструменти, методи, продукти или услуги, които са подходящи за вашата индустрия, да събирате обратна връзка, да измервате резултатите и да правите подобрения. Като експериментирате и учите, можете да тествате своите предположения, да валидирате идеите си и да правите иновации.</a:t>
            </a:r>
            <a:endParaRPr sz="1800">
              <a:solidFill>
                <a:schemeClr val="dk1"/>
              </a:solidFill>
            </a:endParaRPr>
          </a:p>
        </p:txBody>
      </p:sp>
      <p:pic>
        <p:nvPicPr>
          <p:cNvPr id="254" name="Google Shape;254;p34"/>
          <p:cNvPicPr preferRelativeResize="0"/>
          <p:nvPr/>
        </p:nvPicPr>
        <p:blipFill rotWithShape="1">
          <a:blip r:embed="rId4">
            <a:alphaModFix/>
          </a:blip>
          <a:srcRect b="0" l="0" r="0" t="0"/>
          <a:stretch/>
        </p:blipFill>
        <p:spPr>
          <a:xfrm>
            <a:off x="5384161" y="2729908"/>
            <a:ext cx="4212431" cy="273204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pic>
        <p:nvPicPr>
          <p:cNvPr id="259" name="Google Shape;259;p35"/>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260" name="Google Shape;260;p35"/>
          <p:cNvSpPr txBox="1"/>
          <p:nvPr/>
        </p:nvSpPr>
        <p:spPr>
          <a:xfrm>
            <a:off x="2501556" y="733874"/>
            <a:ext cx="8565642"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lang="en-US" sz="2400">
                <a:solidFill>
                  <a:schemeClr val="dk1"/>
                </a:solidFill>
              </a:rPr>
              <a:t>Уроците на успешните предприемачи</a:t>
            </a:r>
            <a:endParaRPr b="0" i="0" sz="1400" u="none" cap="none" strike="noStrike">
              <a:solidFill>
                <a:schemeClr val="dk1"/>
              </a:solidFill>
              <a:latin typeface="Arial"/>
              <a:ea typeface="Arial"/>
              <a:cs typeface="Arial"/>
              <a:sym typeface="Arial"/>
            </a:endParaRPr>
          </a:p>
        </p:txBody>
      </p:sp>
      <p:sp>
        <p:nvSpPr>
          <p:cNvPr id="261" name="Google Shape;261;p35"/>
          <p:cNvSpPr txBox="1"/>
          <p:nvPr/>
        </p:nvSpPr>
        <p:spPr>
          <a:xfrm>
            <a:off x="1038725" y="2431075"/>
            <a:ext cx="9533700" cy="4109700"/>
          </a:xfrm>
          <a:prstGeom prst="rect">
            <a:avLst/>
          </a:prstGeom>
          <a:noFill/>
          <a:ln>
            <a:noFill/>
          </a:ln>
        </p:spPr>
        <p:txBody>
          <a:bodyPr anchorCtr="0" anchor="t" bIns="45700" lIns="91425" spcFirstLastPara="1" rIns="91425" wrap="square" tIns="45700">
            <a:spAutoFit/>
          </a:bodyPr>
          <a:lstStyle/>
          <a:p>
            <a:pPr indent="0" lvl="0" marL="0" rtl="0" algn="just">
              <a:lnSpc>
                <a:spcPct val="150000"/>
              </a:lnSpc>
              <a:spcBef>
                <a:spcPts val="0"/>
              </a:spcBef>
              <a:spcAft>
                <a:spcPts val="0"/>
              </a:spcAft>
              <a:buClr>
                <a:schemeClr val="dk1"/>
              </a:buClr>
              <a:buSzPts val="1100"/>
              <a:buFont typeface="Arial"/>
              <a:buNone/>
            </a:pPr>
            <a:r>
              <a:rPr lang="en-US" sz="1800">
                <a:solidFill>
                  <a:schemeClr val="dk1"/>
                </a:solidFill>
              </a:rPr>
              <a:t>Джеф Безос            Започнете с малко, РАСТЕТЕ голямо</a:t>
            </a:r>
            <a:endParaRPr sz="1800">
              <a:solidFill>
                <a:schemeClr val="dk1"/>
              </a:solidFill>
            </a:endParaRPr>
          </a:p>
          <a:p>
            <a:pPr indent="0" lvl="0" marL="0" rtl="0" algn="just">
              <a:lnSpc>
                <a:spcPct val="150000"/>
              </a:lnSpc>
              <a:spcBef>
                <a:spcPts val="0"/>
              </a:spcBef>
              <a:spcAft>
                <a:spcPts val="0"/>
              </a:spcAft>
              <a:buClr>
                <a:schemeClr val="dk1"/>
              </a:buClr>
              <a:buSzPts val="1100"/>
              <a:buFont typeface="Arial"/>
              <a:buNone/>
            </a:pPr>
            <a:r>
              <a:t/>
            </a:r>
            <a:endParaRPr sz="1800">
              <a:solidFill>
                <a:schemeClr val="dk1"/>
              </a:solidFill>
            </a:endParaRPr>
          </a:p>
          <a:p>
            <a:pPr indent="0" lvl="0" marL="0" rtl="0" algn="just">
              <a:lnSpc>
                <a:spcPct val="150000"/>
              </a:lnSpc>
              <a:spcBef>
                <a:spcPts val="0"/>
              </a:spcBef>
              <a:spcAft>
                <a:spcPts val="0"/>
              </a:spcAft>
              <a:buClr>
                <a:schemeClr val="dk1"/>
              </a:buClr>
              <a:buSzPts val="1100"/>
              <a:buFont typeface="Arial"/>
              <a:buNone/>
            </a:pPr>
            <a:r>
              <a:rPr lang="en-US" sz="1800">
                <a:solidFill>
                  <a:schemeClr val="dk1"/>
                </a:solidFill>
              </a:rPr>
              <a:t>Бил Гейтс          Бъдете сам себе си шеф и започнете рано</a:t>
            </a:r>
            <a:endParaRPr sz="1800">
              <a:solidFill>
                <a:schemeClr val="dk1"/>
              </a:solidFill>
            </a:endParaRPr>
          </a:p>
          <a:p>
            <a:pPr indent="0" lvl="0" marL="0" rtl="0" algn="just">
              <a:lnSpc>
                <a:spcPct val="150000"/>
              </a:lnSpc>
              <a:spcBef>
                <a:spcPts val="0"/>
              </a:spcBef>
              <a:spcAft>
                <a:spcPts val="0"/>
              </a:spcAft>
              <a:buClr>
                <a:schemeClr val="dk1"/>
              </a:buClr>
              <a:buSzPts val="1100"/>
              <a:buFont typeface="Arial"/>
              <a:buNone/>
            </a:pPr>
            <a:r>
              <a:t/>
            </a:r>
            <a:endParaRPr sz="1800">
              <a:solidFill>
                <a:schemeClr val="dk1"/>
              </a:solidFill>
            </a:endParaRPr>
          </a:p>
          <a:p>
            <a:pPr indent="0" lvl="0" marL="0" rtl="0" algn="just">
              <a:lnSpc>
                <a:spcPct val="150000"/>
              </a:lnSpc>
              <a:spcBef>
                <a:spcPts val="0"/>
              </a:spcBef>
              <a:spcAft>
                <a:spcPts val="0"/>
              </a:spcAft>
              <a:buClr>
                <a:schemeClr val="dk1"/>
              </a:buClr>
              <a:buSzPts val="1100"/>
              <a:buFont typeface="Arial"/>
              <a:buNone/>
            </a:pPr>
            <a:r>
              <a:rPr lang="en-US" sz="1800">
                <a:solidFill>
                  <a:schemeClr val="dk1"/>
                </a:solidFill>
              </a:rPr>
              <a:t>Марк Зукърбърг      Не гони пари</a:t>
            </a:r>
            <a:endParaRPr sz="1800">
              <a:solidFill>
                <a:schemeClr val="dk1"/>
              </a:solidFill>
            </a:endParaRPr>
          </a:p>
          <a:p>
            <a:pPr indent="0" lvl="0" marL="0" rtl="0" algn="just">
              <a:lnSpc>
                <a:spcPct val="150000"/>
              </a:lnSpc>
              <a:spcBef>
                <a:spcPts val="0"/>
              </a:spcBef>
              <a:spcAft>
                <a:spcPts val="0"/>
              </a:spcAft>
              <a:buClr>
                <a:schemeClr val="dk1"/>
              </a:buClr>
              <a:buSzPts val="1100"/>
              <a:buFont typeface="Arial"/>
              <a:buNone/>
            </a:pPr>
            <a:r>
              <a:t/>
            </a:r>
            <a:endParaRPr sz="1800">
              <a:solidFill>
                <a:schemeClr val="dk1"/>
              </a:solidFill>
            </a:endParaRPr>
          </a:p>
          <a:p>
            <a:pPr indent="0" lvl="0" marL="0" rtl="0" algn="just">
              <a:lnSpc>
                <a:spcPct val="150000"/>
              </a:lnSpc>
              <a:spcBef>
                <a:spcPts val="0"/>
              </a:spcBef>
              <a:spcAft>
                <a:spcPts val="0"/>
              </a:spcAft>
              <a:buClr>
                <a:schemeClr val="dk1"/>
              </a:buClr>
              <a:buSzPts val="1100"/>
              <a:buFont typeface="Arial"/>
              <a:buNone/>
            </a:pPr>
            <a:r>
              <a:rPr lang="en-US" sz="1800">
                <a:solidFill>
                  <a:schemeClr val="dk1"/>
                </a:solidFill>
              </a:rPr>
              <a:t>Стив Джобс      поставя пробив във Вселената</a:t>
            </a:r>
            <a:endParaRPr sz="1800">
              <a:solidFill>
                <a:schemeClr val="dk1"/>
              </a:solidFill>
            </a:endParaRPr>
          </a:p>
          <a:p>
            <a:pPr indent="0" lvl="0" marL="0" rtl="0" algn="just">
              <a:lnSpc>
                <a:spcPct val="150000"/>
              </a:lnSpc>
              <a:spcBef>
                <a:spcPts val="0"/>
              </a:spcBef>
              <a:spcAft>
                <a:spcPts val="0"/>
              </a:spcAft>
              <a:buClr>
                <a:schemeClr val="dk1"/>
              </a:buClr>
              <a:buSzPts val="1100"/>
              <a:buFont typeface="Arial"/>
              <a:buNone/>
            </a:pPr>
            <a:r>
              <a:t/>
            </a:r>
            <a:endParaRPr sz="1800">
              <a:solidFill>
                <a:schemeClr val="dk1"/>
              </a:solidFill>
            </a:endParaRPr>
          </a:p>
          <a:p>
            <a:pPr indent="0" lvl="0" marL="0" rtl="0" algn="just">
              <a:lnSpc>
                <a:spcPct val="150000"/>
              </a:lnSpc>
              <a:spcBef>
                <a:spcPts val="0"/>
              </a:spcBef>
              <a:spcAft>
                <a:spcPts val="0"/>
              </a:spcAft>
              <a:buClr>
                <a:schemeClr val="dk1"/>
              </a:buClr>
              <a:buSzPts val="1100"/>
              <a:buFont typeface="Arial"/>
              <a:buNone/>
            </a:pPr>
            <a:r>
              <a:rPr lang="en-US" sz="1800">
                <a:solidFill>
                  <a:schemeClr val="dk1"/>
                </a:solidFill>
              </a:rPr>
              <a:t>Лари Елисън     има ясна визия</a:t>
            </a:r>
            <a:endParaRPr sz="1800">
              <a:solidFill>
                <a:schemeClr val="dk1"/>
              </a:solidFill>
            </a:endParaRPr>
          </a:p>
          <a:p>
            <a:pPr indent="0" lvl="0" marL="0" marR="0" rtl="0" algn="just">
              <a:lnSpc>
                <a:spcPct val="150000"/>
              </a:lnSpc>
              <a:spcBef>
                <a:spcPts val="0"/>
              </a:spcBef>
              <a:spcAft>
                <a:spcPts val="0"/>
              </a:spcAft>
              <a:buClr>
                <a:srgbClr val="000000"/>
              </a:buClr>
              <a:buSzPts val="1800"/>
              <a:buFont typeface="Arial"/>
              <a:buNone/>
            </a:pPr>
            <a:r>
              <a:t/>
            </a:r>
            <a:endParaRPr sz="1800">
              <a:solidFill>
                <a:schemeClr val="dk1"/>
              </a:solidFill>
            </a:endParaRPr>
          </a:p>
        </p:txBody>
      </p:sp>
      <p:pic>
        <p:nvPicPr>
          <p:cNvPr id="262" name="Google Shape;262;p35"/>
          <p:cNvPicPr preferRelativeResize="0"/>
          <p:nvPr/>
        </p:nvPicPr>
        <p:blipFill rotWithShape="1">
          <a:blip r:embed="rId4">
            <a:alphaModFix/>
          </a:blip>
          <a:srcRect b="0" l="0" r="0" t="0"/>
          <a:stretch/>
        </p:blipFill>
        <p:spPr>
          <a:xfrm>
            <a:off x="6996307" y="3839524"/>
            <a:ext cx="2894873" cy="2163252"/>
          </a:xfrm>
          <a:prstGeom prst="rect">
            <a:avLst/>
          </a:prstGeom>
          <a:noFill/>
          <a:ln>
            <a:noFill/>
          </a:ln>
        </p:spPr>
      </p:pic>
      <p:sp>
        <p:nvSpPr>
          <p:cNvPr id="263" name="Google Shape;263;p35"/>
          <p:cNvSpPr txBox="1"/>
          <p:nvPr/>
        </p:nvSpPr>
        <p:spPr>
          <a:xfrm>
            <a:off x="789272" y="1636295"/>
            <a:ext cx="84702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lang="en-US" sz="1800">
                <a:solidFill>
                  <a:schemeClr val="dk1"/>
                </a:solidFill>
              </a:rPr>
              <a:t>Ако има САМО един урок, от който можете да се поучите</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4" name="Google Shape;264;p35"/>
          <p:cNvSpPr/>
          <p:nvPr/>
        </p:nvSpPr>
        <p:spPr>
          <a:xfrm>
            <a:off x="2629698" y="2527898"/>
            <a:ext cx="243000" cy="137100"/>
          </a:xfrm>
          <a:prstGeom prst="chevron">
            <a:avLst>
              <a:gd fmla="val 50000" name="adj"/>
            </a:avLst>
          </a:prstGeom>
          <a:solidFill>
            <a:srgbClr val="F2A341"/>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5" name="Google Shape;265;p35"/>
          <p:cNvSpPr/>
          <p:nvPr/>
        </p:nvSpPr>
        <p:spPr>
          <a:xfrm>
            <a:off x="2386727" y="3368142"/>
            <a:ext cx="243000" cy="137100"/>
          </a:xfrm>
          <a:prstGeom prst="chevron">
            <a:avLst>
              <a:gd fmla="val 50000" name="adj"/>
            </a:avLst>
          </a:prstGeom>
          <a:solidFill>
            <a:srgbClr val="F2A341"/>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6" name="Google Shape;266;p35"/>
          <p:cNvSpPr/>
          <p:nvPr/>
        </p:nvSpPr>
        <p:spPr>
          <a:xfrm>
            <a:off x="2942694" y="4171024"/>
            <a:ext cx="243000" cy="137100"/>
          </a:xfrm>
          <a:prstGeom prst="chevron">
            <a:avLst>
              <a:gd fmla="val 50000" name="adj"/>
            </a:avLst>
          </a:prstGeom>
          <a:solidFill>
            <a:srgbClr val="F2A341"/>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267" name="Google Shape;267;p35"/>
          <p:cNvSpPr/>
          <p:nvPr/>
        </p:nvSpPr>
        <p:spPr>
          <a:xfrm>
            <a:off x="2449558" y="5019289"/>
            <a:ext cx="243000" cy="137100"/>
          </a:xfrm>
          <a:prstGeom prst="chevron">
            <a:avLst>
              <a:gd fmla="val 50000" name="adj"/>
            </a:avLst>
          </a:prstGeom>
          <a:solidFill>
            <a:srgbClr val="F2A341"/>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8" name="Google Shape;268;p35"/>
          <p:cNvSpPr/>
          <p:nvPr/>
        </p:nvSpPr>
        <p:spPr>
          <a:xfrm>
            <a:off x="2573369" y="5865701"/>
            <a:ext cx="243000" cy="137100"/>
          </a:xfrm>
          <a:prstGeom prst="chevron">
            <a:avLst>
              <a:gd fmla="val 50000" name="adj"/>
            </a:avLst>
          </a:prstGeom>
          <a:solidFill>
            <a:srgbClr val="F2A341"/>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pic>
        <p:nvPicPr>
          <p:cNvPr id="273" name="Google Shape;273;p36"/>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274" name="Google Shape;274;p36"/>
          <p:cNvSpPr txBox="1"/>
          <p:nvPr/>
        </p:nvSpPr>
        <p:spPr>
          <a:xfrm>
            <a:off x="662702" y="1076575"/>
            <a:ext cx="6689700" cy="430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US" sz="2200">
                <a:solidFill>
                  <a:schemeClr val="dk1"/>
                </a:solidFill>
              </a:rPr>
              <a:t>Проучване от</a:t>
            </a:r>
            <a:r>
              <a:rPr b="1" i="0" lang="en-US" sz="2200" u="none" cap="none" strike="noStrike">
                <a:solidFill>
                  <a:schemeClr val="dk1"/>
                </a:solidFill>
                <a:latin typeface="Arial"/>
                <a:ea typeface="Arial"/>
                <a:cs typeface="Arial"/>
                <a:sym typeface="Arial"/>
              </a:rPr>
              <a:t> Jeff Bezos - Amazon</a:t>
            </a:r>
            <a:endParaRPr b="0" i="0" sz="1400" u="none" cap="none" strike="noStrike">
              <a:solidFill>
                <a:schemeClr val="dk1"/>
              </a:solidFill>
              <a:latin typeface="Arial"/>
              <a:ea typeface="Arial"/>
              <a:cs typeface="Arial"/>
              <a:sym typeface="Arial"/>
            </a:endParaRPr>
          </a:p>
        </p:txBody>
      </p:sp>
      <p:sp>
        <p:nvSpPr>
          <p:cNvPr id="275" name="Google Shape;275;p36"/>
          <p:cNvSpPr txBox="1"/>
          <p:nvPr/>
        </p:nvSpPr>
        <p:spPr>
          <a:xfrm>
            <a:off x="711396" y="1870525"/>
            <a:ext cx="9100200" cy="5064000"/>
          </a:xfrm>
          <a:prstGeom prst="rect">
            <a:avLst/>
          </a:prstGeom>
          <a:noFill/>
          <a:ln>
            <a:noFill/>
          </a:ln>
        </p:spPr>
        <p:txBody>
          <a:bodyPr anchorCtr="0" anchor="t" bIns="45700" lIns="91425" spcFirstLastPara="1" rIns="91425" wrap="square" tIns="45700">
            <a:spAutoFit/>
          </a:bodyPr>
          <a:lstStyle/>
          <a:p>
            <a:pPr indent="0" lvl="0" marL="0" rtl="0" algn="just">
              <a:spcBef>
                <a:spcPts val="0"/>
              </a:spcBef>
              <a:spcAft>
                <a:spcPts val="0"/>
              </a:spcAft>
              <a:buClr>
                <a:schemeClr val="dk1"/>
              </a:buClr>
              <a:buSzPts val="1100"/>
              <a:buFont typeface="Arial"/>
              <a:buNone/>
            </a:pPr>
            <a:r>
              <a:rPr lang="en-US" sz="1700">
                <a:solidFill>
                  <a:schemeClr val="dk1"/>
                </a:solidFill>
              </a:rPr>
              <a:t>Джеф Безос основава Amazon през 1994 г. с визията да се превърне в „най-голямата книжарница на Земята“. Предвиждайки растежа на интернет и потенциала на електронната търговия, Безос позиционира Amazon в челните редици на онлайн търговията на дребно. Той даде приоритет на дългосрочните инвестиции пред незабавните печалби, стратегия, която първоначално озадачи много инвеститори.</a:t>
            </a:r>
            <a:endParaRPr sz="1700">
              <a:solidFill>
                <a:schemeClr val="dk1"/>
              </a:solidFill>
            </a:endParaRPr>
          </a:p>
          <a:p>
            <a:pPr indent="0" lvl="0" marL="0" rtl="0" algn="just">
              <a:spcBef>
                <a:spcPts val="0"/>
              </a:spcBef>
              <a:spcAft>
                <a:spcPts val="0"/>
              </a:spcAft>
              <a:buClr>
                <a:schemeClr val="dk1"/>
              </a:buClr>
              <a:buSzPts val="1100"/>
              <a:buFont typeface="Arial"/>
              <a:buNone/>
            </a:pPr>
            <a:r>
              <a:t/>
            </a:r>
            <a:endParaRPr sz="1700">
              <a:solidFill>
                <a:schemeClr val="dk1"/>
              </a:solidFill>
            </a:endParaRPr>
          </a:p>
          <a:p>
            <a:pPr indent="0" lvl="0" marL="0" rtl="0" algn="just">
              <a:spcBef>
                <a:spcPts val="0"/>
              </a:spcBef>
              <a:spcAft>
                <a:spcPts val="0"/>
              </a:spcAft>
              <a:buClr>
                <a:schemeClr val="dk1"/>
              </a:buClr>
              <a:buSzPts val="1100"/>
              <a:buFont typeface="Arial"/>
              <a:buNone/>
            </a:pPr>
            <a:r>
              <a:rPr lang="en-US" sz="1700">
                <a:solidFill>
                  <a:schemeClr val="dk1"/>
                </a:solidFill>
              </a:rPr>
              <a:t>Обсебващият фокус на Безос върху удовлетвореността на клиентите доведе до разширяването на Amazon в различни сектори. Иновации като клиентски отзиви, персонализирани препоръки и стабилна политика за връщане са предназначени да изградят доверие и лоялност, като гарантират повторно ангажиране.</a:t>
            </a:r>
            <a:endParaRPr sz="1700">
              <a:solidFill>
                <a:schemeClr val="dk1"/>
              </a:solidFill>
            </a:endParaRPr>
          </a:p>
          <a:p>
            <a:pPr indent="0" lvl="0" marL="0" rtl="0" algn="just">
              <a:spcBef>
                <a:spcPts val="0"/>
              </a:spcBef>
              <a:spcAft>
                <a:spcPts val="0"/>
              </a:spcAft>
              <a:buClr>
                <a:schemeClr val="dk1"/>
              </a:buClr>
              <a:buSzPts val="1100"/>
              <a:buFont typeface="Arial"/>
              <a:buNone/>
            </a:pPr>
            <a:r>
              <a:t/>
            </a:r>
            <a:endParaRPr sz="1700">
              <a:solidFill>
                <a:schemeClr val="dk1"/>
              </a:solidFill>
            </a:endParaRPr>
          </a:p>
          <a:p>
            <a:pPr indent="0" lvl="0" marL="0" rtl="0" algn="just">
              <a:spcBef>
                <a:spcPts val="0"/>
              </a:spcBef>
              <a:spcAft>
                <a:spcPts val="0"/>
              </a:spcAft>
              <a:buClr>
                <a:schemeClr val="dk1"/>
              </a:buClr>
              <a:buSzPts val="1100"/>
              <a:buFont typeface="Arial"/>
              <a:buNone/>
            </a:pPr>
            <a:r>
              <a:rPr lang="en-US" sz="1700">
                <a:solidFill>
                  <a:schemeClr val="dk1"/>
                </a:solidFill>
              </a:rPr>
              <a:t>Известен с възприемането на иновациите и поемането на значителни рискове, Безос инвестира сериозно в нови технологии и услуги като Amazon Prime, AWS (Amazon Web Services) и Kindle. Тези инициативи изискваха значителни първоначални инвестиции, но диверсифицираха приходите на Amazon и затвърдиха господството му на пазара. До 2020 г. тези стратегически ходове утвърдиха Amazon като мощна компания в множество индустрии, демонстрирайки ефективността на визионерския и ориентиран към клиента подход на Безос.</a:t>
            </a:r>
            <a:endParaRPr sz="1700">
              <a:solidFill>
                <a:schemeClr val="dk1"/>
              </a:solidFill>
            </a:endParaRPr>
          </a:p>
          <a:p>
            <a:pPr indent="0" lvl="0" marL="0" marR="0" rtl="0" algn="just">
              <a:lnSpc>
                <a:spcPct val="100000"/>
              </a:lnSpc>
              <a:spcBef>
                <a:spcPts val="0"/>
              </a:spcBef>
              <a:spcAft>
                <a:spcPts val="0"/>
              </a:spcAft>
              <a:buClr>
                <a:srgbClr val="000000"/>
              </a:buClr>
              <a:buSzPts val="1100"/>
              <a:buFont typeface="Arial"/>
              <a:buNone/>
            </a:pPr>
            <a:r>
              <a:t/>
            </a:r>
            <a:endParaRPr sz="1700">
              <a:solidFill>
                <a:schemeClr val="dk1"/>
              </a:solidFill>
            </a:endParaRPr>
          </a:p>
        </p:txBody>
      </p:sp>
      <p:pic>
        <p:nvPicPr>
          <p:cNvPr id="276" name="Google Shape;276;p36"/>
          <p:cNvPicPr preferRelativeResize="0"/>
          <p:nvPr/>
        </p:nvPicPr>
        <p:blipFill rotWithShape="1">
          <a:blip r:embed="rId4">
            <a:alphaModFix/>
          </a:blip>
          <a:srcRect b="0" l="0" r="0" t="0"/>
          <a:stretch/>
        </p:blipFill>
        <p:spPr>
          <a:xfrm>
            <a:off x="5925247" y="895000"/>
            <a:ext cx="2072675" cy="7939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pic>
        <p:nvPicPr>
          <p:cNvPr id="281" name="Google Shape;281;p37"/>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282" name="Google Shape;282;p37"/>
          <p:cNvSpPr txBox="1"/>
          <p:nvPr/>
        </p:nvSpPr>
        <p:spPr>
          <a:xfrm>
            <a:off x="662702" y="1076575"/>
            <a:ext cx="6689700" cy="430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US" sz="2200">
                <a:solidFill>
                  <a:schemeClr val="dk1"/>
                </a:solidFill>
              </a:rPr>
              <a:t>Проучване от</a:t>
            </a:r>
            <a:r>
              <a:rPr b="1" i="0" lang="en-US" sz="2200" u="none" cap="none" strike="noStrike">
                <a:solidFill>
                  <a:schemeClr val="dk1"/>
                </a:solidFill>
                <a:latin typeface="Arial"/>
                <a:ea typeface="Arial"/>
                <a:cs typeface="Arial"/>
                <a:sym typeface="Arial"/>
              </a:rPr>
              <a:t> Bill Gates-Microsoft</a:t>
            </a:r>
            <a:endParaRPr b="0" i="0" sz="1400" u="none" cap="none" strike="noStrike">
              <a:solidFill>
                <a:schemeClr val="dk1"/>
              </a:solidFill>
              <a:latin typeface="Arial"/>
              <a:ea typeface="Arial"/>
              <a:cs typeface="Arial"/>
              <a:sym typeface="Arial"/>
            </a:endParaRPr>
          </a:p>
        </p:txBody>
      </p:sp>
      <p:sp>
        <p:nvSpPr>
          <p:cNvPr id="283" name="Google Shape;283;p37"/>
          <p:cNvSpPr txBox="1"/>
          <p:nvPr/>
        </p:nvSpPr>
        <p:spPr>
          <a:xfrm>
            <a:off x="662696" y="1882700"/>
            <a:ext cx="9100200" cy="48024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100"/>
              <a:buFont typeface="Arial"/>
              <a:buNone/>
            </a:pPr>
            <a:r>
              <a:rPr lang="en-US" sz="1800">
                <a:solidFill>
                  <a:schemeClr val="dk1"/>
                </a:solidFill>
              </a:rPr>
              <a:t>Бил Гейтс е съосновател на Microsoft през 1975 г. с мисията да постави компютър на всяко бюро и във всеки дом. Неговата стратегическа визия и бизнес проницателност превърнаха Microsoft от малък стартъп в глобален технологичен гигант. Прогнозата на Гейтс за революцията на персоналните компютри и отдадеността на разработката на софтуер бяха от решаващо значение за ранния успех на компанията.</a:t>
            </a:r>
            <a:endParaRPr sz="1800">
              <a:solidFill>
                <a:schemeClr val="dk1"/>
              </a:solidFill>
            </a:endParaRPr>
          </a:p>
          <a:p>
            <a:pPr indent="0" lvl="0" marL="0" marR="0" rtl="0" algn="just">
              <a:lnSpc>
                <a:spcPct val="100000"/>
              </a:lnSpc>
              <a:spcBef>
                <a:spcPts val="0"/>
              </a:spcBef>
              <a:spcAft>
                <a:spcPts val="0"/>
              </a:spcAft>
              <a:buClr>
                <a:srgbClr val="000000"/>
              </a:buClr>
              <a:buSzPts val="1100"/>
              <a:buFont typeface="Arial"/>
              <a:buNone/>
            </a:pPr>
            <a:r>
              <a:t/>
            </a:r>
            <a:endParaRPr sz="1800">
              <a:solidFill>
                <a:schemeClr val="dk1"/>
              </a:solidFill>
            </a:endParaRPr>
          </a:p>
          <a:p>
            <a:pPr indent="0" lvl="0" marL="0" marR="0" rtl="0" algn="just">
              <a:lnSpc>
                <a:spcPct val="100000"/>
              </a:lnSpc>
              <a:spcBef>
                <a:spcPts val="0"/>
              </a:spcBef>
              <a:spcAft>
                <a:spcPts val="0"/>
              </a:spcAft>
              <a:buClr>
                <a:srgbClr val="000000"/>
              </a:buClr>
              <a:buSzPts val="1100"/>
              <a:buFont typeface="Arial"/>
              <a:buNone/>
            </a:pPr>
            <a:r>
              <a:rPr lang="en-US" sz="1800">
                <a:solidFill>
                  <a:schemeClr val="dk1"/>
                </a:solidFill>
              </a:rPr>
              <a:t>Ключова стратегия беше лицензирането на операционната система на Microsoft на множество производители на хардуер, позволявайки на MS-DOS и по-късно на Windows да доминират на пазара. Агресивните бизнес тактики и стратегическите партньорства на Гейтс помогнаха на Microsoft да установи и запази пазарното си лидерство.</a:t>
            </a:r>
            <a:endParaRPr sz="1800">
              <a:solidFill>
                <a:schemeClr val="dk1"/>
              </a:solidFill>
            </a:endParaRPr>
          </a:p>
          <a:p>
            <a:pPr indent="0" lvl="0" marL="0" marR="0" rtl="0" algn="just">
              <a:lnSpc>
                <a:spcPct val="100000"/>
              </a:lnSpc>
              <a:spcBef>
                <a:spcPts val="0"/>
              </a:spcBef>
              <a:spcAft>
                <a:spcPts val="0"/>
              </a:spcAft>
              <a:buClr>
                <a:srgbClr val="000000"/>
              </a:buClr>
              <a:buSzPts val="1100"/>
              <a:buFont typeface="Arial"/>
              <a:buNone/>
            </a:pPr>
            <a:r>
              <a:t/>
            </a:r>
            <a:endParaRPr sz="1800">
              <a:solidFill>
                <a:schemeClr val="dk1"/>
              </a:solidFill>
            </a:endParaRPr>
          </a:p>
          <a:p>
            <a:pPr indent="0" lvl="0" marL="0" marR="0" rtl="0" algn="just">
              <a:lnSpc>
                <a:spcPct val="100000"/>
              </a:lnSpc>
              <a:spcBef>
                <a:spcPts val="0"/>
              </a:spcBef>
              <a:spcAft>
                <a:spcPts val="0"/>
              </a:spcAft>
              <a:buClr>
                <a:srgbClr val="000000"/>
              </a:buClr>
              <a:buSzPts val="1100"/>
              <a:buFont typeface="Arial"/>
              <a:buNone/>
            </a:pPr>
            <a:r>
              <a:rPr lang="en-US" sz="1800">
                <a:solidFill>
                  <a:schemeClr val="dk1"/>
                </a:solidFill>
              </a:rPr>
              <a:t>Гейтс също наблегна на непрекъснатите иновации, водещи до разработването на важен софтуер като Microsoft Office. Фокусът му върху качеството на продуктите и стратегическото предвиждане гарантират, че Microsoft остава на върха на технологиите, процъфтява и разширява влиянието си в технологичния сектор.</a:t>
            </a:r>
            <a:endParaRPr sz="1800">
              <a:solidFill>
                <a:schemeClr val="dk1"/>
              </a:solidFill>
            </a:endParaRPr>
          </a:p>
        </p:txBody>
      </p:sp>
      <p:pic>
        <p:nvPicPr>
          <p:cNvPr id="284" name="Google Shape;284;p37"/>
          <p:cNvPicPr preferRelativeResize="0"/>
          <p:nvPr/>
        </p:nvPicPr>
        <p:blipFill rotWithShape="1">
          <a:blip r:embed="rId4">
            <a:alphaModFix/>
          </a:blip>
          <a:srcRect b="0" l="0" r="0" t="0"/>
          <a:stretch/>
        </p:blipFill>
        <p:spPr>
          <a:xfrm>
            <a:off x="5855500" y="887346"/>
            <a:ext cx="2738925" cy="8092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pic>
        <p:nvPicPr>
          <p:cNvPr id="289" name="Google Shape;289;p38"/>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290" name="Google Shape;290;p38"/>
          <p:cNvSpPr txBox="1"/>
          <p:nvPr/>
        </p:nvSpPr>
        <p:spPr>
          <a:xfrm>
            <a:off x="662702" y="1076575"/>
            <a:ext cx="6689700" cy="430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US" sz="2200">
                <a:solidFill>
                  <a:schemeClr val="dk1"/>
                </a:solidFill>
              </a:rPr>
              <a:t>Казус от Марк Зукърбърг - Facebook</a:t>
            </a:r>
            <a:endParaRPr b="0" i="0" sz="1400" u="none" cap="none" strike="noStrike">
              <a:solidFill>
                <a:schemeClr val="dk1"/>
              </a:solidFill>
              <a:latin typeface="Arial"/>
              <a:ea typeface="Arial"/>
              <a:cs typeface="Arial"/>
              <a:sym typeface="Arial"/>
            </a:endParaRPr>
          </a:p>
        </p:txBody>
      </p:sp>
      <p:pic>
        <p:nvPicPr>
          <p:cNvPr id="291" name="Google Shape;291;p38"/>
          <p:cNvPicPr preferRelativeResize="0"/>
          <p:nvPr/>
        </p:nvPicPr>
        <p:blipFill rotWithShape="1">
          <a:blip r:embed="rId4">
            <a:alphaModFix/>
          </a:blip>
          <a:srcRect b="0" l="0" r="0" t="0"/>
          <a:stretch/>
        </p:blipFill>
        <p:spPr>
          <a:xfrm>
            <a:off x="7019323" y="777153"/>
            <a:ext cx="1015100" cy="1029650"/>
          </a:xfrm>
          <a:prstGeom prst="rect">
            <a:avLst/>
          </a:prstGeom>
          <a:noFill/>
          <a:ln>
            <a:noFill/>
          </a:ln>
        </p:spPr>
      </p:pic>
      <p:sp>
        <p:nvSpPr>
          <p:cNvPr id="292" name="Google Shape;292;p38"/>
          <p:cNvSpPr txBox="1"/>
          <p:nvPr/>
        </p:nvSpPr>
        <p:spPr>
          <a:xfrm>
            <a:off x="662702" y="2225771"/>
            <a:ext cx="8682000" cy="38865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lang="en-US" sz="1700"/>
              <a:t>Марк Зукърбърг стартира Facebook през 2004 г. от стаята си в общежитието в Харвард, за да свързва хората и да насърчава онлайн социалните взаимодействия. Неговата визия за свързан свят получи широк отзвук, тласкайки Facebook към бърз растеж и глобално господство в социалните медии.</a:t>
            </a:r>
            <a:endParaRPr sz="1700"/>
          </a:p>
          <a:p>
            <a:pPr indent="0" lvl="0" marL="0" marR="0" rtl="0" algn="l">
              <a:lnSpc>
                <a:spcPct val="150000"/>
              </a:lnSpc>
              <a:spcBef>
                <a:spcPts val="0"/>
              </a:spcBef>
              <a:spcAft>
                <a:spcPts val="0"/>
              </a:spcAft>
              <a:buNone/>
            </a:pPr>
            <a:r>
              <a:rPr lang="en-US" sz="1700"/>
              <a:t>Фокусът на Зукърбърг върху потребителското изживяване и постоянните иновации, като News Feed, поддържаха Facebook ангажиращ и адаптивен. Стратегическите придобивания, като Instagram и WhatsApp, разшириха потребителската база на Facebook и интегрираха нови технологии, поддържайки платформата конкурентоспособна. Балансът между иновации и стратегически растеж на Зукърбърг утвърди Facebook като водеща сила в социалните медии.</a:t>
            </a:r>
            <a:endParaRPr sz="170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pic>
        <p:nvPicPr>
          <p:cNvPr id="297" name="Google Shape;297;p39"/>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298" name="Google Shape;298;p39"/>
          <p:cNvSpPr txBox="1"/>
          <p:nvPr/>
        </p:nvSpPr>
        <p:spPr>
          <a:xfrm>
            <a:off x="662702" y="1076575"/>
            <a:ext cx="6689700" cy="430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US" sz="2200">
                <a:solidFill>
                  <a:schemeClr val="dk1"/>
                </a:solidFill>
              </a:rPr>
              <a:t>Казус от Стив Джобс-Apple</a:t>
            </a:r>
            <a:endParaRPr b="0" i="0" sz="1400" u="none" cap="none" strike="noStrike">
              <a:solidFill>
                <a:schemeClr val="dk1"/>
              </a:solidFill>
              <a:latin typeface="Arial"/>
              <a:ea typeface="Arial"/>
              <a:cs typeface="Arial"/>
              <a:sym typeface="Arial"/>
            </a:endParaRPr>
          </a:p>
        </p:txBody>
      </p:sp>
      <p:pic>
        <p:nvPicPr>
          <p:cNvPr id="299" name="Google Shape;299;p39"/>
          <p:cNvPicPr preferRelativeResize="0"/>
          <p:nvPr/>
        </p:nvPicPr>
        <p:blipFill rotWithShape="1">
          <a:blip r:embed="rId4">
            <a:alphaModFix/>
          </a:blip>
          <a:srcRect b="0" l="0" r="0" t="0"/>
          <a:stretch/>
        </p:blipFill>
        <p:spPr>
          <a:xfrm>
            <a:off x="5147347" y="568072"/>
            <a:ext cx="3337500" cy="1145150"/>
          </a:xfrm>
          <a:prstGeom prst="rect">
            <a:avLst/>
          </a:prstGeom>
          <a:noFill/>
          <a:ln>
            <a:noFill/>
          </a:ln>
        </p:spPr>
      </p:pic>
      <p:sp>
        <p:nvSpPr>
          <p:cNvPr id="300" name="Google Shape;300;p39"/>
          <p:cNvSpPr txBox="1"/>
          <p:nvPr/>
        </p:nvSpPr>
        <p:spPr>
          <a:xfrm>
            <a:off x="662702" y="1902607"/>
            <a:ext cx="8682000" cy="50640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lang="en-US" sz="1700"/>
              <a:t>Стив Джобс съосновава Apple през 1976 г. с визията да направи технологията достъпна и интуитивна за всеки. Неговият фокус върху дизайна и потребителското изживяване отличава Apple в технологичната индустрия, вярвайки, че технологията трябва да бъде красиво проектирана и лесна за използване. Завръщането на Джобс в Apple през 1997 г. беше повратна точка. Той рационализира продуктовата линия и се фокусира върху ключови продукти като iMac, iPod, iPhone и iPad, революционизирайки техните пазари и утвърждавайки Apple като лидер в иновациите. Неговото настояване за безпроблемна хардуерна и софтуерна интеграция доведе до превъзходно потребителско изживяване. Маркетингът също беше централен в стратегията на Джобс. Той създаде очакване около пускането на продукти, като кампанията „Мисли различно“ затвърди идентичността на Apple като пионер в иновациите. Визионерското лидерство на Джобс превърна Apple в една от най-ценните и влиятелни компании в света.</a:t>
            </a:r>
            <a:endParaRPr sz="13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pic>
        <p:nvPicPr>
          <p:cNvPr id="305" name="Google Shape;305;p40"/>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306" name="Google Shape;306;p40"/>
          <p:cNvSpPr txBox="1"/>
          <p:nvPr/>
        </p:nvSpPr>
        <p:spPr>
          <a:xfrm>
            <a:off x="1524038" y="1263805"/>
            <a:ext cx="7643700" cy="9234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lang="en-US" sz="2700">
                <a:solidFill>
                  <a:schemeClr val="dk1"/>
                </a:solidFill>
              </a:rPr>
              <a:t>Модул 2: Развитие на предприемачески умения</a:t>
            </a:r>
            <a:endParaRPr b="1" i="0" sz="2700" u="none" cap="none" strike="noStrike">
              <a:solidFill>
                <a:schemeClr val="dk1"/>
              </a:solidFill>
              <a:latin typeface="Arial"/>
              <a:ea typeface="Arial"/>
              <a:cs typeface="Arial"/>
              <a:sym typeface="Arial"/>
            </a:endParaRPr>
          </a:p>
        </p:txBody>
      </p:sp>
      <p:pic>
        <p:nvPicPr>
          <p:cNvPr id="307" name="Google Shape;307;p40"/>
          <p:cNvPicPr preferRelativeResize="0"/>
          <p:nvPr/>
        </p:nvPicPr>
        <p:blipFill rotWithShape="1">
          <a:blip r:embed="rId4">
            <a:alphaModFix/>
          </a:blip>
          <a:srcRect b="0" l="0" r="0" t="0"/>
          <a:stretch/>
        </p:blipFill>
        <p:spPr>
          <a:xfrm>
            <a:off x="3472823" y="2571947"/>
            <a:ext cx="3746165" cy="3405107"/>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pic>
        <p:nvPicPr>
          <p:cNvPr id="312" name="Google Shape;312;p41"/>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313" name="Google Shape;313;p41"/>
          <p:cNvSpPr txBox="1"/>
          <p:nvPr/>
        </p:nvSpPr>
        <p:spPr>
          <a:xfrm>
            <a:off x="968059" y="977030"/>
            <a:ext cx="8755800" cy="646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800"/>
              <a:buFont typeface="Arial"/>
              <a:buNone/>
            </a:pPr>
            <a:r>
              <a:rPr b="1" lang="en-US" sz="1800">
                <a:solidFill>
                  <a:schemeClr val="dk1"/>
                </a:solidFill>
              </a:rPr>
              <a:t>Раздел 1: Въведение в предприемаческите умения</a:t>
            </a:r>
            <a:endParaRPr b="1"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4" name="Google Shape;314;p41"/>
          <p:cNvSpPr txBox="1"/>
          <p:nvPr/>
        </p:nvSpPr>
        <p:spPr>
          <a:xfrm>
            <a:off x="968059" y="2101456"/>
            <a:ext cx="87558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lang="en-US" sz="1800">
                <a:solidFill>
                  <a:schemeClr val="dk1"/>
                </a:solidFill>
              </a:rPr>
              <a:t>Определение и характеристики на предприемачеството</a:t>
            </a:r>
            <a:endParaRPr b="1" i="0" sz="1800" u="none" cap="none" strike="noStrike">
              <a:solidFill>
                <a:schemeClr val="dk1"/>
              </a:solidFill>
              <a:latin typeface="Calibri"/>
              <a:ea typeface="Calibri"/>
              <a:cs typeface="Calibri"/>
              <a:sym typeface="Calibri"/>
            </a:endParaRPr>
          </a:p>
        </p:txBody>
      </p:sp>
      <p:sp>
        <p:nvSpPr>
          <p:cNvPr id="315" name="Google Shape;315;p41"/>
          <p:cNvSpPr txBox="1"/>
          <p:nvPr/>
        </p:nvSpPr>
        <p:spPr>
          <a:xfrm>
            <a:off x="968009" y="2580590"/>
            <a:ext cx="8755800" cy="15699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00"/>
              <a:buFont typeface="Arial"/>
              <a:buNone/>
            </a:pPr>
            <a:r>
              <a:rPr lang="en-US" sz="1600">
                <a:solidFill>
                  <a:schemeClr val="dk1"/>
                </a:solidFill>
              </a:rPr>
              <a:t>Предприемачеството се отнася до процеса на идентифициране, създаване и преследване на възможности за създаване и развитие на бизнес начинание. Това включва желанието да се поемат рискове, да се правят иновации и да се инвестират ресурси, за да се изведе нов продукт, услуга или бизнес идея на пазара. Предприемачите са хора, които демонстрират високо ниво на инициативност, креативност и проактивен подход за справяне с предизвикателствата и капитализиране на възможностите.</a:t>
            </a:r>
            <a:endParaRPr b="0" i="0" sz="1500" u="none" cap="none" strike="noStrike">
              <a:solidFill>
                <a:schemeClr val="dk1"/>
              </a:solidFill>
              <a:latin typeface="Arial"/>
              <a:ea typeface="Arial"/>
              <a:cs typeface="Arial"/>
              <a:sym typeface="Arial"/>
            </a:endParaRPr>
          </a:p>
        </p:txBody>
      </p:sp>
      <p:pic>
        <p:nvPicPr>
          <p:cNvPr id="316" name="Google Shape;316;p41"/>
          <p:cNvPicPr preferRelativeResize="0"/>
          <p:nvPr/>
        </p:nvPicPr>
        <p:blipFill rotWithShape="1">
          <a:blip r:embed="rId4">
            <a:alphaModFix/>
          </a:blip>
          <a:srcRect b="0" l="0" r="0" t="0"/>
          <a:stretch/>
        </p:blipFill>
        <p:spPr>
          <a:xfrm>
            <a:off x="3713013" y="4260350"/>
            <a:ext cx="3265777" cy="2375976"/>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pic>
        <p:nvPicPr>
          <p:cNvPr id="321" name="Google Shape;321;p42"/>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322" name="Google Shape;322;p42"/>
          <p:cNvSpPr txBox="1"/>
          <p:nvPr/>
        </p:nvSpPr>
        <p:spPr>
          <a:xfrm>
            <a:off x="968059" y="977030"/>
            <a:ext cx="8755800" cy="9234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lang="en-US" sz="1800">
                <a:solidFill>
                  <a:schemeClr val="dk1"/>
                </a:solidFill>
              </a:rPr>
              <a:t>Раздел 1: Въведение в предприемаческите умения</a:t>
            </a:r>
            <a:endParaRPr b="1"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3" name="Google Shape;323;p42"/>
          <p:cNvSpPr txBox="1"/>
          <p:nvPr/>
        </p:nvSpPr>
        <p:spPr>
          <a:xfrm>
            <a:off x="968046" y="1991964"/>
            <a:ext cx="8755800" cy="1256700"/>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Clr>
                <a:schemeClr val="dk1"/>
              </a:buClr>
              <a:buSzPts val="1100"/>
              <a:buFont typeface="Arial"/>
              <a:buNone/>
            </a:pPr>
            <a:r>
              <a:rPr lang="en-US" sz="1700">
                <a:solidFill>
                  <a:schemeClr val="dk1"/>
                </a:solidFill>
              </a:rPr>
              <a:t>Предприемаческите умения се отнасят до набор от способности и качества, от които хората се нуждаят, за да стартират успешно, управляват и развият бизнес начинание. Тези умения са от решаващо значение за справяне с предизвикателствата и несигурността, присъщи на предприемачеството.</a:t>
            </a:r>
            <a:endParaRPr b="0" i="0" sz="1800" u="none" cap="none" strike="noStrike">
              <a:solidFill>
                <a:schemeClr val="dk1"/>
              </a:solidFill>
              <a:latin typeface="Calibri"/>
              <a:ea typeface="Calibri"/>
              <a:cs typeface="Calibri"/>
              <a:sym typeface="Calibri"/>
            </a:endParaRPr>
          </a:p>
        </p:txBody>
      </p:sp>
      <p:sp>
        <p:nvSpPr>
          <p:cNvPr id="324" name="Google Shape;324;p42"/>
          <p:cNvSpPr txBox="1"/>
          <p:nvPr/>
        </p:nvSpPr>
        <p:spPr>
          <a:xfrm>
            <a:off x="913459" y="3548132"/>
            <a:ext cx="88650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lang="en-US" sz="1800">
                <a:solidFill>
                  <a:schemeClr val="dk1"/>
                </a:solidFill>
              </a:rPr>
              <a:t>Примери за предприемачески умения:</a:t>
            </a:r>
            <a:endParaRPr b="1"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5" name="Google Shape;325;p42"/>
          <p:cNvSpPr txBox="1"/>
          <p:nvPr/>
        </p:nvSpPr>
        <p:spPr>
          <a:xfrm>
            <a:off x="968054" y="4103075"/>
            <a:ext cx="4357200" cy="3073200"/>
          </a:xfrm>
          <a:prstGeom prst="rect">
            <a:avLst/>
          </a:prstGeom>
          <a:noFill/>
          <a:ln>
            <a:noFill/>
          </a:ln>
        </p:spPr>
        <p:txBody>
          <a:bodyPr anchorCtr="0" anchor="t" bIns="45700" lIns="91425" spcFirstLastPara="1" rIns="91425" wrap="square" tIns="45700">
            <a:spAutoFit/>
          </a:bodyPr>
          <a:lstStyle/>
          <a:p>
            <a:pPr indent="-336550" lvl="0" marL="457200" rtl="0" algn="l">
              <a:spcBef>
                <a:spcPts val="800"/>
              </a:spcBef>
              <a:spcAft>
                <a:spcPts val="0"/>
              </a:spcAft>
              <a:buClr>
                <a:schemeClr val="dk1"/>
              </a:buClr>
              <a:buSzPts val="1700"/>
              <a:buChar char="●"/>
            </a:pPr>
            <a:r>
              <a:rPr lang="en-US" sz="1700">
                <a:solidFill>
                  <a:schemeClr val="dk1"/>
                </a:solidFill>
              </a:rPr>
              <a:t>Умения за управление на бизнеса</a:t>
            </a:r>
            <a:endParaRPr sz="1700">
              <a:solidFill>
                <a:schemeClr val="dk1"/>
              </a:solidFill>
            </a:endParaRPr>
          </a:p>
          <a:p>
            <a:pPr indent="-336550" lvl="0" marL="457200" rtl="0" algn="l">
              <a:spcBef>
                <a:spcPts val="0"/>
              </a:spcBef>
              <a:spcAft>
                <a:spcPts val="0"/>
              </a:spcAft>
              <a:buClr>
                <a:schemeClr val="dk1"/>
              </a:buClr>
              <a:buSzPts val="1700"/>
              <a:buChar char="●"/>
            </a:pPr>
            <a:r>
              <a:rPr lang="en-US" sz="1700">
                <a:solidFill>
                  <a:schemeClr val="dk1"/>
                </a:solidFill>
              </a:rPr>
              <a:t>Умения за брандиране, маркетинг и работа в мрежа</a:t>
            </a:r>
            <a:endParaRPr sz="1700">
              <a:solidFill>
                <a:schemeClr val="dk1"/>
              </a:solidFill>
            </a:endParaRPr>
          </a:p>
          <a:p>
            <a:pPr indent="-336550" lvl="0" marL="457200" rtl="0" algn="l">
              <a:spcBef>
                <a:spcPts val="0"/>
              </a:spcBef>
              <a:spcAft>
                <a:spcPts val="0"/>
              </a:spcAft>
              <a:buClr>
                <a:schemeClr val="dk1"/>
              </a:buClr>
              <a:buSzPts val="1700"/>
              <a:buChar char="●"/>
            </a:pPr>
            <a:r>
              <a:rPr lang="en-US" sz="1700">
                <a:solidFill>
                  <a:schemeClr val="dk1"/>
                </a:solidFill>
              </a:rPr>
              <a:t>Общуване и слушане</a:t>
            </a:r>
            <a:endParaRPr sz="1700">
              <a:solidFill>
                <a:schemeClr val="dk1"/>
              </a:solidFill>
            </a:endParaRPr>
          </a:p>
          <a:p>
            <a:pPr indent="-336550" lvl="0" marL="457200" rtl="0" algn="l">
              <a:spcBef>
                <a:spcPts val="0"/>
              </a:spcBef>
              <a:spcAft>
                <a:spcPts val="0"/>
              </a:spcAft>
              <a:buClr>
                <a:schemeClr val="dk1"/>
              </a:buClr>
              <a:buSzPts val="1700"/>
              <a:buChar char="●"/>
            </a:pPr>
            <a:r>
              <a:rPr lang="en-US" sz="1700">
                <a:solidFill>
                  <a:schemeClr val="dk1"/>
                </a:solidFill>
              </a:rPr>
              <a:t>Умения за критично мислене</a:t>
            </a:r>
            <a:endParaRPr sz="1700">
              <a:solidFill>
                <a:schemeClr val="dk1"/>
              </a:solidFill>
            </a:endParaRPr>
          </a:p>
          <a:p>
            <a:pPr indent="-336550" lvl="0" marL="457200" rtl="0" algn="l">
              <a:spcBef>
                <a:spcPts val="0"/>
              </a:spcBef>
              <a:spcAft>
                <a:spcPts val="0"/>
              </a:spcAft>
              <a:buClr>
                <a:schemeClr val="dk1"/>
              </a:buClr>
              <a:buSzPts val="1700"/>
              <a:buChar char="●"/>
            </a:pPr>
            <a:r>
              <a:rPr lang="en-US" sz="1700">
                <a:solidFill>
                  <a:schemeClr val="dk1"/>
                </a:solidFill>
              </a:rPr>
              <a:t>Умения за стратегическо мислене и планиране</a:t>
            </a:r>
            <a:endParaRPr sz="1700">
              <a:solidFill>
                <a:schemeClr val="dk1"/>
              </a:solidFill>
            </a:endParaRPr>
          </a:p>
          <a:p>
            <a:pPr indent="-336550" lvl="0" marL="457200" rtl="0" algn="l">
              <a:spcBef>
                <a:spcPts val="0"/>
              </a:spcBef>
              <a:spcAft>
                <a:spcPts val="0"/>
              </a:spcAft>
              <a:buClr>
                <a:schemeClr val="dk1"/>
              </a:buClr>
              <a:buSzPts val="1700"/>
              <a:buChar char="●"/>
            </a:pPr>
            <a:r>
              <a:rPr lang="en-US" sz="1700">
                <a:solidFill>
                  <a:schemeClr val="dk1"/>
                </a:solidFill>
              </a:rPr>
              <a:t>Управление на времето и организационни умения</a:t>
            </a:r>
            <a:endParaRPr sz="1700">
              <a:solidFill>
                <a:schemeClr val="dk1"/>
              </a:solidFill>
            </a:endParaRPr>
          </a:p>
          <a:p>
            <a:pPr indent="-336550" lvl="0" marL="457200" rtl="0" algn="l">
              <a:spcBef>
                <a:spcPts val="0"/>
              </a:spcBef>
              <a:spcAft>
                <a:spcPts val="0"/>
              </a:spcAft>
              <a:buClr>
                <a:schemeClr val="dk1"/>
              </a:buClr>
              <a:buSzPts val="1700"/>
              <a:buChar char="●"/>
            </a:pPr>
            <a:r>
              <a:rPr lang="en-US" sz="1700">
                <a:solidFill>
                  <a:schemeClr val="dk1"/>
                </a:solidFill>
              </a:rPr>
              <a:t>Умения за обслужване на клиенти</a:t>
            </a:r>
            <a:endParaRPr sz="1700">
              <a:solidFill>
                <a:schemeClr val="dk1"/>
              </a:solidFill>
            </a:endParaRPr>
          </a:p>
          <a:p>
            <a:pPr indent="0" lvl="0" marL="457200" marR="0" rtl="0" algn="l">
              <a:lnSpc>
                <a:spcPct val="100000"/>
              </a:lnSpc>
              <a:spcBef>
                <a:spcPts val="800"/>
              </a:spcBef>
              <a:spcAft>
                <a:spcPts val="0"/>
              </a:spcAft>
              <a:buClr>
                <a:srgbClr val="000000"/>
              </a:buClr>
              <a:buSzPts val="1700"/>
              <a:buFont typeface="Arial"/>
              <a:buNone/>
            </a:pPr>
            <a:r>
              <a:t/>
            </a:r>
            <a:endParaRPr sz="1700">
              <a:solidFill>
                <a:schemeClr val="dk1"/>
              </a:solidFill>
            </a:endParaRPr>
          </a:p>
        </p:txBody>
      </p:sp>
      <p:sp>
        <p:nvSpPr>
          <p:cNvPr id="326" name="Google Shape;326;p42"/>
          <p:cNvSpPr txBox="1"/>
          <p:nvPr/>
        </p:nvSpPr>
        <p:spPr>
          <a:xfrm>
            <a:off x="968050" y="1438725"/>
            <a:ext cx="59328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1" lang="en-US" sz="1800">
                <a:solidFill>
                  <a:schemeClr val="dk1"/>
                </a:solidFill>
              </a:rPr>
              <a:t>Какво са предприемачески умения?</a:t>
            </a:r>
            <a:endParaRPr b="0" i="0" sz="1400" u="none" cap="none" strike="noStrike">
              <a:solidFill>
                <a:schemeClr val="dk1"/>
              </a:solidFill>
              <a:latin typeface="Arial"/>
              <a:ea typeface="Arial"/>
              <a:cs typeface="Arial"/>
              <a:sym typeface="Arial"/>
            </a:endParaRPr>
          </a:p>
        </p:txBody>
      </p:sp>
      <p:pic>
        <p:nvPicPr>
          <p:cNvPr id="327" name="Google Shape;327;p42"/>
          <p:cNvPicPr preferRelativeResize="0"/>
          <p:nvPr/>
        </p:nvPicPr>
        <p:blipFill rotWithShape="1">
          <a:blip r:embed="rId4">
            <a:alphaModFix/>
          </a:blip>
          <a:srcRect b="0" l="0" r="0" t="0"/>
          <a:stretch/>
        </p:blipFill>
        <p:spPr>
          <a:xfrm>
            <a:off x="5883449" y="3708387"/>
            <a:ext cx="3711898" cy="2477626"/>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pic>
        <p:nvPicPr>
          <p:cNvPr id="332" name="Google Shape;332;p43"/>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333" name="Google Shape;333;p43"/>
          <p:cNvSpPr txBox="1"/>
          <p:nvPr/>
        </p:nvSpPr>
        <p:spPr>
          <a:xfrm>
            <a:off x="968059" y="977030"/>
            <a:ext cx="8755800" cy="9234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800"/>
              <a:buFont typeface="Arial"/>
              <a:buNone/>
            </a:pPr>
            <a:r>
              <a:rPr b="1" lang="en-US" sz="1800">
                <a:solidFill>
                  <a:schemeClr val="dk1"/>
                </a:solidFill>
              </a:rPr>
              <a:t>Раздел 1: Въведение в предприемаческите умения</a:t>
            </a:r>
            <a:endParaRPr b="1"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4" name="Google Shape;334;p43"/>
          <p:cNvSpPr txBox="1"/>
          <p:nvPr/>
        </p:nvSpPr>
        <p:spPr>
          <a:xfrm>
            <a:off x="1143859" y="1716368"/>
            <a:ext cx="87558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lang="en-US" sz="1800">
                <a:solidFill>
                  <a:schemeClr val="dk1"/>
                </a:solidFill>
              </a:rPr>
              <a:t>Важността на предприемаческите умения </a:t>
            </a:r>
            <a:endParaRPr b="1"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chemeClr val="dk1"/>
              </a:solidFill>
              <a:latin typeface="Arial"/>
              <a:ea typeface="Arial"/>
              <a:cs typeface="Arial"/>
              <a:sym typeface="Arial"/>
            </a:endParaRPr>
          </a:p>
        </p:txBody>
      </p:sp>
      <p:sp>
        <p:nvSpPr>
          <p:cNvPr id="335" name="Google Shape;335;p43"/>
          <p:cNvSpPr txBox="1"/>
          <p:nvPr/>
        </p:nvSpPr>
        <p:spPr>
          <a:xfrm>
            <a:off x="1143859" y="2362877"/>
            <a:ext cx="8755800" cy="4540800"/>
          </a:xfrm>
          <a:prstGeom prst="rect">
            <a:avLst/>
          </a:prstGeom>
          <a:noFill/>
          <a:ln>
            <a:noFill/>
          </a:ln>
        </p:spPr>
        <p:txBody>
          <a:bodyPr anchorCtr="0" anchor="t" bIns="45700" lIns="91425" spcFirstLastPara="1" rIns="91425" wrap="square" tIns="45700">
            <a:spAutoFit/>
          </a:bodyPr>
          <a:lstStyle/>
          <a:p>
            <a:pPr indent="0" lvl="0" marL="0" rtl="0" algn="just">
              <a:spcBef>
                <a:spcPts val="0"/>
              </a:spcBef>
              <a:spcAft>
                <a:spcPts val="0"/>
              </a:spcAft>
              <a:buNone/>
            </a:pPr>
            <a:r>
              <a:rPr lang="en-US" sz="1700">
                <a:solidFill>
                  <a:schemeClr val="dk1"/>
                </a:solidFill>
              </a:rPr>
              <a:t>Предприемаческите умения са от съществено значение за позиционирането на предприемачите да идентифицират възможности, да вземат ефективни решения, да превърнат идеите си в реалност, да преодоляват предизвикателствата и правилно да разпределят ресурсите за постигане на целите и успех. Значението на предприемаческите умения се състои в:</a:t>
            </a:r>
            <a:endParaRPr sz="1700">
              <a:solidFill>
                <a:schemeClr val="dk1"/>
              </a:solidFill>
            </a:endParaRPr>
          </a:p>
          <a:p>
            <a:pPr indent="0" lvl="0" marL="457200" rtl="0" algn="just">
              <a:spcBef>
                <a:spcPts val="0"/>
              </a:spcBef>
              <a:spcAft>
                <a:spcPts val="0"/>
              </a:spcAft>
              <a:buNone/>
            </a:pPr>
            <a:r>
              <a:t/>
            </a:r>
            <a:endParaRPr sz="1700">
              <a:solidFill>
                <a:schemeClr val="dk1"/>
              </a:solidFill>
            </a:endParaRPr>
          </a:p>
          <a:p>
            <a:pPr indent="-336550" lvl="0" marL="457200" rtl="0" algn="just">
              <a:spcBef>
                <a:spcPts val="0"/>
              </a:spcBef>
              <a:spcAft>
                <a:spcPts val="0"/>
              </a:spcAft>
              <a:buClr>
                <a:schemeClr val="dk1"/>
              </a:buClr>
              <a:buSzPts val="1700"/>
              <a:buChar char="●"/>
            </a:pPr>
            <a:r>
              <a:rPr lang="en-US" sz="1700">
                <a:solidFill>
                  <a:schemeClr val="dk1"/>
                </a:solidFill>
              </a:rPr>
              <a:t>Насърчаване на социалната промяна и подобряване на живота</a:t>
            </a:r>
            <a:endParaRPr sz="1700">
              <a:solidFill>
                <a:schemeClr val="dk1"/>
              </a:solidFill>
            </a:endParaRPr>
          </a:p>
          <a:p>
            <a:pPr indent="-336550" lvl="0" marL="457200" rtl="0" algn="just">
              <a:spcBef>
                <a:spcPts val="0"/>
              </a:spcBef>
              <a:spcAft>
                <a:spcPts val="0"/>
              </a:spcAft>
              <a:buClr>
                <a:schemeClr val="dk1"/>
              </a:buClr>
              <a:buSzPts val="1700"/>
              <a:buChar char="●"/>
            </a:pPr>
            <a:r>
              <a:rPr lang="en-US" sz="1700">
                <a:solidFill>
                  <a:schemeClr val="dk1"/>
                </a:solidFill>
              </a:rPr>
              <a:t>Създаване на възможности за работа за други</a:t>
            </a:r>
            <a:endParaRPr sz="1700">
              <a:solidFill>
                <a:schemeClr val="dk1"/>
              </a:solidFill>
            </a:endParaRPr>
          </a:p>
          <a:p>
            <a:pPr indent="-336550" lvl="0" marL="457200" rtl="0" algn="just">
              <a:spcBef>
                <a:spcPts val="0"/>
              </a:spcBef>
              <a:spcAft>
                <a:spcPts val="0"/>
              </a:spcAft>
              <a:buClr>
                <a:schemeClr val="dk1"/>
              </a:buClr>
              <a:buSzPts val="1700"/>
              <a:buChar char="●"/>
            </a:pPr>
            <a:r>
              <a:rPr lang="en-US" sz="1700">
                <a:solidFill>
                  <a:schemeClr val="dk1"/>
                </a:solidFill>
              </a:rPr>
              <a:t>Стимулиране на икономически растеж и отваряне на нови пазари и индустрии</a:t>
            </a:r>
            <a:endParaRPr sz="1700">
              <a:solidFill>
                <a:schemeClr val="dk1"/>
              </a:solidFill>
            </a:endParaRPr>
          </a:p>
          <a:p>
            <a:pPr indent="-336550" lvl="0" marL="457200" rtl="0" algn="just">
              <a:spcBef>
                <a:spcPts val="0"/>
              </a:spcBef>
              <a:spcAft>
                <a:spcPts val="0"/>
              </a:spcAft>
              <a:buClr>
                <a:schemeClr val="dk1"/>
              </a:buClr>
              <a:buSzPts val="1700"/>
              <a:buChar char="●"/>
            </a:pPr>
            <a:r>
              <a:rPr lang="en-US" sz="1700">
                <a:solidFill>
                  <a:schemeClr val="dk1"/>
                </a:solidFill>
              </a:rPr>
              <a:t>Подобряване на качеството на живот с нови идеи и изграждане на функционални продукти или услуги</a:t>
            </a:r>
            <a:endParaRPr sz="1700">
              <a:solidFill>
                <a:schemeClr val="dk1"/>
              </a:solidFill>
            </a:endParaRPr>
          </a:p>
          <a:p>
            <a:pPr indent="-336550" lvl="0" marL="457200" rtl="0" algn="just">
              <a:spcBef>
                <a:spcPts val="0"/>
              </a:spcBef>
              <a:spcAft>
                <a:spcPts val="0"/>
              </a:spcAft>
              <a:buClr>
                <a:schemeClr val="dk1"/>
              </a:buClr>
              <a:buSzPts val="1700"/>
              <a:buChar char="●"/>
            </a:pPr>
            <a:r>
              <a:rPr lang="en-US" sz="1700">
                <a:solidFill>
                  <a:schemeClr val="dk1"/>
                </a:solidFill>
              </a:rPr>
              <a:t>Предоставяне на възможности за лично и професионално израстване, както и финансови възнаграждения</a:t>
            </a:r>
            <a:endParaRPr sz="1700">
              <a:solidFill>
                <a:schemeClr val="dk1"/>
              </a:solidFill>
            </a:endParaRPr>
          </a:p>
          <a:p>
            <a:pPr indent="-336550" lvl="0" marL="457200" rtl="0" algn="just">
              <a:spcBef>
                <a:spcPts val="0"/>
              </a:spcBef>
              <a:spcAft>
                <a:spcPts val="0"/>
              </a:spcAft>
              <a:buClr>
                <a:schemeClr val="dk1"/>
              </a:buClr>
              <a:buSzPts val="1700"/>
              <a:buChar char="●"/>
            </a:pPr>
            <a:r>
              <a:rPr lang="en-US" sz="1700">
                <a:solidFill>
                  <a:schemeClr val="dk1"/>
                </a:solidFill>
              </a:rPr>
              <a:t>Подобряване на способността за ефективна работа самостоятелно, както и в сътрудничество</a:t>
            </a:r>
            <a:endParaRPr sz="1700">
              <a:solidFill>
                <a:schemeClr val="dk1"/>
              </a:solidFill>
            </a:endParaRPr>
          </a:p>
          <a:p>
            <a:pPr indent="-336550" lvl="0" marL="457200" rtl="0" algn="just">
              <a:spcBef>
                <a:spcPts val="0"/>
              </a:spcBef>
              <a:spcAft>
                <a:spcPts val="0"/>
              </a:spcAft>
              <a:buClr>
                <a:schemeClr val="dk1"/>
              </a:buClr>
              <a:buSzPts val="1700"/>
              <a:buChar char="●"/>
            </a:pPr>
            <a:r>
              <a:rPr lang="en-US" sz="1700">
                <a:solidFill>
                  <a:schemeClr val="dk1"/>
                </a:solidFill>
              </a:rPr>
              <a:t>Постигане на желаните цели и постигане на отлични резултати</a:t>
            </a:r>
            <a:endParaRPr sz="1700">
              <a:solidFill>
                <a:schemeClr val="dk1"/>
              </a:solidFill>
            </a:endParaRPr>
          </a:p>
          <a:p>
            <a:pPr indent="0" lvl="0" marL="457200" marR="0" rtl="0" algn="just">
              <a:lnSpc>
                <a:spcPct val="100000"/>
              </a:lnSpc>
              <a:spcBef>
                <a:spcPts val="0"/>
              </a:spcBef>
              <a:spcAft>
                <a:spcPts val="0"/>
              </a:spcAft>
              <a:buNone/>
            </a:pPr>
            <a:r>
              <a:t/>
            </a:r>
            <a:endParaRPr sz="1700">
              <a:solidFill>
                <a:schemeClr val="dk1"/>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pic>
        <p:nvPicPr>
          <p:cNvPr id="340" name="Google Shape;340;p44"/>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341" name="Google Shape;341;p44"/>
          <p:cNvSpPr txBox="1"/>
          <p:nvPr/>
        </p:nvSpPr>
        <p:spPr>
          <a:xfrm>
            <a:off x="968059" y="977030"/>
            <a:ext cx="8755800" cy="9234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800"/>
              <a:buFont typeface="Arial"/>
              <a:buNone/>
            </a:pPr>
            <a:r>
              <a:rPr b="1" lang="en-US" sz="1800">
                <a:solidFill>
                  <a:schemeClr val="dk1"/>
                </a:solidFill>
              </a:rPr>
              <a:t>Раздел 1: Въведение в предприемаческите умения</a:t>
            </a:r>
            <a:endParaRPr b="1"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2" name="Google Shape;342;p44"/>
          <p:cNvSpPr txBox="1"/>
          <p:nvPr/>
        </p:nvSpPr>
        <p:spPr>
          <a:xfrm>
            <a:off x="854809" y="1658968"/>
            <a:ext cx="87558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lang="en-US" sz="1800">
                <a:solidFill>
                  <a:schemeClr val="dk1"/>
                </a:solidFill>
              </a:rPr>
              <a:t>Значението на предприемачеството в икономиката</a:t>
            </a:r>
            <a:endParaRPr b="1" i="0" sz="1800" u="none" cap="none" strike="noStrike">
              <a:solidFill>
                <a:schemeClr val="dk1"/>
              </a:solidFill>
              <a:latin typeface="Arial"/>
              <a:ea typeface="Arial"/>
              <a:cs typeface="Arial"/>
              <a:sym typeface="Arial"/>
            </a:endParaRPr>
          </a:p>
        </p:txBody>
      </p:sp>
      <p:sp>
        <p:nvSpPr>
          <p:cNvPr id="343" name="Google Shape;343;p44"/>
          <p:cNvSpPr txBox="1"/>
          <p:nvPr/>
        </p:nvSpPr>
        <p:spPr>
          <a:xfrm>
            <a:off x="758900" y="2180075"/>
            <a:ext cx="9174000" cy="4802400"/>
          </a:xfrm>
          <a:prstGeom prst="rect">
            <a:avLst/>
          </a:prstGeom>
          <a:noFill/>
          <a:ln>
            <a:noFill/>
          </a:ln>
        </p:spPr>
        <p:txBody>
          <a:bodyPr anchorCtr="0" anchor="t" bIns="45700" lIns="91425" spcFirstLastPara="1" rIns="91425" wrap="square" tIns="45700">
            <a:spAutoFit/>
          </a:bodyPr>
          <a:lstStyle/>
          <a:p>
            <a:pPr indent="0" lvl="0" marL="0" rtl="0" algn="just">
              <a:spcBef>
                <a:spcPts val="0"/>
              </a:spcBef>
              <a:spcAft>
                <a:spcPts val="0"/>
              </a:spcAft>
              <a:buClr>
                <a:schemeClr val="dk1"/>
              </a:buClr>
              <a:buSzPts val="1100"/>
              <a:buFont typeface="Arial"/>
              <a:buNone/>
            </a:pPr>
            <a:r>
              <a:rPr lang="en-US" sz="1700">
                <a:solidFill>
                  <a:schemeClr val="dk1"/>
                </a:solidFill>
              </a:rPr>
              <a:t>Предприемачеството играе решаваща роля в икономиката, като допринася за нейния растеж, иновации и цялостно развитие. Значението на предприемачеството в икономиката може да се види през различни ключови аспекти:</a:t>
            </a:r>
            <a:endParaRPr sz="1700">
              <a:solidFill>
                <a:schemeClr val="dk1"/>
              </a:solidFill>
            </a:endParaRPr>
          </a:p>
          <a:p>
            <a:pPr indent="0" lvl="0" marL="0" rtl="0" algn="just">
              <a:spcBef>
                <a:spcPts val="0"/>
              </a:spcBef>
              <a:spcAft>
                <a:spcPts val="0"/>
              </a:spcAft>
              <a:buClr>
                <a:schemeClr val="dk1"/>
              </a:buClr>
              <a:buSzPts val="1100"/>
              <a:buFont typeface="Arial"/>
              <a:buNone/>
            </a:pPr>
            <a:r>
              <a:t/>
            </a:r>
            <a:endParaRPr sz="1700">
              <a:solidFill>
                <a:schemeClr val="dk1"/>
              </a:solidFill>
            </a:endParaRPr>
          </a:p>
          <a:p>
            <a:pPr indent="-336550" lvl="0" marL="457200" rtl="0" algn="just">
              <a:spcBef>
                <a:spcPts val="0"/>
              </a:spcBef>
              <a:spcAft>
                <a:spcPts val="0"/>
              </a:spcAft>
              <a:buClr>
                <a:schemeClr val="dk1"/>
              </a:buClr>
              <a:buSzPts val="1700"/>
              <a:buChar char="●"/>
            </a:pPr>
            <a:r>
              <a:rPr lang="en-US" sz="1700">
                <a:solidFill>
                  <a:schemeClr val="dk1"/>
                </a:solidFill>
              </a:rPr>
              <a:t>Създаване на работни места:</a:t>
            </a:r>
            <a:endParaRPr sz="1700">
              <a:solidFill>
                <a:schemeClr val="dk1"/>
              </a:solidFill>
            </a:endParaRPr>
          </a:p>
          <a:p>
            <a:pPr indent="0" lvl="0" marL="0" rtl="0" algn="just">
              <a:spcBef>
                <a:spcPts val="0"/>
              </a:spcBef>
              <a:spcAft>
                <a:spcPts val="0"/>
              </a:spcAft>
              <a:buClr>
                <a:schemeClr val="dk1"/>
              </a:buClr>
              <a:buSzPts val="1100"/>
              <a:buFont typeface="Arial"/>
              <a:buNone/>
            </a:pPr>
            <a:r>
              <a:rPr lang="en-US" sz="1700">
                <a:solidFill>
                  <a:schemeClr val="dk1"/>
                </a:solidFill>
              </a:rPr>
              <a:t>Предприемачите създават нови предприятия, които от своя страна създават възможности за работа. Малките и средни предприятия (МСП), често ръководени от предприемачи, значително допринасят за създаването на работни места в световен мащаб.</a:t>
            </a:r>
            <a:endParaRPr sz="1700">
              <a:solidFill>
                <a:schemeClr val="dk1"/>
              </a:solidFill>
            </a:endParaRPr>
          </a:p>
          <a:p>
            <a:pPr indent="-336550" lvl="0" marL="457200" rtl="0" algn="just">
              <a:spcBef>
                <a:spcPts val="0"/>
              </a:spcBef>
              <a:spcAft>
                <a:spcPts val="0"/>
              </a:spcAft>
              <a:buClr>
                <a:schemeClr val="dk1"/>
              </a:buClr>
              <a:buSzPts val="1700"/>
              <a:buChar char="●"/>
            </a:pPr>
            <a:r>
              <a:rPr lang="en-US" sz="1700">
                <a:solidFill>
                  <a:schemeClr val="dk1"/>
                </a:solidFill>
              </a:rPr>
              <a:t>Иновации и технологичен напредък:</a:t>
            </a:r>
            <a:endParaRPr sz="1700">
              <a:solidFill>
                <a:schemeClr val="dk1"/>
              </a:solidFill>
            </a:endParaRPr>
          </a:p>
          <a:p>
            <a:pPr indent="0" lvl="0" marL="0" rtl="0" algn="just">
              <a:spcBef>
                <a:spcPts val="0"/>
              </a:spcBef>
              <a:spcAft>
                <a:spcPts val="0"/>
              </a:spcAft>
              <a:buClr>
                <a:schemeClr val="dk1"/>
              </a:buClr>
              <a:buSzPts val="1100"/>
              <a:buFont typeface="Arial"/>
              <a:buNone/>
            </a:pPr>
            <a:r>
              <a:rPr lang="en-US" sz="1700">
                <a:solidFill>
                  <a:schemeClr val="dk1"/>
                </a:solidFill>
              </a:rPr>
              <a:t>Предприемачите са двигатели на иновациите. Те въвеждат нови идеи, продукти и услуги, водещи до технологичен напредък, който може да подобри ефективността, производителността и цялостната икономическа конкурентоспособност.</a:t>
            </a:r>
            <a:endParaRPr sz="1700">
              <a:solidFill>
                <a:schemeClr val="dk1"/>
              </a:solidFill>
            </a:endParaRPr>
          </a:p>
          <a:p>
            <a:pPr indent="-336550" lvl="0" marL="457200" rtl="0" algn="just">
              <a:spcBef>
                <a:spcPts val="0"/>
              </a:spcBef>
              <a:spcAft>
                <a:spcPts val="0"/>
              </a:spcAft>
              <a:buClr>
                <a:schemeClr val="dk1"/>
              </a:buClr>
              <a:buSzPts val="1700"/>
              <a:buChar char="●"/>
            </a:pPr>
            <a:r>
              <a:rPr lang="en-US" sz="1700">
                <a:solidFill>
                  <a:schemeClr val="dk1"/>
                </a:solidFill>
              </a:rPr>
              <a:t>Икономически растеж:</a:t>
            </a:r>
            <a:endParaRPr sz="1700">
              <a:solidFill>
                <a:schemeClr val="dk1"/>
              </a:solidFill>
            </a:endParaRPr>
          </a:p>
          <a:p>
            <a:pPr indent="0" lvl="0" marL="0" rtl="0" algn="just">
              <a:spcBef>
                <a:spcPts val="0"/>
              </a:spcBef>
              <a:spcAft>
                <a:spcPts val="0"/>
              </a:spcAft>
              <a:buClr>
                <a:schemeClr val="dk1"/>
              </a:buClr>
              <a:buSzPts val="1100"/>
              <a:buFont typeface="Arial"/>
              <a:buNone/>
            </a:pPr>
            <a:r>
              <a:rPr lang="en-US" sz="1700">
                <a:solidFill>
                  <a:schemeClr val="dk1"/>
                </a:solidFill>
              </a:rPr>
              <a:t>Създаването и растежът на предприятия допринасят пряко за икономическата експанзия. Предприемачите насърчават икономическото развитие, като инвестират капитал, създават богатство и стимулират икономическата активност.</a:t>
            </a:r>
            <a:endParaRPr sz="1700">
              <a:solidFill>
                <a:schemeClr val="dk1"/>
              </a:solidFill>
            </a:endParaRPr>
          </a:p>
          <a:p>
            <a:pPr indent="0" lvl="0" marL="0" marR="0" rtl="0" algn="just">
              <a:lnSpc>
                <a:spcPct val="100000"/>
              </a:lnSpc>
              <a:spcBef>
                <a:spcPts val="0"/>
              </a:spcBef>
              <a:spcAft>
                <a:spcPts val="0"/>
              </a:spcAft>
              <a:buClr>
                <a:srgbClr val="000000"/>
              </a:buClr>
              <a:buSzPts val="1700"/>
              <a:buFont typeface="Arial"/>
              <a:buNone/>
            </a:pPr>
            <a:r>
              <a:t/>
            </a:r>
            <a:endParaRPr sz="1700">
              <a:solidFill>
                <a:schemeClr val="dk1"/>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pic>
        <p:nvPicPr>
          <p:cNvPr id="348" name="Google Shape;348;p45"/>
          <p:cNvPicPr preferRelativeResize="0"/>
          <p:nvPr/>
        </p:nvPicPr>
        <p:blipFill rotWithShape="1">
          <a:blip r:embed="rId3">
            <a:alphaModFix/>
          </a:blip>
          <a:srcRect b="0" l="0" r="0" t="0"/>
          <a:stretch/>
        </p:blipFill>
        <p:spPr>
          <a:xfrm>
            <a:off x="1470" y="0"/>
            <a:ext cx="10688975" cy="7559673"/>
          </a:xfrm>
          <a:prstGeom prst="rect">
            <a:avLst/>
          </a:prstGeom>
          <a:noFill/>
          <a:ln>
            <a:noFill/>
          </a:ln>
        </p:spPr>
      </p:pic>
      <p:sp>
        <p:nvSpPr>
          <p:cNvPr id="349" name="Google Shape;349;p45"/>
          <p:cNvSpPr txBox="1"/>
          <p:nvPr/>
        </p:nvSpPr>
        <p:spPr>
          <a:xfrm>
            <a:off x="968059" y="977030"/>
            <a:ext cx="87558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lang="en-US" sz="1800">
                <a:solidFill>
                  <a:schemeClr val="dk1"/>
                </a:solidFill>
              </a:rPr>
              <a:t>Раздел 2: Топ 10 на предприемаческите умения</a:t>
            </a:r>
            <a:endParaRPr b="0" i="0" sz="1800" u="none" cap="none" strike="noStrike">
              <a:solidFill>
                <a:schemeClr val="dk1"/>
              </a:solidFill>
              <a:latin typeface="Calibri"/>
              <a:ea typeface="Calibri"/>
              <a:cs typeface="Calibri"/>
              <a:sym typeface="Calibri"/>
            </a:endParaRPr>
          </a:p>
        </p:txBody>
      </p:sp>
      <p:sp>
        <p:nvSpPr>
          <p:cNvPr id="350" name="Google Shape;350;p45"/>
          <p:cNvSpPr txBox="1"/>
          <p:nvPr/>
        </p:nvSpPr>
        <p:spPr>
          <a:xfrm>
            <a:off x="1260800" y="2117538"/>
            <a:ext cx="8170200" cy="437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700"/>
              <a:t>За да могат предприемачите ефективно да планират, организират, насочват и контролират ресурсите на организацията, те трябва да притежават умения за управление на бизнеса. Тези умения могат да повишат доверието в компанията, да повишат производителността, да контролират рисковете, да приложат успешни планове в действие, да насърчат приятна култура на работното място и да разширят клиентелата си.</a:t>
            </a:r>
            <a:endParaRPr sz="1700"/>
          </a:p>
          <a:p>
            <a:pPr indent="0" lvl="0" marL="0" rtl="0" algn="l">
              <a:spcBef>
                <a:spcPts val="0"/>
              </a:spcBef>
              <a:spcAft>
                <a:spcPts val="0"/>
              </a:spcAft>
              <a:buNone/>
            </a:pPr>
            <a:r>
              <a:t/>
            </a:r>
            <a:endParaRPr sz="1700"/>
          </a:p>
          <a:p>
            <a:pPr indent="0" lvl="0" marL="0" rtl="0" algn="l">
              <a:spcBef>
                <a:spcPts val="0"/>
              </a:spcBef>
              <a:spcAft>
                <a:spcPts val="0"/>
              </a:spcAft>
              <a:buNone/>
            </a:pPr>
            <a:r>
              <a:rPr lang="en-US" sz="1700"/>
              <a:t>Уменията за управление на бизнеса</a:t>
            </a:r>
            <a:endParaRPr sz="1700"/>
          </a:p>
          <a:p>
            <a:pPr indent="0" lvl="0" marL="0" rtl="0" algn="l">
              <a:spcBef>
                <a:spcPts val="0"/>
              </a:spcBef>
              <a:spcAft>
                <a:spcPts val="0"/>
              </a:spcAft>
              <a:buNone/>
            </a:pPr>
            <a:r>
              <a:rPr lang="en-US" sz="1700"/>
              <a:t> включват:</a:t>
            </a:r>
            <a:endParaRPr sz="1700"/>
          </a:p>
          <a:p>
            <a:pPr indent="0" lvl="0" marL="457200" rtl="0" algn="l">
              <a:spcBef>
                <a:spcPts val="0"/>
              </a:spcBef>
              <a:spcAft>
                <a:spcPts val="0"/>
              </a:spcAft>
              <a:buNone/>
            </a:pPr>
            <a:r>
              <a:t/>
            </a:r>
            <a:endParaRPr sz="1700"/>
          </a:p>
          <a:p>
            <a:pPr indent="-336550" lvl="0" marL="457200" rtl="0" algn="l">
              <a:spcBef>
                <a:spcPts val="0"/>
              </a:spcBef>
              <a:spcAft>
                <a:spcPts val="0"/>
              </a:spcAft>
              <a:buSzPts val="1700"/>
              <a:buChar char="➔"/>
            </a:pPr>
            <a:r>
              <a:rPr lang="en-US" sz="1700"/>
              <a:t>Лидерство</a:t>
            </a:r>
            <a:endParaRPr sz="1700"/>
          </a:p>
          <a:p>
            <a:pPr indent="-336550" lvl="0" marL="457200" rtl="0" algn="l">
              <a:spcBef>
                <a:spcPts val="0"/>
              </a:spcBef>
              <a:spcAft>
                <a:spcPts val="0"/>
              </a:spcAft>
              <a:buSzPts val="1700"/>
              <a:buChar char="➔"/>
            </a:pPr>
            <a:r>
              <a:rPr lang="en-US" sz="1700"/>
              <a:t>Стратегическо мислене</a:t>
            </a:r>
            <a:endParaRPr sz="1700"/>
          </a:p>
          <a:p>
            <a:pPr indent="-336550" lvl="0" marL="457200" rtl="0" algn="l">
              <a:spcBef>
                <a:spcPts val="0"/>
              </a:spcBef>
              <a:spcAft>
                <a:spcPts val="0"/>
              </a:spcAft>
              <a:buSzPts val="1700"/>
              <a:buChar char="➔"/>
            </a:pPr>
            <a:r>
              <a:rPr lang="en-US" sz="1700"/>
              <a:t>Управление на бюджета</a:t>
            </a:r>
            <a:endParaRPr sz="1700"/>
          </a:p>
          <a:p>
            <a:pPr indent="-336550" lvl="0" marL="457200" rtl="0" algn="l">
              <a:spcBef>
                <a:spcPts val="0"/>
              </a:spcBef>
              <a:spcAft>
                <a:spcPts val="0"/>
              </a:spcAft>
              <a:buSzPts val="1700"/>
              <a:buChar char="➔"/>
            </a:pPr>
            <a:r>
              <a:rPr lang="en-US" sz="1700"/>
              <a:t>Бизнес проницателност</a:t>
            </a:r>
            <a:endParaRPr sz="1700"/>
          </a:p>
          <a:p>
            <a:pPr indent="-336550" lvl="0" marL="457200" rtl="0" algn="l">
              <a:spcBef>
                <a:spcPts val="0"/>
              </a:spcBef>
              <a:spcAft>
                <a:spcPts val="0"/>
              </a:spcAft>
              <a:buSzPts val="1700"/>
              <a:buChar char="➔"/>
            </a:pPr>
            <a:r>
              <a:rPr lang="en-US" sz="1700"/>
              <a:t>Комуникация</a:t>
            </a:r>
            <a:endParaRPr sz="1700"/>
          </a:p>
          <a:p>
            <a:pPr indent="0" lvl="0" marL="457200" marR="0" rtl="0" algn="l">
              <a:lnSpc>
                <a:spcPct val="100000"/>
              </a:lnSpc>
              <a:spcBef>
                <a:spcPts val="0"/>
              </a:spcBef>
              <a:spcAft>
                <a:spcPts val="0"/>
              </a:spcAft>
              <a:buNone/>
            </a:pPr>
            <a:r>
              <a:t/>
            </a:r>
            <a:endParaRPr sz="1700"/>
          </a:p>
        </p:txBody>
      </p:sp>
      <p:sp>
        <p:nvSpPr>
          <p:cNvPr id="351" name="Google Shape;351;p45"/>
          <p:cNvSpPr txBox="1"/>
          <p:nvPr/>
        </p:nvSpPr>
        <p:spPr>
          <a:xfrm>
            <a:off x="1260800" y="1717350"/>
            <a:ext cx="4000500" cy="431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1. </a:t>
            </a:r>
            <a:r>
              <a:rPr b="1" lang="en-US" sz="1600"/>
              <a:t>Умения за управление на бизнес </a:t>
            </a:r>
            <a:endParaRPr b="1" i="0" sz="1600" u="none" cap="none" strike="noStrike">
              <a:solidFill>
                <a:srgbClr val="000000"/>
              </a:solidFill>
              <a:latin typeface="Arial"/>
              <a:ea typeface="Arial"/>
              <a:cs typeface="Arial"/>
              <a:sym typeface="Arial"/>
            </a:endParaRPr>
          </a:p>
        </p:txBody>
      </p:sp>
      <p:pic>
        <p:nvPicPr>
          <p:cNvPr id="352" name="Google Shape;352;p45"/>
          <p:cNvPicPr preferRelativeResize="0"/>
          <p:nvPr/>
        </p:nvPicPr>
        <p:blipFill rotWithShape="1">
          <a:blip r:embed="rId4">
            <a:alphaModFix/>
          </a:blip>
          <a:srcRect b="0" l="0" r="0" t="0"/>
          <a:stretch/>
        </p:blipFill>
        <p:spPr>
          <a:xfrm>
            <a:off x="5725025" y="3799675"/>
            <a:ext cx="2966827" cy="2689176"/>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pic>
        <p:nvPicPr>
          <p:cNvPr id="357" name="Google Shape;357;p46"/>
          <p:cNvPicPr preferRelativeResize="0"/>
          <p:nvPr/>
        </p:nvPicPr>
        <p:blipFill rotWithShape="1">
          <a:blip r:embed="rId3">
            <a:alphaModFix/>
          </a:blip>
          <a:srcRect b="0" l="0" r="0" t="0"/>
          <a:stretch/>
        </p:blipFill>
        <p:spPr>
          <a:xfrm>
            <a:off x="1470" y="0"/>
            <a:ext cx="10688975" cy="7559673"/>
          </a:xfrm>
          <a:prstGeom prst="rect">
            <a:avLst/>
          </a:prstGeom>
          <a:noFill/>
          <a:ln>
            <a:noFill/>
          </a:ln>
        </p:spPr>
      </p:pic>
      <p:sp>
        <p:nvSpPr>
          <p:cNvPr id="358" name="Google Shape;358;p46"/>
          <p:cNvSpPr txBox="1"/>
          <p:nvPr/>
        </p:nvSpPr>
        <p:spPr>
          <a:xfrm>
            <a:off x="968059" y="977030"/>
            <a:ext cx="8755800" cy="3693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800"/>
              <a:buFont typeface="Arial"/>
              <a:buNone/>
            </a:pPr>
            <a:r>
              <a:rPr b="1" lang="en-US" sz="1800">
                <a:solidFill>
                  <a:schemeClr val="dk1"/>
                </a:solidFill>
              </a:rPr>
              <a:t>Раздел 2: Топ 10 на предприемаческите умения</a:t>
            </a:r>
            <a:endParaRPr b="0" i="0" sz="1800" u="none" cap="none" strike="noStrike">
              <a:solidFill>
                <a:schemeClr val="dk1"/>
              </a:solidFill>
              <a:latin typeface="Calibri"/>
              <a:ea typeface="Calibri"/>
              <a:cs typeface="Calibri"/>
              <a:sym typeface="Calibri"/>
            </a:endParaRPr>
          </a:p>
        </p:txBody>
      </p:sp>
      <p:sp>
        <p:nvSpPr>
          <p:cNvPr id="359" name="Google Shape;359;p46"/>
          <p:cNvSpPr txBox="1"/>
          <p:nvPr/>
        </p:nvSpPr>
        <p:spPr>
          <a:xfrm>
            <a:off x="1260800" y="1717338"/>
            <a:ext cx="8170200" cy="5156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2. </a:t>
            </a:r>
            <a:r>
              <a:rPr b="1" lang="en-US" sz="1700"/>
              <a:t>Комуникация и изслушване </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rgbClr val="000000"/>
              </a:solidFill>
              <a:latin typeface="Arial"/>
              <a:ea typeface="Arial"/>
              <a:cs typeface="Arial"/>
              <a:sym typeface="Arial"/>
            </a:endParaRPr>
          </a:p>
          <a:p>
            <a:pPr indent="0" lvl="0" marL="0" rtl="0" algn="l">
              <a:spcBef>
                <a:spcPts val="0"/>
              </a:spcBef>
              <a:spcAft>
                <a:spcPts val="0"/>
              </a:spcAft>
              <a:buNone/>
            </a:pPr>
            <a:r>
              <a:rPr lang="en-US" sz="1700"/>
              <a:t>Чрез говорене, писане и други форми на изразяване хората с ефективни комуникационни умения могат да предадат своите мисли, идеи и чувства по ясен и стегнат начин. Способността за разбиране, запазване и правилно реагиране на информация е функция на уменията за слушане. За да се установяват и развиват връзки, да се разрешават проблеми, да се разбират нуждите и гледните точки и да се вземат добре информирани решения, ефективната комуникация и изслушването са решаващи предприемачески способности.</a:t>
            </a:r>
            <a:endParaRPr sz="1700"/>
          </a:p>
          <a:p>
            <a:pPr indent="0" lvl="0" marL="457200" rtl="0" algn="l">
              <a:spcBef>
                <a:spcPts val="0"/>
              </a:spcBef>
              <a:spcAft>
                <a:spcPts val="0"/>
              </a:spcAft>
              <a:buNone/>
            </a:pPr>
            <a:r>
              <a:t/>
            </a:r>
            <a:endParaRPr sz="1700"/>
          </a:p>
          <a:p>
            <a:pPr indent="0" lvl="0" marL="0" rtl="0" algn="l">
              <a:spcBef>
                <a:spcPts val="0"/>
              </a:spcBef>
              <a:spcAft>
                <a:spcPts val="0"/>
              </a:spcAft>
              <a:buNone/>
            </a:pPr>
            <a:r>
              <a:rPr lang="en-US" sz="1700" u="sng"/>
              <a:t>Уменията за комуникация и слушане включват:</a:t>
            </a:r>
            <a:endParaRPr sz="1700" u="sng"/>
          </a:p>
          <a:p>
            <a:pPr indent="0" lvl="0" marL="457200" rtl="0" algn="l">
              <a:spcBef>
                <a:spcPts val="0"/>
              </a:spcBef>
              <a:spcAft>
                <a:spcPts val="0"/>
              </a:spcAft>
              <a:buNone/>
            </a:pPr>
            <a:r>
              <a:t/>
            </a:r>
            <a:endParaRPr sz="1700"/>
          </a:p>
          <a:p>
            <a:pPr indent="-336550" lvl="0" marL="457200" rtl="0" algn="l">
              <a:spcBef>
                <a:spcPts val="0"/>
              </a:spcBef>
              <a:spcAft>
                <a:spcPts val="0"/>
              </a:spcAft>
              <a:buSzPts val="1700"/>
              <a:buChar char="➔"/>
            </a:pPr>
            <a:r>
              <a:rPr lang="en-US" sz="1700"/>
              <a:t>Писмена комуникация</a:t>
            </a:r>
            <a:endParaRPr sz="1700"/>
          </a:p>
          <a:p>
            <a:pPr indent="-336550" lvl="0" marL="457200" rtl="0" algn="l">
              <a:spcBef>
                <a:spcPts val="0"/>
              </a:spcBef>
              <a:spcAft>
                <a:spcPts val="0"/>
              </a:spcAft>
              <a:buSzPts val="1700"/>
              <a:buChar char="➔"/>
            </a:pPr>
            <a:r>
              <a:rPr lang="en-US" sz="1700"/>
              <a:t>Невербална комуникация</a:t>
            </a:r>
            <a:endParaRPr sz="1700"/>
          </a:p>
          <a:p>
            <a:pPr indent="-336550" lvl="0" marL="457200" rtl="0" algn="l">
              <a:spcBef>
                <a:spcPts val="0"/>
              </a:spcBef>
              <a:spcAft>
                <a:spcPts val="0"/>
              </a:spcAft>
              <a:buSzPts val="1700"/>
              <a:buChar char="➔"/>
            </a:pPr>
            <a:r>
              <a:rPr lang="en-US" sz="1700"/>
              <a:t>Управление на стреса</a:t>
            </a:r>
            <a:endParaRPr sz="1700"/>
          </a:p>
          <a:p>
            <a:pPr indent="-336550" lvl="0" marL="457200" rtl="0" algn="l">
              <a:spcBef>
                <a:spcPts val="0"/>
              </a:spcBef>
              <a:spcAft>
                <a:spcPts val="0"/>
              </a:spcAft>
              <a:buSzPts val="1700"/>
              <a:buChar char="➔"/>
            </a:pPr>
            <a:r>
              <a:rPr lang="en-US" sz="1700"/>
              <a:t>Активно слушане</a:t>
            </a:r>
            <a:endParaRPr sz="1700"/>
          </a:p>
          <a:p>
            <a:pPr indent="-336550" lvl="0" marL="457200" rtl="0" algn="l">
              <a:spcBef>
                <a:spcPts val="0"/>
              </a:spcBef>
              <a:spcAft>
                <a:spcPts val="0"/>
              </a:spcAft>
              <a:buSzPts val="1700"/>
              <a:buChar char="➔"/>
            </a:pPr>
            <a:r>
              <a:rPr lang="en-US" sz="1700"/>
              <a:t>Контрол на емоциите</a:t>
            </a:r>
            <a:endParaRPr sz="1700"/>
          </a:p>
          <a:p>
            <a:pPr indent="0" lvl="0" marL="457200" marR="0" rtl="0" algn="l">
              <a:lnSpc>
                <a:spcPct val="100000"/>
              </a:lnSpc>
              <a:spcBef>
                <a:spcPts val="0"/>
              </a:spcBef>
              <a:spcAft>
                <a:spcPts val="0"/>
              </a:spcAft>
              <a:buNone/>
            </a:pPr>
            <a:r>
              <a:t/>
            </a:r>
            <a:endParaRPr sz="1700"/>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pic>
        <p:nvPicPr>
          <p:cNvPr id="364" name="Google Shape;364;p47"/>
          <p:cNvPicPr preferRelativeResize="0"/>
          <p:nvPr/>
        </p:nvPicPr>
        <p:blipFill rotWithShape="1">
          <a:blip r:embed="rId3">
            <a:alphaModFix/>
          </a:blip>
          <a:srcRect b="0" l="0" r="0" t="0"/>
          <a:stretch/>
        </p:blipFill>
        <p:spPr>
          <a:xfrm>
            <a:off x="1470" y="0"/>
            <a:ext cx="10688975" cy="7559673"/>
          </a:xfrm>
          <a:prstGeom prst="rect">
            <a:avLst/>
          </a:prstGeom>
          <a:noFill/>
          <a:ln>
            <a:noFill/>
          </a:ln>
        </p:spPr>
      </p:pic>
      <p:sp>
        <p:nvSpPr>
          <p:cNvPr id="365" name="Google Shape;365;p47"/>
          <p:cNvSpPr txBox="1"/>
          <p:nvPr/>
        </p:nvSpPr>
        <p:spPr>
          <a:xfrm>
            <a:off x="968059" y="977030"/>
            <a:ext cx="8755800" cy="3693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800"/>
              <a:buFont typeface="Arial"/>
              <a:buNone/>
            </a:pPr>
            <a:r>
              <a:rPr b="1" lang="en-US" sz="1800">
                <a:solidFill>
                  <a:schemeClr val="dk1"/>
                </a:solidFill>
              </a:rPr>
              <a:t>Раздел 2: Топ 10 на предприемаческите умения</a:t>
            </a:r>
            <a:endParaRPr b="0" i="0" sz="1800" u="none" cap="none" strike="noStrike">
              <a:solidFill>
                <a:schemeClr val="dk1"/>
              </a:solidFill>
              <a:latin typeface="Calibri"/>
              <a:ea typeface="Calibri"/>
              <a:cs typeface="Calibri"/>
              <a:sym typeface="Calibri"/>
            </a:endParaRPr>
          </a:p>
        </p:txBody>
      </p:sp>
      <p:sp>
        <p:nvSpPr>
          <p:cNvPr id="366" name="Google Shape;366;p47"/>
          <p:cNvSpPr txBox="1"/>
          <p:nvPr/>
        </p:nvSpPr>
        <p:spPr>
          <a:xfrm>
            <a:off x="1260800" y="1717338"/>
            <a:ext cx="8170200" cy="51564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b="1" lang="en-US" sz="1700"/>
              <a:t>3. Умения за критично и творческо мислене</a:t>
            </a:r>
            <a:endParaRPr b="1" sz="1700"/>
          </a:p>
          <a:p>
            <a:pPr indent="0" lvl="0" marL="457200" rtl="0" algn="l">
              <a:spcBef>
                <a:spcPts val="0"/>
              </a:spcBef>
              <a:spcAft>
                <a:spcPts val="0"/>
              </a:spcAft>
              <a:buNone/>
            </a:pPr>
            <a:r>
              <a:t/>
            </a:r>
            <a:endParaRPr sz="1700"/>
          </a:p>
          <a:p>
            <a:pPr indent="0" lvl="0" marL="0" rtl="0" algn="l">
              <a:spcBef>
                <a:spcPts val="0"/>
              </a:spcBef>
              <a:spcAft>
                <a:spcPts val="0"/>
              </a:spcAft>
              <a:buNone/>
            </a:pPr>
            <a:r>
              <a:rPr lang="en-US" sz="1700"/>
              <a:t>Силните умения за критично и творческо мислене са от съществено значение за предприемачите, за да изградят и разширят своя бизнес. Критичното мислене ви позволява обективно да анализирате информацията, като използвате доказателствата, за да вземате информирани решения и да решавате проблеми. Творческото мислене предоставя начин да се разгледат проблемите от различни ъгли, да се обмислят алтернативни гледни точки и да се измислят оригинални идеи.</a:t>
            </a:r>
            <a:endParaRPr sz="1700"/>
          </a:p>
          <a:p>
            <a:pPr indent="0" lvl="0" marL="457200" rtl="0" algn="l">
              <a:spcBef>
                <a:spcPts val="0"/>
              </a:spcBef>
              <a:spcAft>
                <a:spcPts val="0"/>
              </a:spcAft>
              <a:buNone/>
            </a:pPr>
            <a:r>
              <a:t/>
            </a:r>
            <a:endParaRPr sz="1700"/>
          </a:p>
          <a:p>
            <a:pPr indent="0" lvl="0" marL="0" rtl="0" algn="l">
              <a:spcBef>
                <a:spcPts val="0"/>
              </a:spcBef>
              <a:spcAft>
                <a:spcPts val="0"/>
              </a:spcAft>
              <a:buNone/>
            </a:pPr>
            <a:r>
              <a:rPr lang="en-US" sz="1700"/>
              <a:t>Уменията за критично и творческо</a:t>
            </a:r>
            <a:endParaRPr sz="1700"/>
          </a:p>
          <a:p>
            <a:pPr indent="0" lvl="0" marL="0" rtl="0" algn="l">
              <a:spcBef>
                <a:spcPts val="0"/>
              </a:spcBef>
              <a:spcAft>
                <a:spcPts val="0"/>
              </a:spcAft>
              <a:buNone/>
            </a:pPr>
            <a:r>
              <a:rPr lang="en-US" sz="1700"/>
              <a:t> мислене включват:</a:t>
            </a:r>
            <a:endParaRPr sz="1700"/>
          </a:p>
          <a:p>
            <a:pPr indent="0" lvl="0" marL="457200" rtl="0" algn="l">
              <a:spcBef>
                <a:spcPts val="0"/>
              </a:spcBef>
              <a:spcAft>
                <a:spcPts val="0"/>
              </a:spcAft>
              <a:buNone/>
            </a:pPr>
            <a:r>
              <a:t/>
            </a:r>
            <a:endParaRPr sz="1700"/>
          </a:p>
          <a:p>
            <a:pPr indent="0" lvl="0" marL="457200" rtl="0" algn="l">
              <a:spcBef>
                <a:spcPts val="0"/>
              </a:spcBef>
              <a:spcAft>
                <a:spcPts val="0"/>
              </a:spcAft>
              <a:buNone/>
            </a:pPr>
            <a:r>
              <a:rPr lang="en-US" sz="1700"/>
              <a:t>Анализ</a:t>
            </a:r>
            <a:endParaRPr sz="1700"/>
          </a:p>
          <a:p>
            <a:pPr indent="0" lvl="0" marL="457200" rtl="0" algn="l">
              <a:spcBef>
                <a:spcPts val="0"/>
              </a:spcBef>
              <a:spcAft>
                <a:spcPts val="0"/>
              </a:spcAft>
              <a:buNone/>
            </a:pPr>
            <a:r>
              <a:rPr lang="en-US" sz="1700"/>
              <a:t>Мозъчна атака</a:t>
            </a:r>
            <a:endParaRPr sz="1700"/>
          </a:p>
          <a:p>
            <a:pPr indent="0" lvl="0" marL="457200" rtl="0" algn="l">
              <a:spcBef>
                <a:spcPts val="0"/>
              </a:spcBef>
              <a:spcAft>
                <a:spcPts val="0"/>
              </a:spcAft>
              <a:buNone/>
            </a:pPr>
            <a:r>
              <a:rPr lang="en-US" sz="1700"/>
              <a:t>Визуализация</a:t>
            </a:r>
            <a:endParaRPr sz="1700"/>
          </a:p>
          <a:p>
            <a:pPr indent="0" lvl="0" marL="457200" rtl="0" algn="l">
              <a:spcBef>
                <a:spcPts val="0"/>
              </a:spcBef>
              <a:spcAft>
                <a:spcPts val="0"/>
              </a:spcAft>
              <a:buNone/>
            </a:pPr>
            <a:r>
              <a:rPr lang="en-US" sz="1700"/>
              <a:t>Оценка</a:t>
            </a:r>
            <a:endParaRPr sz="1700"/>
          </a:p>
          <a:p>
            <a:pPr indent="0" lvl="0" marL="457200" rtl="0" algn="l">
              <a:spcBef>
                <a:spcPts val="0"/>
              </a:spcBef>
              <a:spcAft>
                <a:spcPts val="0"/>
              </a:spcAft>
              <a:buNone/>
            </a:pPr>
            <a:r>
              <a:rPr lang="en-US" sz="1700"/>
              <a:t>Проучване</a:t>
            </a:r>
            <a:endParaRPr sz="1700"/>
          </a:p>
          <a:p>
            <a:pPr indent="0" lvl="0" marL="457200" marR="0" rtl="0" algn="l">
              <a:lnSpc>
                <a:spcPct val="100000"/>
              </a:lnSpc>
              <a:spcBef>
                <a:spcPts val="0"/>
              </a:spcBef>
              <a:spcAft>
                <a:spcPts val="0"/>
              </a:spcAft>
              <a:buNone/>
            </a:pPr>
            <a:r>
              <a:t/>
            </a:r>
            <a:endParaRPr sz="1700"/>
          </a:p>
        </p:txBody>
      </p:sp>
      <p:pic>
        <p:nvPicPr>
          <p:cNvPr id="367" name="Google Shape;367;p47"/>
          <p:cNvPicPr preferRelativeResize="0"/>
          <p:nvPr/>
        </p:nvPicPr>
        <p:blipFill rotWithShape="1">
          <a:blip r:embed="rId4">
            <a:alphaModFix/>
          </a:blip>
          <a:srcRect b="0" l="0" r="0" t="0"/>
          <a:stretch/>
        </p:blipFill>
        <p:spPr>
          <a:xfrm>
            <a:off x="6013350" y="4189550"/>
            <a:ext cx="2712025" cy="235675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pic>
        <p:nvPicPr>
          <p:cNvPr id="372" name="Google Shape;372;p48"/>
          <p:cNvPicPr preferRelativeResize="0"/>
          <p:nvPr/>
        </p:nvPicPr>
        <p:blipFill rotWithShape="1">
          <a:blip r:embed="rId3">
            <a:alphaModFix/>
          </a:blip>
          <a:srcRect b="0" l="0" r="0" t="0"/>
          <a:stretch/>
        </p:blipFill>
        <p:spPr>
          <a:xfrm>
            <a:off x="1470" y="0"/>
            <a:ext cx="10688975" cy="7559673"/>
          </a:xfrm>
          <a:prstGeom prst="rect">
            <a:avLst/>
          </a:prstGeom>
          <a:noFill/>
          <a:ln>
            <a:noFill/>
          </a:ln>
        </p:spPr>
      </p:pic>
      <p:sp>
        <p:nvSpPr>
          <p:cNvPr id="373" name="Google Shape;373;p48"/>
          <p:cNvSpPr txBox="1"/>
          <p:nvPr/>
        </p:nvSpPr>
        <p:spPr>
          <a:xfrm>
            <a:off x="968059" y="977030"/>
            <a:ext cx="8755800" cy="3693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800"/>
              <a:buFont typeface="Arial"/>
              <a:buNone/>
            </a:pPr>
            <a:r>
              <a:rPr b="1" lang="en-US" sz="1800">
                <a:solidFill>
                  <a:schemeClr val="dk1"/>
                </a:solidFill>
              </a:rPr>
              <a:t>Раздел 2: Топ 10 на предприемаческите умения</a:t>
            </a:r>
            <a:endParaRPr b="0" i="0" sz="1800" u="none" cap="none" strike="noStrike">
              <a:solidFill>
                <a:schemeClr val="dk1"/>
              </a:solidFill>
              <a:latin typeface="Calibri"/>
              <a:ea typeface="Calibri"/>
              <a:cs typeface="Calibri"/>
              <a:sym typeface="Calibri"/>
            </a:endParaRPr>
          </a:p>
        </p:txBody>
      </p:sp>
      <p:sp>
        <p:nvSpPr>
          <p:cNvPr id="374" name="Google Shape;374;p48"/>
          <p:cNvSpPr txBox="1"/>
          <p:nvPr/>
        </p:nvSpPr>
        <p:spPr>
          <a:xfrm>
            <a:off x="1260800" y="1717338"/>
            <a:ext cx="8170200" cy="48948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b="1" lang="en-US" sz="1700"/>
              <a:t>4. Умения за стратегическо мислене и планиране</a:t>
            </a:r>
            <a:endParaRPr b="1" sz="1700"/>
          </a:p>
          <a:p>
            <a:pPr indent="0" lvl="0" marL="457200" rtl="0" algn="l">
              <a:spcBef>
                <a:spcPts val="0"/>
              </a:spcBef>
              <a:spcAft>
                <a:spcPts val="0"/>
              </a:spcAft>
              <a:buNone/>
            </a:pPr>
            <a:r>
              <a:t/>
            </a:r>
            <a:endParaRPr sz="1700"/>
          </a:p>
          <a:p>
            <a:pPr indent="0" lvl="0" marL="457200" rtl="0" algn="l">
              <a:spcBef>
                <a:spcPts val="0"/>
              </a:spcBef>
              <a:spcAft>
                <a:spcPts val="0"/>
              </a:spcAft>
              <a:buNone/>
            </a:pPr>
            <a:r>
              <a:rPr lang="en-US" sz="1700"/>
              <a:t>Предприемачите са в състояние да оценяват данни, да се адаптират, да управляват проекти, да решават проблеми и да правят добре информирани преценки, когато притежават умения за стратегическо мислене и планиране. Тези предприемачески умения са от съществено значение за подпомагане на лидерите при преодоляването на пречките, осигуряването на ефективно разпределение на ресурсите и постигането на целите.</a:t>
            </a:r>
            <a:endParaRPr sz="1700"/>
          </a:p>
          <a:p>
            <a:pPr indent="0" lvl="0" marL="457200" rtl="0" algn="l">
              <a:spcBef>
                <a:spcPts val="0"/>
              </a:spcBef>
              <a:spcAft>
                <a:spcPts val="0"/>
              </a:spcAft>
              <a:buNone/>
            </a:pPr>
            <a:r>
              <a:t/>
            </a:r>
            <a:endParaRPr sz="1700"/>
          </a:p>
          <a:p>
            <a:pPr indent="0" lvl="0" marL="457200" rtl="0" algn="l">
              <a:spcBef>
                <a:spcPts val="0"/>
              </a:spcBef>
              <a:spcAft>
                <a:spcPts val="0"/>
              </a:spcAft>
              <a:buNone/>
            </a:pPr>
            <a:r>
              <a:rPr lang="en-US" sz="1700"/>
              <a:t>Уменията за стратегическо мислене и планиране включват:</a:t>
            </a:r>
            <a:endParaRPr sz="1700"/>
          </a:p>
          <a:p>
            <a:pPr indent="0" lvl="0" marL="457200" rtl="0" algn="l">
              <a:spcBef>
                <a:spcPts val="0"/>
              </a:spcBef>
              <a:spcAft>
                <a:spcPts val="0"/>
              </a:spcAft>
              <a:buNone/>
            </a:pPr>
            <a:r>
              <a:t/>
            </a:r>
            <a:endParaRPr sz="1700"/>
          </a:p>
          <a:p>
            <a:pPr indent="0" lvl="0" marL="457200" rtl="0" algn="l">
              <a:spcBef>
                <a:spcPts val="0"/>
              </a:spcBef>
              <a:spcAft>
                <a:spcPts val="0"/>
              </a:spcAft>
              <a:buNone/>
            </a:pPr>
            <a:r>
              <a:rPr lang="en-US" sz="1700"/>
              <a:t>Анализ</a:t>
            </a:r>
            <a:endParaRPr sz="1700"/>
          </a:p>
          <a:p>
            <a:pPr indent="0" lvl="0" marL="457200" rtl="0" algn="l">
              <a:spcBef>
                <a:spcPts val="0"/>
              </a:spcBef>
              <a:spcAft>
                <a:spcPts val="0"/>
              </a:spcAft>
              <a:buNone/>
            </a:pPr>
            <a:r>
              <a:rPr lang="en-US" sz="1700"/>
              <a:t>Внедряване</a:t>
            </a:r>
            <a:endParaRPr sz="1700"/>
          </a:p>
          <a:p>
            <a:pPr indent="0" lvl="0" marL="457200" rtl="0" algn="l">
              <a:spcBef>
                <a:spcPts val="0"/>
              </a:spcBef>
              <a:spcAft>
                <a:spcPts val="0"/>
              </a:spcAft>
              <a:buNone/>
            </a:pPr>
            <a:r>
              <a:rPr lang="en-US" sz="1700"/>
              <a:t>Гъвкавост</a:t>
            </a:r>
            <a:endParaRPr sz="1700"/>
          </a:p>
          <a:p>
            <a:pPr indent="0" lvl="0" marL="457200" rtl="0" algn="l">
              <a:spcBef>
                <a:spcPts val="0"/>
              </a:spcBef>
              <a:spcAft>
                <a:spcPts val="0"/>
              </a:spcAft>
              <a:buNone/>
            </a:pPr>
            <a:r>
              <a:rPr lang="en-US" sz="1700"/>
              <a:t>Внимание към детайла</a:t>
            </a:r>
            <a:endParaRPr sz="1700"/>
          </a:p>
          <a:p>
            <a:pPr indent="0" lvl="0" marL="457200" rtl="0" algn="l">
              <a:spcBef>
                <a:spcPts val="0"/>
              </a:spcBef>
              <a:spcAft>
                <a:spcPts val="0"/>
              </a:spcAft>
              <a:buNone/>
            </a:pPr>
            <a:r>
              <a:rPr lang="en-US" sz="1700"/>
              <a:t>Асертивност</a:t>
            </a:r>
            <a:endParaRPr sz="1700"/>
          </a:p>
          <a:p>
            <a:pPr indent="0" lvl="0" marL="457200" marR="0" rtl="0" algn="l">
              <a:lnSpc>
                <a:spcPct val="100000"/>
              </a:lnSpc>
              <a:spcBef>
                <a:spcPts val="0"/>
              </a:spcBef>
              <a:spcAft>
                <a:spcPts val="0"/>
              </a:spcAft>
              <a:buNone/>
            </a:pPr>
            <a:r>
              <a:t/>
            </a:r>
            <a:endParaRPr sz="1700"/>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pic>
        <p:nvPicPr>
          <p:cNvPr id="379" name="Google Shape;379;p49"/>
          <p:cNvPicPr preferRelativeResize="0"/>
          <p:nvPr/>
        </p:nvPicPr>
        <p:blipFill rotWithShape="1">
          <a:blip r:embed="rId3">
            <a:alphaModFix/>
          </a:blip>
          <a:srcRect b="0" l="0" r="0" t="0"/>
          <a:stretch/>
        </p:blipFill>
        <p:spPr>
          <a:xfrm>
            <a:off x="1470" y="0"/>
            <a:ext cx="10688975" cy="7559673"/>
          </a:xfrm>
          <a:prstGeom prst="rect">
            <a:avLst/>
          </a:prstGeom>
          <a:noFill/>
          <a:ln>
            <a:noFill/>
          </a:ln>
        </p:spPr>
      </p:pic>
      <p:sp>
        <p:nvSpPr>
          <p:cNvPr id="380" name="Google Shape;380;p49"/>
          <p:cNvSpPr txBox="1"/>
          <p:nvPr/>
        </p:nvSpPr>
        <p:spPr>
          <a:xfrm>
            <a:off x="968059" y="977030"/>
            <a:ext cx="8755800" cy="3693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800"/>
              <a:buFont typeface="Arial"/>
              <a:buNone/>
            </a:pPr>
            <a:r>
              <a:rPr b="1" lang="en-US" sz="1800">
                <a:solidFill>
                  <a:schemeClr val="dk1"/>
                </a:solidFill>
              </a:rPr>
              <a:t>Раздел 2: Топ 10 на предприемаческите умения</a:t>
            </a:r>
            <a:endParaRPr b="0" i="0" sz="1800" u="none" cap="none" strike="noStrike">
              <a:solidFill>
                <a:schemeClr val="dk1"/>
              </a:solidFill>
              <a:latin typeface="Calibri"/>
              <a:ea typeface="Calibri"/>
              <a:cs typeface="Calibri"/>
              <a:sym typeface="Calibri"/>
            </a:endParaRPr>
          </a:p>
        </p:txBody>
      </p:sp>
      <p:sp>
        <p:nvSpPr>
          <p:cNvPr id="381" name="Google Shape;381;p49"/>
          <p:cNvSpPr txBox="1"/>
          <p:nvPr/>
        </p:nvSpPr>
        <p:spPr>
          <a:xfrm>
            <a:off x="1260800" y="1717338"/>
            <a:ext cx="8170200" cy="5418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700"/>
              <a:t>5. Умения за брандиране, маркетинг и работа в мрежа</a:t>
            </a:r>
            <a:endParaRPr b="1" sz="1700"/>
          </a:p>
          <a:p>
            <a:pPr indent="0" lvl="0" marL="457200" rtl="0" algn="l">
              <a:spcBef>
                <a:spcPts val="0"/>
              </a:spcBef>
              <a:spcAft>
                <a:spcPts val="0"/>
              </a:spcAft>
              <a:buNone/>
            </a:pPr>
            <a:r>
              <a:t/>
            </a:r>
            <a:endParaRPr sz="1700"/>
          </a:p>
          <a:p>
            <a:pPr indent="0" lvl="0" marL="0" rtl="0" algn="l">
              <a:spcBef>
                <a:spcPts val="0"/>
              </a:spcBef>
              <a:spcAft>
                <a:spcPts val="0"/>
              </a:spcAft>
              <a:buNone/>
            </a:pPr>
            <a:r>
              <a:rPr lang="en-US" sz="1700"/>
              <a:t>Владеенето на брандиране, маркетинг и работа в мрежа е от жизненоважно значение в сегашния жесток бизнес пейзаж, за да се улесни разрастването на фирмата и да се подобрят перспективите. Предприемачите могат да търгуват и продават стоки и услуги с тези способности. Маркетингът разпространява думата за продукт, услуга или организация до целевата аудитория, докато брандирането изгражда отличителна и запомняща се картина за тях. Чрез работата в мрежа хората могат да взаимодействат с възможни доставчици, партньори, потребители и колеги и да развиват взаимоотношения.</a:t>
            </a:r>
            <a:endParaRPr sz="1700"/>
          </a:p>
          <a:p>
            <a:pPr indent="0" lvl="0" marL="457200" rtl="0" algn="l">
              <a:spcBef>
                <a:spcPts val="0"/>
              </a:spcBef>
              <a:spcAft>
                <a:spcPts val="0"/>
              </a:spcAft>
              <a:buNone/>
            </a:pPr>
            <a:r>
              <a:t/>
            </a:r>
            <a:endParaRPr sz="1700"/>
          </a:p>
          <a:p>
            <a:pPr indent="0" lvl="0" marL="0" rtl="0" algn="l">
              <a:spcBef>
                <a:spcPts val="0"/>
              </a:spcBef>
              <a:spcAft>
                <a:spcPts val="0"/>
              </a:spcAft>
              <a:buNone/>
            </a:pPr>
            <a:r>
              <a:rPr lang="en-US" sz="1700"/>
              <a:t>Уменията за брандиране, маркетинг и</a:t>
            </a:r>
            <a:endParaRPr sz="1700"/>
          </a:p>
          <a:p>
            <a:pPr indent="0" lvl="0" marL="0" rtl="0" algn="l">
              <a:spcBef>
                <a:spcPts val="0"/>
              </a:spcBef>
              <a:spcAft>
                <a:spcPts val="0"/>
              </a:spcAft>
              <a:buNone/>
            </a:pPr>
            <a:r>
              <a:rPr lang="en-US" sz="1700"/>
              <a:t> работа в мрежа включват:</a:t>
            </a:r>
            <a:endParaRPr sz="1700"/>
          </a:p>
          <a:p>
            <a:pPr indent="0" lvl="0" marL="457200" rtl="0" algn="l">
              <a:spcBef>
                <a:spcPts val="0"/>
              </a:spcBef>
              <a:spcAft>
                <a:spcPts val="0"/>
              </a:spcAft>
              <a:buNone/>
            </a:pPr>
            <a:r>
              <a:t/>
            </a:r>
            <a:endParaRPr sz="1700"/>
          </a:p>
          <a:p>
            <a:pPr indent="0" lvl="0" marL="457200" rtl="0" algn="l">
              <a:spcBef>
                <a:spcPts val="0"/>
              </a:spcBef>
              <a:spcAft>
                <a:spcPts val="0"/>
              </a:spcAft>
              <a:buNone/>
            </a:pPr>
            <a:r>
              <a:rPr lang="en-US" sz="1700"/>
              <a:t>Сътрудничество</a:t>
            </a:r>
            <a:endParaRPr sz="1700"/>
          </a:p>
          <a:p>
            <a:pPr indent="0" lvl="0" marL="457200" rtl="0" algn="l">
              <a:spcBef>
                <a:spcPts val="0"/>
              </a:spcBef>
              <a:spcAft>
                <a:spcPts val="0"/>
              </a:spcAft>
              <a:buNone/>
            </a:pPr>
            <a:r>
              <a:rPr lang="en-US" sz="1700"/>
              <a:t>Комуникация</a:t>
            </a:r>
            <a:endParaRPr sz="1700"/>
          </a:p>
          <a:p>
            <a:pPr indent="0" lvl="0" marL="457200" rtl="0" algn="l">
              <a:spcBef>
                <a:spcPts val="0"/>
              </a:spcBef>
              <a:spcAft>
                <a:spcPts val="0"/>
              </a:spcAft>
              <a:buNone/>
            </a:pPr>
            <a:r>
              <a:rPr lang="en-US" sz="1700"/>
              <a:t>Междуличностни умения</a:t>
            </a:r>
            <a:endParaRPr sz="1700"/>
          </a:p>
          <a:p>
            <a:pPr indent="0" lvl="0" marL="457200" rtl="0" algn="l">
              <a:spcBef>
                <a:spcPts val="0"/>
              </a:spcBef>
              <a:spcAft>
                <a:spcPts val="0"/>
              </a:spcAft>
              <a:buNone/>
            </a:pPr>
            <a:r>
              <a:rPr lang="en-US" sz="1700"/>
              <a:t>Творчество</a:t>
            </a:r>
            <a:endParaRPr sz="1700"/>
          </a:p>
          <a:p>
            <a:pPr indent="0" lvl="0" marL="457200" rtl="0" algn="l">
              <a:spcBef>
                <a:spcPts val="0"/>
              </a:spcBef>
              <a:spcAft>
                <a:spcPts val="0"/>
              </a:spcAft>
              <a:buNone/>
            </a:pPr>
            <a:r>
              <a:rPr lang="en-US" sz="1700"/>
              <a:t>Сътрудничество</a:t>
            </a:r>
            <a:endParaRPr sz="1700"/>
          </a:p>
          <a:p>
            <a:pPr indent="0" lvl="0" marL="457200" marR="0" rtl="0" algn="l">
              <a:lnSpc>
                <a:spcPct val="100000"/>
              </a:lnSpc>
              <a:spcBef>
                <a:spcPts val="0"/>
              </a:spcBef>
              <a:spcAft>
                <a:spcPts val="0"/>
              </a:spcAft>
              <a:buNone/>
            </a:pPr>
            <a:r>
              <a:t/>
            </a:r>
            <a:endParaRPr sz="1700"/>
          </a:p>
        </p:txBody>
      </p:sp>
      <p:pic>
        <p:nvPicPr>
          <p:cNvPr id="382" name="Google Shape;382;p49"/>
          <p:cNvPicPr preferRelativeResize="0"/>
          <p:nvPr/>
        </p:nvPicPr>
        <p:blipFill rotWithShape="1">
          <a:blip r:embed="rId4">
            <a:alphaModFix/>
          </a:blip>
          <a:srcRect b="0" l="0" r="0" t="0"/>
          <a:stretch/>
        </p:blipFill>
        <p:spPr>
          <a:xfrm>
            <a:off x="6390402" y="4743525"/>
            <a:ext cx="1869727" cy="1869752"/>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pic>
        <p:nvPicPr>
          <p:cNvPr id="387" name="Google Shape;387;p50"/>
          <p:cNvPicPr preferRelativeResize="0"/>
          <p:nvPr/>
        </p:nvPicPr>
        <p:blipFill rotWithShape="1">
          <a:blip r:embed="rId3">
            <a:alphaModFix/>
          </a:blip>
          <a:srcRect b="0" l="0" r="0" t="0"/>
          <a:stretch/>
        </p:blipFill>
        <p:spPr>
          <a:xfrm>
            <a:off x="1470" y="0"/>
            <a:ext cx="10688975" cy="7559673"/>
          </a:xfrm>
          <a:prstGeom prst="rect">
            <a:avLst/>
          </a:prstGeom>
          <a:noFill/>
          <a:ln>
            <a:noFill/>
          </a:ln>
        </p:spPr>
      </p:pic>
      <p:sp>
        <p:nvSpPr>
          <p:cNvPr id="388" name="Google Shape;388;p50"/>
          <p:cNvSpPr txBox="1"/>
          <p:nvPr/>
        </p:nvSpPr>
        <p:spPr>
          <a:xfrm>
            <a:off x="968059" y="977030"/>
            <a:ext cx="8755800" cy="3693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800"/>
              <a:buFont typeface="Arial"/>
              <a:buNone/>
            </a:pPr>
            <a:r>
              <a:rPr b="1" lang="en-US" sz="1800">
                <a:solidFill>
                  <a:schemeClr val="dk1"/>
                </a:solidFill>
              </a:rPr>
              <a:t>Раздел 2: Топ 10 на предприемаческите умения</a:t>
            </a:r>
            <a:endParaRPr b="0" i="0" sz="1800" u="none" cap="none" strike="noStrike">
              <a:solidFill>
                <a:schemeClr val="dk1"/>
              </a:solidFill>
              <a:latin typeface="Calibri"/>
              <a:ea typeface="Calibri"/>
              <a:cs typeface="Calibri"/>
              <a:sym typeface="Calibri"/>
            </a:endParaRPr>
          </a:p>
        </p:txBody>
      </p:sp>
      <p:sp>
        <p:nvSpPr>
          <p:cNvPr id="389" name="Google Shape;389;p50"/>
          <p:cNvSpPr txBox="1"/>
          <p:nvPr/>
        </p:nvSpPr>
        <p:spPr>
          <a:xfrm>
            <a:off x="1260800" y="1717338"/>
            <a:ext cx="8170200" cy="3848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700"/>
              <a:t>6. Предприемачески умения на работното място</a:t>
            </a:r>
            <a:endParaRPr b="1" sz="1700"/>
          </a:p>
          <a:p>
            <a:pPr indent="0" lvl="0" marL="457200" rtl="0" algn="l">
              <a:spcBef>
                <a:spcPts val="0"/>
              </a:spcBef>
              <a:spcAft>
                <a:spcPts val="0"/>
              </a:spcAft>
              <a:buNone/>
            </a:pPr>
            <a:r>
              <a:t/>
            </a:r>
            <a:endParaRPr sz="1700"/>
          </a:p>
          <a:p>
            <a:pPr indent="0" lvl="0" marL="0" rtl="0" algn="l">
              <a:spcBef>
                <a:spcPts val="0"/>
              </a:spcBef>
              <a:spcAft>
                <a:spcPts val="0"/>
              </a:spcAft>
              <a:buNone/>
            </a:pPr>
            <a:r>
              <a:rPr lang="en-US" sz="1700"/>
              <a:t>Уменията на работното място се отнасят до качества, които позволяват на хората ефективно да създават и управляват своя бизнес, както и да стимулират иновациите и растежа в организациите.</a:t>
            </a:r>
            <a:endParaRPr sz="1700"/>
          </a:p>
          <a:p>
            <a:pPr indent="0" lvl="0" marL="457200" rtl="0" algn="l">
              <a:spcBef>
                <a:spcPts val="0"/>
              </a:spcBef>
              <a:spcAft>
                <a:spcPts val="0"/>
              </a:spcAft>
              <a:buNone/>
            </a:pPr>
            <a:r>
              <a:t/>
            </a:r>
            <a:endParaRPr sz="1700"/>
          </a:p>
          <a:p>
            <a:pPr indent="0" lvl="0" marL="0" rtl="0" algn="l">
              <a:spcBef>
                <a:spcPts val="0"/>
              </a:spcBef>
              <a:spcAft>
                <a:spcPts val="0"/>
              </a:spcAft>
              <a:buNone/>
            </a:pPr>
            <a:r>
              <a:rPr lang="en-US" sz="1700"/>
              <a:t>Предприемаческите умения на работното място включват:</a:t>
            </a:r>
            <a:endParaRPr sz="1700"/>
          </a:p>
          <a:p>
            <a:pPr indent="0" lvl="0" marL="457200" rtl="0" algn="l">
              <a:spcBef>
                <a:spcPts val="0"/>
              </a:spcBef>
              <a:spcAft>
                <a:spcPts val="0"/>
              </a:spcAft>
              <a:buNone/>
            </a:pPr>
            <a:r>
              <a:t/>
            </a:r>
            <a:endParaRPr sz="1700"/>
          </a:p>
          <a:p>
            <a:pPr indent="0" lvl="0" marL="0" rtl="0" algn="l">
              <a:spcBef>
                <a:spcPts val="0"/>
              </a:spcBef>
              <a:spcAft>
                <a:spcPts val="0"/>
              </a:spcAft>
              <a:buNone/>
            </a:pPr>
            <a:r>
              <a:rPr lang="en-US" sz="1700"/>
              <a:t>        Управление на времето</a:t>
            </a:r>
            <a:endParaRPr sz="1700"/>
          </a:p>
          <a:p>
            <a:pPr indent="0" lvl="0" marL="457200" rtl="0" algn="l">
              <a:spcBef>
                <a:spcPts val="0"/>
              </a:spcBef>
              <a:spcAft>
                <a:spcPts val="0"/>
              </a:spcAft>
              <a:buNone/>
            </a:pPr>
            <a:r>
              <a:rPr lang="en-US" sz="1700"/>
              <a:t>Финансови умения</a:t>
            </a:r>
            <a:endParaRPr sz="1700"/>
          </a:p>
          <a:p>
            <a:pPr indent="0" lvl="0" marL="457200" rtl="0" algn="l">
              <a:spcBef>
                <a:spcPts val="0"/>
              </a:spcBef>
              <a:spcAft>
                <a:spcPts val="0"/>
              </a:spcAft>
              <a:buNone/>
            </a:pPr>
            <a:r>
              <a:rPr lang="en-US" sz="1700"/>
              <a:t>Продажби</a:t>
            </a:r>
            <a:endParaRPr sz="1700"/>
          </a:p>
          <a:p>
            <a:pPr indent="0" lvl="0" marL="457200" rtl="0" algn="l">
              <a:spcBef>
                <a:spcPts val="0"/>
              </a:spcBef>
              <a:spcAft>
                <a:spcPts val="0"/>
              </a:spcAft>
              <a:buNone/>
            </a:pPr>
            <a:r>
              <a:rPr lang="en-US" sz="1700"/>
              <a:t>Адаптивност</a:t>
            </a:r>
            <a:endParaRPr sz="1700"/>
          </a:p>
          <a:p>
            <a:pPr indent="0" lvl="0" marL="457200" rtl="0" algn="l">
              <a:spcBef>
                <a:spcPts val="0"/>
              </a:spcBef>
              <a:spcAft>
                <a:spcPts val="0"/>
              </a:spcAft>
              <a:buNone/>
            </a:pPr>
            <a:r>
              <a:rPr lang="en-US" sz="1700"/>
              <a:t>Разрешаване на проблем</a:t>
            </a:r>
            <a:endParaRPr sz="1700"/>
          </a:p>
          <a:p>
            <a:pPr indent="0" lvl="0" marL="457200" marR="0" rtl="0" algn="l">
              <a:lnSpc>
                <a:spcPct val="100000"/>
              </a:lnSpc>
              <a:spcBef>
                <a:spcPts val="0"/>
              </a:spcBef>
              <a:spcAft>
                <a:spcPts val="0"/>
              </a:spcAft>
              <a:buNone/>
            </a:pPr>
            <a:r>
              <a:t/>
            </a:r>
            <a:endParaRPr sz="1700"/>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pic>
        <p:nvPicPr>
          <p:cNvPr id="394" name="Google Shape;394;p51"/>
          <p:cNvPicPr preferRelativeResize="0"/>
          <p:nvPr/>
        </p:nvPicPr>
        <p:blipFill rotWithShape="1">
          <a:blip r:embed="rId3">
            <a:alphaModFix/>
          </a:blip>
          <a:srcRect b="0" l="0" r="0" t="0"/>
          <a:stretch/>
        </p:blipFill>
        <p:spPr>
          <a:xfrm>
            <a:off x="1470" y="0"/>
            <a:ext cx="10688975" cy="7559673"/>
          </a:xfrm>
          <a:prstGeom prst="rect">
            <a:avLst/>
          </a:prstGeom>
          <a:noFill/>
          <a:ln>
            <a:noFill/>
          </a:ln>
        </p:spPr>
      </p:pic>
      <p:sp>
        <p:nvSpPr>
          <p:cNvPr id="395" name="Google Shape;395;p51"/>
          <p:cNvSpPr txBox="1"/>
          <p:nvPr/>
        </p:nvSpPr>
        <p:spPr>
          <a:xfrm>
            <a:off x="968059" y="977030"/>
            <a:ext cx="8755800" cy="3693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800"/>
              <a:buFont typeface="Arial"/>
              <a:buNone/>
            </a:pPr>
            <a:r>
              <a:rPr b="1" lang="en-US" sz="1800">
                <a:solidFill>
                  <a:schemeClr val="dk1"/>
                </a:solidFill>
              </a:rPr>
              <a:t>Раздел 2: Топ 10 на предприемаческите умения</a:t>
            </a:r>
            <a:endParaRPr b="0" i="0" sz="1800" u="none" cap="none" strike="noStrike">
              <a:solidFill>
                <a:schemeClr val="dk1"/>
              </a:solidFill>
              <a:latin typeface="Calibri"/>
              <a:ea typeface="Calibri"/>
              <a:cs typeface="Calibri"/>
              <a:sym typeface="Calibri"/>
            </a:endParaRPr>
          </a:p>
        </p:txBody>
      </p:sp>
      <p:sp>
        <p:nvSpPr>
          <p:cNvPr id="396" name="Google Shape;396;p51"/>
          <p:cNvSpPr txBox="1"/>
          <p:nvPr/>
        </p:nvSpPr>
        <p:spPr>
          <a:xfrm>
            <a:off x="1260800" y="1717338"/>
            <a:ext cx="8170200" cy="463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700"/>
              <a:t>7. Работа в екип и лидерски умения</a:t>
            </a:r>
            <a:endParaRPr b="1" sz="1700"/>
          </a:p>
          <a:p>
            <a:pPr indent="0" lvl="0" marL="457200" rtl="0" algn="l">
              <a:spcBef>
                <a:spcPts val="0"/>
              </a:spcBef>
              <a:spcAft>
                <a:spcPts val="0"/>
              </a:spcAft>
              <a:buNone/>
            </a:pPr>
            <a:r>
              <a:t/>
            </a:r>
            <a:endParaRPr sz="1700"/>
          </a:p>
          <a:p>
            <a:pPr indent="0" lvl="0" marL="0" rtl="0" algn="l">
              <a:spcBef>
                <a:spcPts val="0"/>
              </a:spcBef>
              <a:spcAft>
                <a:spcPts val="0"/>
              </a:spcAft>
              <a:buNone/>
            </a:pPr>
            <a:r>
              <a:rPr lang="en-US" sz="1700"/>
              <a:t>Работата в екип и лидерството са изключително важни предприемачески умения, които насърчават позитивна и съвместна организационна култура, водеща до повишена удовлетвореност на служителите и подобрена производителност. Тези качества могат да позволят на лидерите ефективно да вдъхновяват, мотивират, да работят в екип и да водят компанията към успех.</a:t>
            </a:r>
            <a:endParaRPr sz="1700"/>
          </a:p>
          <a:p>
            <a:pPr indent="0" lvl="0" marL="457200" rtl="0" algn="l">
              <a:spcBef>
                <a:spcPts val="0"/>
              </a:spcBef>
              <a:spcAft>
                <a:spcPts val="0"/>
              </a:spcAft>
              <a:buNone/>
            </a:pPr>
            <a:r>
              <a:t/>
            </a:r>
            <a:endParaRPr sz="1700"/>
          </a:p>
          <a:p>
            <a:pPr indent="0" lvl="0" marL="0" rtl="0" algn="l">
              <a:spcBef>
                <a:spcPts val="0"/>
              </a:spcBef>
              <a:spcAft>
                <a:spcPts val="0"/>
              </a:spcAft>
              <a:buNone/>
            </a:pPr>
            <a:r>
              <a:rPr lang="en-US" sz="1700"/>
              <a:t>Уменията за работа в екип и </a:t>
            </a:r>
            <a:endParaRPr sz="1700"/>
          </a:p>
          <a:p>
            <a:pPr indent="0" lvl="0" marL="0" rtl="0" algn="l">
              <a:spcBef>
                <a:spcPts val="0"/>
              </a:spcBef>
              <a:spcAft>
                <a:spcPts val="0"/>
              </a:spcAft>
              <a:buNone/>
            </a:pPr>
            <a:r>
              <a:rPr lang="en-US" sz="1700"/>
              <a:t>лидерски умения включват:</a:t>
            </a:r>
            <a:endParaRPr sz="1700"/>
          </a:p>
          <a:p>
            <a:pPr indent="0" lvl="0" marL="457200" rtl="0" algn="l">
              <a:spcBef>
                <a:spcPts val="0"/>
              </a:spcBef>
              <a:spcAft>
                <a:spcPts val="0"/>
              </a:spcAft>
              <a:buNone/>
            </a:pPr>
            <a:r>
              <a:t/>
            </a:r>
            <a:endParaRPr sz="1700"/>
          </a:p>
          <a:p>
            <a:pPr indent="0" lvl="0" marL="457200" rtl="0" algn="l">
              <a:spcBef>
                <a:spcPts val="0"/>
              </a:spcBef>
              <a:spcAft>
                <a:spcPts val="0"/>
              </a:spcAft>
              <a:buNone/>
            </a:pPr>
            <a:r>
              <a:rPr lang="en-US" sz="1700"/>
              <a:t>Комуникация</a:t>
            </a:r>
            <a:endParaRPr sz="1700"/>
          </a:p>
          <a:p>
            <a:pPr indent="0" lvl="0" marL="457200" rtl="0" algn="l">
              <a:spcBef>
                <a:spcPts val="0"/>
              </a:spcBef>
              <a:spcAft>
                <a:spcPts val="0"/>
              </a:spcAft>
              <a:buNone/>
            </a:pPr>
            <a:r>
              <a:rPr lang="en-US" sz="1700"/>
              <a:t>Емоционална интелигентност</a:t>
            </a:r>
            <a:endParaRPr sz="1700"/>
          </a:p>
          <a:p>
            <a:pPr indent="0" lvl="0" marL="457200" rtl="0" algn="l">
              <a:spcBef>
                <a:spcPts val="0"/>
              </a:spcBef>
              <a:spcAft>
                <a:spcPts val="0"/>
              </a:spcAft>
              <a:buNone/>
            </a:pPr>
            <a:r>
              <a:rPr lang="en-US" sz="1700"/>
              <a:t>Емпатия</a:t>
            </a:r>
            <a:endParaRPr sz="1700"/>
          </a:p>
          <a:p>
            <a:pPr indent="0" lvl="0" marL="457200" rtl="0" algn="l">
              <a:spcBef>
                <a:spcPts val="0"/>
              </a:spcBef>
              <a:spcAft>
                <a:spcPts val="0"/>
              </a:spcAft>
              <a:buNone/>
            </a:pPr>
            <a:r>
              <a:rPr lang="en-US" sz="1700"/>
              <a:t>Делегиране</a:t>
            </a:r>
            <a:endParaRPr sz="1700"/>
          </a:p>
          <a:p>
            <a:pPr indent="0" lvl="0" marL="457200" rtl="0" algn="l">
              <a:spcBef>
                <a:spcPts val="0"/>
              </a:spcBef>
              <a:spcAft>
                <a:spcPts val="0"/>
              </a:spcAft>
              <a:buNone/>
            </a:pPr>
            <a:r>
              <a:rPr lang="en-US" sz="1700"/>
              <a:t>Разрешаване на конфликти</a:t>
            </a:r>
            <a:endParaRPr sz="1700"/>
          </a:p>
          <a:p>
            <a:pPr indent="0" lvl="0" marL="457200" marR="0" rtl="0" algn="l">
              <a:lnSpc>
                <a:spcPct val="100000"/>
              </a:lnSpc>
              <a:spcBef>
                <a:spcPts val="0"/>
              </a:spcBef>
              <a:spcAft>
                <a:spcPts val="0"/>
              </a:spcAft>
              <a:buNone/>
            </a:pPr>
            <a:r>
              <a:t/>
            </a:r>
            <a:endParaRPr sz="1700"/>
          </a:p>
        </p:txBody>
      </p:sp>
      <p:pic>
        <p:nvPicPr>
          <p:cNvPr id="397" name="Google Shape;397;p51"/>
          <p:cNvPicPr preferRelativeResize="0"/>
          <p:nvPr/>
        </p:nvPicPr>
        <p:blipFill rotWithShape="1">
          <a:blip r:embed="rId4">
            <a:alphaModFix/>
          </a:blip>
          <a:srcRect b="0" l="0" r="0" t="0"/>
          <a:stretch/>
        </p:blipFill>
        <p:spPr>
          <a:xfrm>
            <a:off x="5689950" y="3710900"/>
            <a:ext cx="3438700" cy="2498426"/>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pic>
        <p:nvPicPr>
          <p:cNvPr id="402" name="Google Shape;402;p52"/>
          <p:cNvPicPr preferRelativeResize="0"/>
          <p:nvPr/>
        </p:nvPicPr>
        <p:blipFill rotWithShape="1">
          <a:blip r:embed="rId3">
            <a:alphaModFix/>
          </a:blip>
          <a:srcRect b="0" l="0" r="0" t="0"/>
          <a:stretch/>
        </p:blipFill>
        <p:spPr>
          <a:xfrm>
            <a:off x="1470" y="0"/>
            <a:ext cx="10688975" cy="7559673"/>
          </a:xfrm>
          <a:prstGeom prst="rect">
            <a:avLst/>
          </a:prstGeom>
          <a:noFill/>
          <a:ln>
            <a:noFill/>
          </a:ln>
        </p:spPr>
      </p:pic>
      <p:sp>
        <p:nvSpPr>
          <p:cNvPr id="403" name="Google Shape;403;p52"/>
          <p:cNvSpPr txBox="1"/>
          <p:nvPr/>
        </p:nvSpPr>
        <p:spPr>
          <a:xfrm>
            <a:off x="968059" y="977030"/>
            <a:ext cx="8755800" cy="3693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800"/>
              <a:buFont typeface="Arial"/>
              <a:buNone/>
            </a:pPr>
            <a:r>
              <a:rPr b="1" lang="en-US" sz="1800">
                <a:solidFill>
                  <a:schemeClr val="dk1"/>
                </a:solidFill>
              </a:rPr>
              <a:t>Раздел 2: Топ 10 на предприемаческите умения</a:t>
            </a:r>
            <a:endParaRPr b="0" i="0" sz="1800" u="none" cap="none" strike="noStrike">
              <a:solidFill>
                <a:schemeClr val="dk1"/>
              </a:solidFill>
              <a:latin typeface="Calibri"/>
              <a:ea typeface="Calibri"/>
              <a:cs typeface="Calibri"/>
              <a:sym typeface="Calibri"/>
            </a:endParaRPr>
          </a:p>
        </p:txBody>
      </p:sp>
      <p:sp>
        <p:nvSpPr>
          <p:cNvPr id="404" name="Google Shape;404;p52"/>
          <p:cNvSpPr txBox="1"/>
          <p:nvPr/>
        </p:nvSpPr>
        <p:spPr>
          <a:xfrm>
            <a:off x="1260800" y="1717338"/>
            <a:ext cx="8170200" cy="463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700"/>
              <a:t>8. Управление на времето и организационни умения</a:t>
            </a:r>
            <a:endParaRPr b="1" sz="1700"/>
          </a:p>
          <a:p>
            <a:pPr indent="0" lvl="0" marL="457200" rtl="0" algn="l">
              <a:spcBef>
                <a:spcPts val="0"/>
              </a:spcBef>
              <a:spcAft>
                <a:spcPts val="0"/>
              </a:spcAft>
              <a:buNone/>
            </a:pPr>
            <a:r>
              <a:t/>
            </a:r>
            <a:endParaRPr sz="1700"/>
          </a:p>
          <a:p>
            <a:pPr indent="0" lvl="0" marL="0" rtl="0" algn="l">
              <a:spcBef>
                <a:spcPts val="0"/>
              </a:spcBef>
              <a:spcAft>
                <a:spcPts val="0"/>
              </a:spcAft>
              <a:buNone/>
            </a:pPr>
            <a:r>
              <a:rPr lang="en-US" sz="1700"/>
              <a:t>Ефективните лидери трябва да могат да възлагат и приоритизират работата, да контролират времето и ресурсите си и да поддържат работното си място организирано и продуктивно. Притежаването на добри умения за управление на времето и организиране може да ви помогне да постигнете целите, да контролирате стреса, да запазите положителен баланс между работа и личен живот и да подобрите щастието и благополучието.</a:t>
            </a:r>
            <a:endParaRPr sz="1700"/>
          </a:p>
          <a:p>
            <a:pPr indent="0" lvl="0" marL="457200" rtl="0" algn="l">
              <a:spcBef>
                <a:spcPts val="0"/>
              </a:spcBef>
              <a:spcAft>
                <a:spcPts val="0"/>
              </a:spcAft>
              <a:buNone/>
            </a:pPr>
            <a:r>
              <a:t/>
            </a:r>
            <a:endParaRPr sz="1700"/>
          </a:p>
          <a:p>
            <a:pPr indent="0" lvl="0" marL="0" rtl="0" algn="l">
              <a:spcBef>
                <a:spcPts val="0"/>
              </a:spcBef>
              <a:spcAft>
                <a:spcPts val="0"/>
              </a:spcAft>
              <a:buNone/>
            </a:pPr>
            <a:r>
              <a:rPr lang="en-US" sz="1700"/>
              <a:t>Управлението на времето и организационните умения включват:</a:t>
            </a:r>
            <a:endParaRPr sz="1700"/>
          </a:p>
          <a:p>
            <a:pPr indent="0" lvl="0" marL="457200" rtl="0" algn="l">
              <a:spcBef>
                <a:spcPts val="0"/>
              </a:spcBef>
              <a:spcAft>
                <a:spcPts val="0"/>
              </a:spcAft>
              <a:buNone/>
            </a:pPr>
            <a:r>
              <a:t/>
            </a:r>
            <a:endParaRPr sz="1700"/>
          </a:p>
          <a:p>
            <a:pPr indent="0" lvl="0" marL="457200" rtl="0" algn="l">
              <a:spcBef>
                <a:spcPts val="0"/>
              </a:spcBef>
              <a:spcAft>
                <a:spcPts val="0"/>
              </a:spcAft>
              <a:buNone/>
            </a:pPr>
            <a:r>
              <a:rPr lang="en-US" sz="1700"/>
              <a:t>Приоритизиране</a:t>
            </a:r>
            <a:endParaRPr sz="1700"/>
          </a:p>
          <a:p>
            <a:pPr indent="0" lvl="0" marL="457200" rtl="0" algn="l">
              <a:spcBef>
                <a:spcPts val="0"/>
              </a:spcBef>
              <a:spcAft>
                <a:spcPts val="0"/>
              </a:spcAft>
              <a:buNone/>
            </a:pPr>
            <a:r>
              <a:rPr lang="en-US" sz="1700"/>
              <a:t>Поставяне на цели</a:t>
            </a:r>
            <a:endParaRPr sz="1700"/>
          </a:p>
          <a:p>
            <a:pPr indent="0" lvl="0" marL="457200" rtl="0" algn="l">
              <a:spcBef>
                <a:spcPts val="0"/>
              </a:spcBef>
              <a:spcAft>
                <a:spcPts val="0"/>
              </a:spcAft>
              <a:buNone/>
            </a:pPr>
            <a:r>
              <a:rPr lang="en-US" sz="1700"/>
              <a:t>Многозадачност</a:t>
            </a:r>
            <a:endParaRPr sz="1700"/>
          </a:p>
          <a:p>
            <a:pPr indent="0" lvl="0" marL="457200" rtl="0" algn="l">
              <a:spcBef>
                <a:spcPts val="0"/>
              </a:spcBef>
              <a:spcAft>
                <a:spcPts val="0"/>
              </a:spcAft>
              <a:buNone/>
            </a:pPr>
            <a:r>
              <a:rPr lang="en-US" sz="1700"/>
              <a:t>Вземане на решение</a:t>
            </a:r>
            <a:endParaRPr sz="1700"/>
          </a:p>
          <a:p>
            <a:pPr indent="0" lvl="0" marL="457200" rtl="0" algn="l">
              <a:spcBef>
                <a:spcPts val="0"/>
              </a:spcBef>
              <a:spcAft>
                <a:spcPts val="0"/>
              </a:spcAft>
              <a:buNone/>
            </a:pPr>
            <a:r>
              <a:rPr lang="en-US" sz="1700"/>
              <a:t>Сътрудничество</a:t>
            </a:r>
            <a:endParaRPr sz="1700"/>
          </a:p>
          <a:p>
            <a:pPr indent="0" lvl="0" marL="457200" marR="0" rtl="0" algn="l">
              <a:lnSpc>
                <a:spcPct val="100000"/>
              </a:lnSpc>
              <a:spcBef>
                <a:spcPts val="0"/>
              </a:spcBef>
              <a:spcAft>
                <a:spcPts val="0"/>
              </a:spcAft>
              <a:buNone/>
            </a:pPr>
            <a:r>
              <a:t/>
            </a:r>
            <a:endParaRPr sz="1700"/>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pic>
        <p:nvPicPr>
          <p:cNvPr id="409" name="Google Shape;409;p53"/>
          <p:cNvPicPr preferRelativeResize="0"/>
          <p:nvPr/>
        </p:nvPicPr>
        <p:blipFill rotWithShape="1">
          <a:blip r:embed="rId3">
            <a:alphaModFix/>
          </a:blip>
          <a:srcRect b="0" l="0" r="0" t="0"/>
          <a:stretch/>
        </p:blipFill>
        <p:spPr>
          <a:xfrm>
            <a:off x="1470" y="0"/>
            <a:ext cx="10688975" cy="7559673"/>
          </a:xfrm>
          <a:prstGeom prst="rect">
            <a:avLst/>
          </a:prstGeom>
          <a:noFill/>
          <a:ln>
            <a:noFill/>
          </a:ln>
        </p:spPr>
      </p:pic>
      <p:sp>
        <p:nvSpPr>
          <p:cNvPr id="410" name="Google Shape;410;p53"/>
          <p:cNvSpPr txBox="1"/>
          <p:nvPr/>
        </p:nvSpPr>
        <p:spPr>
          <a:xfrm>
            <a:off x="968059" y="977030"/>
            <a:ext cx="8755800" cy="3693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800"/>
              <a:buFont typeface="Arial"/>
              <a:buNone/>
            </a:pPr>
            <a:r>
              <a:rPr b="1" lang="en-US" sz="1800">
                <a:solidFill>
                  <a:schemeClr val="dk1"/>
                </a:solidFill>
              </a:rPr>
              <a:t>Раздел 2: Топ 10 на предприемаческите умения</a:t>
            </a:r>
            <a:endParaRPr b="1" sz="1800">
              <a:solidFill>
                <a:schemeClr val="dk1"/>
              </a:solidFill>
            </a:endParaRPr>
          </a:p>
        </p:txBody>
      </p:sp>
      <p:sp>
        <p:nvSpPr>
          <p:cNvPr id="411" name="Google Shape;411;p53"/>
          <p:cNvSpPr txBox="1"/>
          <p:nvPr/>
        </p:nvSpPr>
        <p:spPr>
          <a:xfrm>
            <a:off x="1260800" y="1717338"/>
            <a:ext cx="8170200" cy="463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700"/>
              <a:t>9. Умения за продажба</a:t>
            </a:r>
            <a:endParaRPr b="1" sz="1700"/>
          </a:p>
          <a:p>
            <a:pPr indent="0" lvl="0" marL="457200" rtl="0" algn="l">
              <a:spcBef>
                <a:spcPts val="0"/>
              </a:spcBef>
              <a:spcAft>
                <a:spcPts val="0"/>
              </a:spcAft>
              <a:buNone/>
            </a:pPr>
            <a:r>
              <a:t/>
            </a:r>
            <a:endParaRPr sz="1700"/>
          </a:p>
          <a:p>
            <a:pPr indent="0" lvl="0" marL="0" rtl="0" algn="l">
              <a:spcBef>
                <a:spcPts val="0"/>
              </a:spcBef>
              <a:spcAft>
                <a:spcPts val="0"/>
              </a:spcAft>
              <a:buNone/>
            </a:pPr>
            <a:r>
              <a:rPr lang="en-US" sz="1700"/>
              <a:t>За да представят ефективно своите компании пред потенциални клиенти и инвеститори, предприемачите трябва да притежават силни умения за продажби. Придобиването на увереност в продажбите може да помогне на собствениците на бизнес да сключват сделки, да представят идеите си на потенциални инвеститори, да участват в продуктивни преговори и да създават силни връзки със заинтересовани страни, клиенти и инвеститори.</a:t>
            </a:r>
            <a:endParaRPr sz="1700"/>
          </a:p>
          <a:p>
            <a:pPr indent="0" lvl="0" marL="457200" rtl="0" algn="l">
              <a:spcBef>
                <a:spcPts val="0"/>
              </a:spcBef>
              <a:spcAft>
                <a:spcPts val="0"/>
              </a:spcAft>
              <a:buNone/>
            </a:pPr>
            <a:r>
              <a:t/>
            </a:r>
            <a:endParaRPr sz="1700"/>
          </a:p>
          <a:p>
            <a:pPr indent="0" lvl="0" marL="0" rtl="0" algn="l">
              <a:spcBef>
                <a:spcPts val="0"/>
              </a:spcBef>
              <a:spcAft>
                <a:spcPts val="0"/>
              </a:spcAft>
              <a:buNone/>
            </a:pPr>
            <a:r>
              <a:rPr lang="en-US" sz="1700"/>
              <a:t>Търговските умения включват:</a:t>
            </a:r>
            <a:endParaRPr sz="1700"/>
          </a:p>
          <a:p>
            <a:pPr indent="0" lvl="0" marL="457200" rtl="0" algn="l">
              <a:spcBef>
                <a:spcPts val="0"/>
              </a:spcBef>
              <a:spcAft>
                <a:spcPts val="0"/>
              </a:spcAft>
              <a:buNone/>
            </a:pPr>
            <a:r>
              <a:t/>
            </a:r>
            <a:endParaRPr sz="1700"/>
          </a:p>
          <a:p>
            <a:pPr indent="0" lvl="0" marL="457200" rtl="0" algn="l">
              <a:spcBef>
                <a:spcPts val="0"/>
              </a:spcBef>
              <a:spcAft>
                <a:spcPts val="0"/>
              </a:spcAft>
              <a:buNone/>
            </a:pPr>
            <a:r>
              <a:rPr lang="en-US" sz="1700"/>
              <a:t>Бизнес проницателност</a:t>
            </a:r>
            <a:endParaRPr sz="1700"/>
          </a:p>
          <a:p>
            <a:pPr indent="0" lvl="0" marL="457200" rtl="0" algn="l">
              <a:spcBef>
                <a:spcPts val="0"/>
              </a:spcBef>
              <a:spcAft>
                <a:spcPts val="0"/>
              </a:spcAft>
              <a:buNone/>
            </a:pPr>
            <a:r>
              <a:rPr lang="en-US" sz="1700"/>
              <a:t>Преговори</a:t>
            </a:r>
            <a:endParaRPr sz="1700"/>
          </a:p>
          <a:p>
            <a:pPr indent="0" lvl="0" marL="457200" rtl="0" algn="l">
              <a:spcBef>
                <a:spcPts val="0"/>
              </a:spcBef>
              <a:spcAft>
                <a:spcPts val="0"/>
              </a:spcAft>
              <a:buNone/>
            </a:pPr>
            <a:r>
              <a:rPr lang="en-US" sz="1700"/>
              <a:t>Изграждане на взаимоотношения</a:t>
            </a:r>
            <a:endParaRPr sz="1700"/>
          </a:p>
          <a:p>
            <a:pPr indent="0" lvl="0" marL="457200" rtl="0" algn="l">
              <a:spcBef>
                <a:spcPts val="0"/>
              </a:spcBef>
              <a:spcAft>
                <a:spcPts val="0"/>
              </a:spcAft>
              <a:buNone/>
            </a:pPr>
            <a:r>
              <a:rPr lang="en-US" sz="1700"/>
              <a:t>Анализ на данни</a:t>
            </a:r>
            <a:endParaRPr sz="1700"/>
          </a:p>
          <a:p>
            <a:pPr indent="0" lvl="0" marL="457200" rtl="0" algn="l">
              <a:spcBef>
                <a:spcPts val="0"/>
              </a:spcBef>
              <a:spcAft>
                <a:spcPts val="0"/>
              </a:spcAft>
              <a:buNone/>
            </a:pPr>
            <a:r>
              <a:rPr lang="en-US" sz="1700"/>
              <a:t>Социални продажби</a:t>
            </a:r>
            <a:endParaRPr sz="1700"/>
          </a:p>
          <a:p>
            <a:pPr indent="0" lvl="0" marL="457200" marR="0" rtl="0" algn="l">
              <a:lnSpc>
                <a:spcPct val="100000"/>
              </a:lnSpc>
              <a:spcBef>
                <a:spcPts val="0"/>
              </a:spcBef>
              <a:spcAft>
                <a:spcPts val="0"/>
              </a:spcAft>
              <a:buNone/>
            </a:pPr>
            <a:r>
              <a:t/>
            </a:r>
            <a:endParaRPr sz="1700"/>
          </a:p>
        </p:txBody>
      </p:sp>
      <p:pic>
        <p:nvPicPr>
          <p:cNvPr id="412" name="Google Shape;412;p53"/>
          <p:cNvPicPr preferRelativeResize="0"/>
          <p:nvPr/>
        </p:nvPicPr>
        <p:blipFill rotWithShape="1">
          <a:blip r:embed="rId4">
            <a:alphaModFix/>
          </a:blip>
          <a:srcRect b="0" l="0" r="0" t="0"/>
          <a:stretch/>
        </p:blipFill>
        <p:spPr>
          <a:xfrm>
            <a:off x="5424200" y="3970250"/>
            <a:ext cx="3778749" cy="2518551"/>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pic>
        <p:nvPicPr>
          <p:cNvPr id="417" name="Google Shape;417;p54"/>
          <p:cNvPicPr preferRelativeResize="0"/>
          <p:nvPr/>
        </p:nvPicPr>
        <p:blipFill rotWithShape="1">
          <a:blip r:embed="rId3">
            <a:alphaModFix/>
          </a:blip>
          <a:srcRect b="0" l="0" r="0" t="0"/>
          <a:stretch/>
        </p:blipFill>
        <p:spPr>
          <a:xfrm>
            <a:off x="1470" y="0"/>
            <a:ext cx="10688975" cy="7559673"/>
          </a:xfrm>
          <a:prstGeom prst="rect">
            <a:avLst/>
          </a:prstGeom>
          <a:noFill/>
          <a:ln>
            <a:noFill/>
          </a:ln>
        </p:spPr>
      </p:pic>
      <p:sp>
        <p:nvSpPr>
          <p:cNvPr id="418" name="Google Shape;418;p54"/>
          <p:cNvSpPr txBox="1"/>
          <p:nvPr/>
        </p:nvSpPr>
        <p:spPr>
          <a:xfrm>
            <a:off x="968059" y="977030"/>
            <a:ext cx="8755800" cy="3693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800"/>
              <a:buFont typeface="Arial"/>
              <a:buNone/>
            </a:pPr>
            <a:r>
              <a:rPr b="1" lang="en-US" sz="1800">
                <a:solidFill>
                  <a:schemeClr val="dk1"/>
                </a:solidFill>
              </a:rPr>
              <a:t>Раздел 2: Топ 10 на предприемаческите умения</a:t>
            </a:r>
            <a:endParaRPr b="1" sz="1800">
              <a:solidFill>
                <a:schemeClr val="dk1"/>
              </a:solidFill>
            </a:endParaRPr>
          </a:p>
        </p:txBody>
      </p:sp>
      <p:sp>
        <p:nvSpPr>
          <p:cNvPr id="419" name="Google Shape;419;p54"/>
          <p:cNvSpPr txBox="1"/>
          <p:nvPr/>
        </p:nvSpPr>
        <p:spPr>
          <a:xfrm>
            <a:off x="1260800" y="1717338"/>
            <a:ext cx="8170200" cy="463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700"/>
              <a:t>10. Умения за управление на стреса</a:t>
            </a:r>
            <a:endParaRPr b="1" sz="1700"/>
          </a:p>
          <a:p>
            <a:pPr indent="0" lvl="0" marL="457200" rtl="0" algn="l">
              <a:spcBef>
                <a:spcPts val="0"/>
              </a:spcBef>
              <a:spcAft>
                <a:spcPts val="0"/>
              </a:spcAft>
              <a:buNone/>
            </a:pPr>
            <a:r>
              <a:t/>
            </a:r>
            <a:endParaRPr sz="1700"/>
          </a:p>
          <a:p>
            <a:pPr indent="0" lvl="0" marL="0" rtl="0" algn="l">
              <a:spcBef>
                <a:spcPts val="0"/>
              </a:spcBef>
              <a:spcAft>
                <a:spcPts val="0"/>
              </a:spcAft>
              <a:buNone/>
            </a:pPr>
            <a:r>
              <a:rPr lang="en-US" sz="1700"/>
              <a:t>Ръководенето на бизнес може да окаже влияние върху благосъстоянието на предприемача. Те трябва да знаят как ефективно да управляват и да се справят със стреса за себе си, своите служители и своя бизнес. Уменията за управление на стреса позволяват на лидерите да поддържат добро физическо и психическо здраве, да подобряват личните и професионални взаимоотношения и да подобряват цялостното качество на живот.</a:t>
            </a:r>
            <a:endParaRPr sz="1700"/>
          </a:p>
          <a:p>
            <a:pPr indent="0" lvl="0" marL="457200" rtl="0" algn="l">
              <a:spcBef>
                <a:spcPts val="0"/>
              </a:spcBef>
              <a:spcAft>
                <a:spcPts val="0"/>
              </a:spcAft>
              <a:buNone/>
            </a:pPr>
            <a:r>
              <a:t/>
            </a:r>
            <a:endParaRPr sz="1700"/>
          </a:p>
          <a:p>
            <a:pPr indent="0" lvl="0" marL="457200" rtl="0" algn="l">
              <a:spcBef>
                <a:spcPts val="0"/>
              </a:spcBef>
              <a:spcAft>
                <a:spcPts val="0"/>
              </a:spcAft>
              <a:buNone/>
            </a:pPr>
            <a:r>
              <a:rPr lang="en-US" sz="1700"/>
              <a:t>Уменията за управление на стреса включват:</a:t>
            </a:r>
            <a:endParaRPr sz="1700"/>
          </a:p>
          <a:p>
            <a:pPr indent="0" lvl="0" marL="457200" rtl="0" algn="l">
              <a:spcBef>
                <a:spcPts val="0"/>
              </a:spcBef>
              <a:spcAft>
                <a:spcPts val="0"/>
              </a:spcAft>
              <a:buNone/>
            </a:pPr>
            <a:r>
              <a:t/>
            </a:r>
            <a:endParaRPr sz="1700"/>
          </a:p>
          <a:p>
            <a:pPr indent="0" lvl="0" marL="457200" rtl="0" algn="l">
              <a:spcBef>
                <a:spcPts val="0"/>
              </a:spcBef>
              <a:spcAft>
                <a:spcPts val="0"/>
              </a:spcAft>
              <a:buNone/>
            </a:pPr>
            <a:r>
              <a:rPr lang="en-US" sz="1700"/>
              <a:t>Медитация</a:t>
            </a:r>
            <a:endParaRPr sz="1700"/>
          </a:p>
          <a:p>
            <a:pPr indent="0" lvl="0" marL="457200" rtl="0" algn="l">
              <a:spcBef>
                <a:spcPts val="0"/>
              </a:spcBef>
              <a:spcAft>
                <a:spcPts val="0"/>
              </a:spcAft>
              <a:buNone/>
            </a:pPr>
            <a:r>
              <a:rPr lang="en-US" sz="1700"/>
              <a:t>Позитивно мислене</a:t>
            </a:r>
            <a:endParaRPr sz="1700"/>
          </a:p>
          <a:p>
            <a:pPr indent="0" lvl="0" marL="457200" rtl="0" algn="l">
              <a:spcBef>
                <a:spcPts val="0"/>
              </a:spcBef>
              <a:spcAft>
                <a:spcPts val="0"/>
              </a:spcAft>
              <a:buNone/>
            </a:pPr>
            <a:r>
              <a:rPr lang="en-US" sz="1700"/>
              <a:t>Внимателност</a:t>
            </a:r>
            <a:endParaRPr sz="1700"/>
          </a:p>
          <a:p>
            <a:pPr indent="0" lvl="0" marL="457200" rtl="0" algn="l">
              <a:spcBef>
                <a:spcPts val="0"/>
              </a:spcBef>
              <a:spcAft>
                <a:spcPts val="0"/>
              </a:spcAft>
              <a:buNone/>
            </a:pPr>
            <a:r>
              <a:rPr lang="en-US" sz="1700"/>
              <a:t>Хигиена на съня</a:t>
            </a:r>
            <a:endParaRPr sz="1700"/>
          </a:p>
          <a:p>
            <a:pPr indent="0" lvl="0" marL="457200" rtl="0" algn="l">
              <a:spcBef>
                <a:spcPts val="0"/>
              </a:spcBef>
              <a:spcAft>
                <a:spcPts val="0"/>
              </a:spcAft>
              <a:buNone/>
            </a:pPr>
            <a:r>
              <a:rPr lang="en-US" sz="1700"/>
              <a:t>Упражнение</a:t>
            </a:r>
            <a:endParaRPr sz="1700"/>
          </a:p>
          <a:p>
            <a:pPr indent="0" lvl="0" marL="457200" marR="0" rtl="0" algn="l">
              <a:lnSpc>
                <a:spcPct val="100000"/>
              </a:lnSpc>
              <a:spcBef>
                <a:spcPts val="0"/>
              </a:spcBef>
              <a:spcAft>
                <a:spcPts val="0"/>
              </a:spcAft>
              <a:buNone/>
            </a:pPr>
            <a:r>
              <a:t/>
            </a:r>
            <a:endParaRPr sz="1700"/>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pic>
        <p:nvPicPr>
          <p:cNvPr id="424" name="Google Shape;424;p55"/>
          <p:cNvPicPr preferRelativeResize="0"/>
          <p:nvPr/>
        </p:nvPicPr>
        <p:blipFill rotWithShape="1">
          <a:blip r:embed="rId3">
            <a:alphaModFix/>
          </a:blip>
          <a:srcRect b="0" l="0" r="0" t="0"/>
          <a:stretch/>
        </p:blipFill>
        <p:spPr>
          <a:xfrm>
            <a:off x="1407" y="0"/>
            <a:ext cx="10688975" cy="7559673"/>
          </a:xfrm>
          <a:prstGeom prst="rect">
            <a:avLst/>
          </a:prstGeom>
          <a:noFill/>
          <a:ln>
            <a:noFill/>
          </a:ln>
        </p:spPr>
      </p:pic>
      <p:sp>
        <p:nvSpPr>
          <p:cNvPr id="425" name="Google Shape;425;p55"/>
          <p:cNvSpPr txBox="1"/>
          <p:nvPr/>
        </p:nvSpPr>
        <p:spPr>
          <a:xfrm>
            <a:off x="968059" y="977030"/>
            <a:ext cx="8755693" cy="36933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lang="en-US" sz="1800">
                <a:solidFill>
                  <a:schemeClr val="dk1"/>
                </a:solidFill>
              </a:rPr>
              <a:t>Раздел 3: Подобряване на предприемаческите умения</a:t>
            </a:r>
            <a:endParaRPr b="0" i="0" sz="1800" u="none" cap="none" strike="noStrike">
              <a:solidFill>
                <a:schemeClr val="dk1"/>
              </a:solidFill>
              <a:latin typeface="Calibri"/>
              <a:ea typeface="Calibri"/>
              <a:cs typeface="Calibri"/>
              <a:sym typeface="Calibri"/>
            </a:endParaRPr>
          </a:p>
        </p:txBody>
      </p:sp>
      <p:sp>
        <p:nvSpPr>
          <p:cNvPr id="426" name="Google Shape;426;p55"/>
          <p:cNvSpPr txBox="1"/>
          <p:nvPr/>
        </p:nvSpPr>
        <p:spPr>
          <a:xfrm>
            <a:off x="1324700" y="1518325"/>
            <a:ext cx="8042400" cy="1185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lang="en-US" sz="1700"/>
              <a:t>Подобряването на предприемаческите умения е непрекъснат процес, който включва комбинация от образование, опит и непрекъснато саморазвитие. Ето няколко стратегии за подобряване на вашите предприемачески умения:</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7" name="Google Shape;427;p55"/>
          <p:cNvSpPr txBox="1"/>
          <p:nvPr/>
        </p:nvSpPr>
        <p:spPr>
          <a:xfrm>
            <a:off x="1422425" y="2565025"/>
            <a:ext cx="8042400" cy="1754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lang="en-US" sz="1700"/>
              <a:t>1. Усъвършенствайте междуличностните си умения</a:t>
            </a:r>
            <a:endParaRPr b="1" sz="1700"/>
          </a:p>
          <a:p>
            <a:pPr indent="0" lvl="0" marL="0" marR="0" rtl="0" algn="l">
              <a:lnSpc>
                <a:spcPct val="100000"/>
              </a:lnSpc>
              <a:spcBef>
                <a:spcPts val="0"/>
              </a:spcBef>
              <a:spcAft>
                <a:spcPts val="0"/>
              </a:spcAft>
              <a:buClr>
                <a:srgbClr val="000000"/>
              </a:buClr>
              <a:buSzPts val="1700"/>
              <a:buFont typeface="Arial"/>
              <a:buNone/>
            </a:pPr>
            <a:r>
              <a:t/>
            </a:r>
            <a:endParaRPr b="1" sz="1700"/>
          </a:p>
          <a:p>
            <a:pPr indent="0" lvl="0" marL="0" marR="0" rtl="0" algn="l">
              <a:lnSpc>
                <a:spcPct val="100000"/>
              </a:lnSpc>
              <a:spcBef>
                <a:spcPts val="0"/>
              </a:spcBef>
              <a:spcAft>
                <a:spcPts val="0"/>
              </a:spcAft>
              <a:buClr>
                <a:srgbClr val="000000"/>
              </a:buClr>
              <a:buSzPts val="1700"/>
              <a:buFont typeface="Arial"/>
              <a:buNone/>
            </a:pPr>
            <a:r>
              <a:rPr lang="en-US" sz="1700"/>
              <a:t>Бъдете уверени, приятелски настроени и достъпни – последователно. Практикувайте тези неща ежедневно и те ще ви станат навик. Разбира се, всеки има свои „почивни“ дни. И все пак тези междуличностни умения могат да помогнат да ги преодолеете.</a:t>
            </a:r>
            <a:endParaRPr sz="1700"/>
          </a:p>
        </p:txBody>
      </p:sp>
      <p:sp>
        <p:nvSpPr>
          <p:cNvPr id="428" name="Google Shape;428;p55"/>
          <p:cNvSpPr txBox="1"/>
          <p:nvPr/>
        </p:nvSpPr>
        <p:spPr>
          <a:xfrm>
            <a:off x="1422425" y="4267300"/>
            <a:ext cx="7944600" cy="1754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US" sz="1700"/>
              <a:t>2. Свържете се с други предприемачи</a:t>
            </a:r>
            <a:endParaRPr b="1" sz="1700"/>
          </a:p>
          <a:p>
            <a:pPr indent="0" lvl="0" marL="0" rtl="0" algn="l">
              <a:spcBef>
                <a:spcPts val="0"/>
              </a:spcBef>
              <a:spcAft>
                <a:spcPts val="0"/>
              </a:spcAft>
              <a:buClr>
                <a:schemeClr val="dk1"/>
              </a:buClr>
              <a:buSzPts val="1100"/>
              <a:buFont typeface="Arial"/>
              <a:buNone/>
            </a:pPr>
            <a:r>
              <a:t/>
            </a:r>
            <a:endParaRPr b="1" sz="1700"/>
          </a:p>
          <a:p>
            <a:pPr indent="0" lvl="0" marL="0" rtl="0" algn="l">
              <a:spcBef>
                <a:spcPts val="0"/>
              </a:spcBef>
              <a:spcAft>
                <a:spcPts val="0"/>
              </a:spcAft>
              <a:buClr>
                <a:schemeClr val="dk1"/>
              </a:buClr>
              <a:buSzPts val="1100"/>
              <a:buFont typeface="Arial"/>
              <a:buNone/>
            </a:pPr>
            <a:r>
              <a:rPr lang="en-US" sz="1700"/>
              <a:t>Twitter е чудесно място да започнете. Като платформа в реално време, тя е идеална за наблюдение какво правят другите и за откриване на ключови хора.</a:t>
            </a:r>
            <a:endParaRPr sz="1700"/>
          </a:p>
          <a:p>
            <a:pPr indent="0" lvl="0" marL="0" marR="0" rtl="0" algn="l">
              <a:lnSpc>
                <a:spcPct val="100000"/>
              </a:lnSpc>
              <a:spcBef>
                <a:spcPts val="0"/>
              </a:spcBef>
              <a:spcAft>
                <a:spcPts val="0"/>
              </a:spcAft>
              <a:buClr>
                <a:srgbClr val="000000"/>
              </a:buClr>
              <a:buSzPts val="1700"/>
              <a:buFont typeface="Arial"/>
              <a:buNone/>
            </a:pPr>
            <a:r>
              <a:t/>
            </a:r>
            <a:endParaRPr b="1" sz="1700"/>
          </a:p>
        </p:txBody>
      </p:sp>
      <p:sp>
        <p:nvSpPr>
          <p:cNvPr id="429" name="Google Shape;429;p55"/>
          <p:cNvSpPr txBox="1"/>
          <p:nvPr/>
        </p:nvSpPr>
        <p:spPr>
          <a:xfrm>
            <a:off x="1422425" y="5651075"/>
            <a:ext cx="7944600" cy="1231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lang="en-US" sz="1700"/>
              <a:t>3. Присъединете се към общности във вашата индустрия</a:t>
            </a:r>
            <a:endParaRPr b="1" sz="1700"/>
          </a:p>
          <a:p>
            <a:pPr indent="0" lvl="0" marL="0" marR="0" rtl="0" algn="l">
              <a:lnSpc>
                <a:spcPct val="100000"/>
              </a:lnSpc>
              <a:spcBef>
                <a:spcPts val="0"/>
              </a:spcBef>
              <a:spcAft>
                <a:spcPts val="0"/>
              </a:spcAft>
              <a:buClr>
                <a:srgbClr val="000000"/>
              </a:buClr>
              <a:buSzPts val="1700"/>
              <a:buFont typeface="Arial"/>
              <a:buNone/>
            </a:pPr>
            <a:r>
              <a:t/>
            </a:r>
            <a:endParaRPr b="1" sz="1700"/>
          </a:p>
          <a:p>
            <a:pPr indent="0" lvl="0" marL="0" marR="0" rtl="0" algn="l">
              <a:lnSpc>
                <a:spcPct val="100000"/>
              </a:lnSpc>
              <a:spcBef>
                <a:spcPts val="0"/>
              </a:spcBef>
              <a:spcAft>
                <a:spcPts val="0"/>
              </a:spcAft>
              <a:buClr>
                <a:srgbClr val="000000"/>
              </a:buClr>
              <a:buSzPts val="1700"/>
              <a:buFont typeface="Arial"/>
              <a:buNone/>
            </a:pPr>
            <a:r>
              <a:rPr lang="en-US" sz="1700"/>
              <a:t>Има платформи, към които можете да се присъедините, като Сара Заилскас Уолш, UX писател и стратег по съдържание в Google.</a:t>
            </a:r>
            <a:endParaRPr sz="1700"/>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 name="Shape 433"/>
        <p:cNvGrpSpPr/>
        <p:nvPr/>
      </p:nvGrpSpPr>
      <p:grpSpPr>
        <a:xfrm>
          <a:off x="0" y="0"/>
          <a:ext cx="0" cy="0"/>
          <a:chOff x="0" y="0"/>
          <a:chExt cx="0" cy="0"/>
        </a:xfrm>
      </p:grpSpPr>
      <p:pic>
        <p:nvPicPr>
          <p:cNvPr id="434" name="Google Shape;434;p56"/>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435" name="Google Shape;435;p56"/>
          <p:cNvSpPr txBox="1"/>
          <p:nvPr/>
        </p:nvSpPr>
        <p:spPr>
          <a:xfrm>
            <a:off x="968059" y="977030"/>
            <a:ext cx="87558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lang="en-US" sz="1800">
                <a:solidFill>
                  <a:schemeClr val="dk1"/>
                </a:solidFill>
              </a:rPr>
              <a:t>Раздел 3: Подобряване на предприемаческите умения</a:t>
            </a:r>
            <a:endParaRPr b="0" i="0" sz="1800" u="none" cap="none" strike="noStrike">
              <a:solidFill>
                <a:schemeClr val="dk1"/>
              </a:solidFill>
              <a:latin typeface="Calibri"/>
              <a:ea typeface="Calibri"/>
              <a:cs typeface="Calibri"/>
              <a:sym typeface="Calibri"/>
            </a:endParaRPr>
          </a:p>
        </p:txBody>
      </p:sp>
      <p:sp>
        <p:nvSpPr>
          <p:cNvPr id="436" name="Google Shape;436;p56"/>
          <p:cNvSpPr txBox="1"/>
          <p:nvPr/>
        </p:nvSpPr>
        <p:spPr>
          <a:xfrm>
            <a:off x="1418150" y="1594188"/>
            <a:ext cx="7855500" cy="515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US" sz="1700"/>
              <a:t>4. Направете списък с книги</a:t>
            </a:r>
            <a:endParaRPr sz="1700"/>
          </a:p>
          <a:p>
            <a:pPr indent="0" lvl="0" marL="0" rtl="0" algn="l">
              <a:spcBef>
                <a:spcPts val="0"/>
              </a:spcBef>
              <a:spcAft>
                <a:spcPts val="0"/>
              </a:spcAft>
              <a:buClr>
                <a:schemeClr val="dk1"/>
              </a:buClr>
              <a:buSzPts val="1100"/>
              <a:buFont typeface="Arial"/>
              <a:buNone/>
            </a:pPr>
            <a:r>
              <a:t/>
            </a:r>
            <a:endParaRPr sz="1700"/>
          </a:p>
          <a:p>
            <a:pPr indent="0" lvl="0" marL="0" rtl="0" algn="l">
              <a:spcBef>
                <a:spcPts val="0"/>
              </a:spcBef>
              <a:spcAft>
                <a:spcPts val="0"/>
              </a:spcAft>
              <a:buClr>
                <a:schemeClr val="dk1"/>
              </a:buClr>
              <a:buSzPts val="1100"/>
              <a:buFont typeface="Arial"/>
              <a:buNone/>
            </a:pPr>
            <a:r>
              <a:rPr lang="en-US" sz="1700"/>
              <a:t>Всичко, за което чуете от колеги, Ted Talks, разговори и конференции, може да помогне за подобряване на вашите предприемачески умения, както и всичко, което прочетете. Направи списък. След това бавно си проправете път, като ги четете или слушате.</a:t>
            </a:r>
            <a:endParaRPr sz="1700"/>
          </a:p>
          <a:p>
            <a:pPr indent="0" lvl="0" marL="0" rtl="0" algn="l">
              <a:spcBef>
                <a:spcPts val="0"/>
              </a:spcBef>
              <a:spcAft>
                <a:spcPts val="0"/>
              </a:spcAft>
              <a:buClr>
                <a:schemeClr val="dk1"/>
              </a:buClr>
              <a:buSzPts val="1100"/>
              <a:buFont typeface="Arial"/>
              <a:buNone/>
            </a:pPr>
            <a:r>
              <a:t/>
            </a:r>
            <a:endParaRPr sz="1700"/>
          </a:p>
          <a:p>
            <a:pPr indent="0" lvl="0" marL="0" rtl="0" algn="l">
              <a:spcBef>
                <a:spcPts val="0"/>
              </a:spcBef>
              <a:spcAft>
                <a:spcPts val="0"/>
              </a:spcAft>
              <a:buClr>
                <a:schemeClr val="dk1"/>
              </a:buClr>
              <a:buSzPts val="1100"/>
              <a:buFont typeface="Arial"/>
              <a:buNone/>
            </a:pPr>
            <a:r>
              <a:rPr lang="en-US" sz="1700"/>
              <a:t>5. Практикувайте устойчивост</a:t>
            </a:r>
            <a:endParaRPr sz="1700"/>
          </a:p>
          <a:p>
            <a:pPr indent="0" lvl="0" marL="0" rtl="0" algn="l">
              <a:spcBef>
                <a:spcPts val="0"/>
              </a:spcBef>
              <a:spcAft>
                <a:spcPts val="0"/>
              </a:spcAft>
              <a:buClr>
                <a:schemeClr val="dk1"/>
              </a:buClr>
              <a:buSzPts val="1100"/>
              <a:buFont typeface="Arial"/>
              <a:buNone/>
            </a:pPr>
            <a:r>
              <a:t/>
            </a:r>
            <a:endParaRPr sz="1700"/>
          </a:p>
          <a:p>
            <a:pPr indent="0" lvl="0" marL="0" rtl="0" algn="l">
              <a:spcBef>
                <a:spcPts val="0"/>
              </a:spcBef>
              <a:spcAft>
                <a:spcPts val="0"/>
              </a:spcAft>
              <a:buClr>
                <a:schemeClr val="dk1"/>
              </a:buClr>
              <a:buSzPts val="1100"/>
              <a:buFont typeface="Arial"/>
              <a:buNone/>
            </a:pPr>
            <a:r>
              <a:rPr lang="en-US" sz="1700"/>
              <a:t>Учете се от неща, които не работят.</a:t>
            </a:r>
            <a:endParaRPr sz="1700"/>
          </a:p>
          <a:p>
            <a:pPr indent="0" lvl="0" marL="0" rtl="0" algn="l">
              <a:spcBef>
                <a:spcPts val="0"/>
              </a:spcBef>
              <a:spcAft>
                <a:spcPts val="0"/>
              </a:spcAft>
              <a:buClr>
                <a:schemeClr val="dk1"/>
              </a:buClr>
              <a:buSzPts val="1100"/>
              <a:buFont typeface="Arial"/>
              <a:buNone/>
            </a:pPr>
            <a:r>
              <a:t/>
            </a:r>
            <a:endParaRPr sz="1700"/>
          </a:p>
          <a:p>
            <a:pPr indent="0" lvl="0" marL="0" rtl="0" algn="l">
              <a:spcBef>
                <a:spcPts val="0"/>
              </a:spcBef>
              <a:spcAft>
                <a:spcPts val="0"/>
              </a:spcAft>
              <a:buClr>
                <a:schemeClr val="dk1"/>
              </a:buClr>
              <a:buSzPts val="1100"/>
              <a:buFont typeface="Arial"/>
              <a:buNone/>
            </a:pPr>
            <a:r>
              <a:rPr lang="en-US" sz="1700"/>
              <a:t>6. Време за премахване на стреса</a:t>
            </a:r>
            <a:endParaRPr sz="1700"/>
          </a:p>
          <a:p>
            <a:pPr indent="0" lvl="0" marL="0" rtl="0" algn="l">
              <a:spcBef>
                <a:spcPts val="0"/>
              </a:spcBef>
              <a:spcAft>
                <a:spcPts val="0"/>
              </a:spcAft>
              <a:buClr>
                <a:schemeClr val="dk1"/>
              </a:buClr>
              <a:buSzPts val="1100"/>
              <a:buFont typeface="Arial"/>
              <a:buNone/>
            </a:pPr>
            <a:r>
              <a:t/>
            </a:r>
            <a:endParaRPr sz="1700"/>
          </a:p>
          <a:p>
            <a:pPr indent="0" lvl="0" marL="0" rtl="0" algn="l">
              <a:spcBef>
                <a:spcPts val="0"/>
              </a:spcBef>
              <a:spcAft>
                <a:spcPts val="0"/>
              </a:spcAft>
              <a:buClr>
                <a:schemeClr val="dk1"/>
              </a:buClr>
              <a:buSzPts val="1100"/>
              <a:buFont typeface="Arial"/>
              <a:buNone/>
            </a:pPr>
            <a:r>
              <a:rPr lang="en-US" sz="1700"/>
              <a:t>7. Поддържайте ученето си активно</a:t>
            </a:r>
            <a:endParaRPr sz="1700"/>
          </a:p>
          <a:p>
            <a:pPr indent="0" lvl="0" marL="0" rtl="0" algn="l">
              <a:spcBef>
                <a:spcPts val="0"/>
              </a:spcBef>
              <a:spcAft>
                <a:spcPts val="0"/>
              </a:spcAft>
              <a:buClr>
                <a:schemeClr val="dk1"/>
              </a:buClr>
              <a:buSzPts val="1100"/>
              <a:buFont typeface="Arial"/>
              <a:buNone/>
            </a:pPr>
            <a:r>
              <a:t/>
            </a:r>
            <a:endParaRPr sz="1700"/>
          </a:p>
          <a:p>
            <a:pPr indent="0" lvl="0" marL="0" rtl="0" algn="l">
              <a:spcBef>
                <a:spcPts val="0"/>
              </a:spcBef>
              <a:spcAft>
                <a:spcPts val="0"/>
              </a:spcAft>
              <a:buClr>
                <a:schemeClr val="dk1"/>
              </a:buClr>
              <a:buSzPts val="1100"/>
              <a:buFont typeface="Arial"/>
              <a:buNone/>
            </a:pPr>
            <a:r>
              <a:rPr lang="en-US" sz="1700"/>
              <a:t>Нуждата от непрекъснато учене е голяма като предприемач. Потърсете курсове във вашата област (помислете за вашите силни и слаби страни, за да откриете пропуски).</a:t>
            </a:r>
            <a:endParaRPr sz="1700"/>
          </a:p>
          <a:p>
            <a:pPr indent="0" lvl="0" marL="0" marR="0" rtl="0" algn="l">
              <a:lnSpc>
                <a:spcPct val="100000"/>
              </a:lnSpc>
              <a:spcBef>
                <a:spcPts val="0"/>
              </a:spcBef>
              <a:spcAft>
                <a:spcPts val="0"/>
              </a:spcAft>
              <a:buClr>
                <a:srgbClr val="000000"/>
              </a:buClr>
              <a:buSzPts val="1700"/>
              <a:buFont typeface="Arial"/>
              <a:buNone/>
            </a:pPr>
            <a:r>
              <a:t/>
            </a:r>
            <a:endParaRPr sz="1700"/>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0" name="Shape 440"/>
        <p:cNvGrpSpPr/>
        <p:nvPr/>
      </p:nvGrpSpPr>
      <p:grpSpPr>
        <a:xfrm>
          <a:off x="0" y="0"/>
          <a:ext cx="0" cy="0"/>
          <a:chOff x="0" y="0"/>
          <a:chExt cx="0" cy="0"/>
        </a:xfrm>
      </p:grpSpPr>
      <p:pic>
        <p:nvPicPr>
          <p:cNvPr id="441" name="Google Shape;441;p57"/>
          <p:cNvPicPr preferRelativeResize="0"/>
          <p:nvPr/>
        </p:nvPicPr>
        <p:blipFill rotWithShape="1">
          <a:blip r:embed="rId3">
            <a:alphaModFix/>
          </a:blip>
          <a:srcRect b="0" l="0" r="0" t="0"/>
          <a:stretch/>
        </p:blipFill>
        <p:spPr>
          <a:xfrm>
            <a:off x="1407" y="0"/>
            <a:ext cx="10688975" cy="7559673"/>
          </a:xfrm>
          <a:prstGeom prst="rect">
            <a:avLst/>
          </a:prstGeom>
          <a:noFill/>
          <a:ln>
            <a:noFill/>
          </a:ln>
        </p:spPr>
      </p:pic>
      <p:sp>
        <p:nvSpPr>
          <p:cNvPr id="442" name="Google Shape;442;p57"/>
          <p:cNvSpPr txBox="1"/>
          <p:nvPr/>
        </p:nvSpPr>
        <p:spPr>
          <a:xfrm>
            <a:off x="968059" y="977030"/>
            <a:ext cx="8755800" cy="646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lang="en-US" sz="1800">
                <a:solidFill>
                  <a:schemeClr val="dk1"/>
                </a:solidFill>
              </a:rPr>
              <a:t>Раздел 4: Предприемачески умения на работното място</a:t>
            </a:r>
            <a:endParaRPr b="1" i="0" sz="17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chemeClr val="dk1"/>
              </a:solidFill>
              <a:latin typeface="Arial"/>
              <a:ea typeface="Arial"/>
              <a:cs typeface="Arial"/>
              <a:sym typeface="Arial"/>
            </a:endParaRPr>
          </a:p>
        </p:txBody>
      </p:sp>
      <p:sp>
        <p:nvSpPr>
          <p:cNvPr id="443" name="Google Shape;443;p57"/>
          <p:cNvSpPr txBox="1"/>
          <p:nvPr/>
        </p:nvSpPr>
        <p:spPr>
          <a:xfrm>
            <a:off x="693550" y="1742075"/>
            <a:ext cx="9304800" cy="52488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3000"/>
              </a:spcBef>
              <a:spcAft>
                <a:spcPts val="0"/>
              </a:spcAft>
              <a:buClr>
                <a:schemeClr val="dk1"/>
              </a:buClr>
              <a:buSzPts val="1100"/>
              <a:buFont typeface="Arial"/>
              <a:buNone/>
            </a:pPr>
            <a:r>
              <a:rPr lang="en-US" sz="1600">
                <a:solidFill>
                  <a:schemeClr val="dk1"/>
                </a:solidFill>
              </a:rPr>
              <a:t>Докато развивате своя набор от предприемачески умения, можете да практикувате да прилагате уменията си на работното място чрез:Намиране на възможности за лидерство, като например управление на конкретни проекти или екипи, и искане на обратна връзка за представянето ви като ръководител на екип, за да ви помогне да подобрите тези умения Помага на колегите да организират и управляват времето си, като им помага да разработят стратегии, които ги поддържат организирани и изпълняващи задачите Изучаване на нови умения, които могат да се прехвърлят към притежаване на собствен бизнес като финансов анализ, бюджетиране или умения за работа в мрежа Учет</a:t>
            </a:r>
            <a:r>
              <a:rPr lang="en-US" sz="1600">
                <a:solidFill>
                  <a:schemeClr val="dk1"/>
                </a:solidFill>
              </a:rPr>
              <a:t>е</a:t>
            </a:r>
            <a:r>
              <a:rPr lang="en-US" sz="1600">
                <a:solidFill>
                  <a:schemeClr val="dk1"/>
                </a:solidFill>
              </a:rPr>
              <a:t> се от своите ръководители, като наблюдавате подходите, които използват за управление на екипи, вземане на решения и сътрудничество с други мениджъри Има всякакви начини, по които можете да практикувате прилагането и развитието на своите предприемачески умения и тези съвети могат да бъдат полезно място, от което да започнете.</a:t>
            </a:r>
            <a:endParaRPr sz="1600">
              <a:solidFill>
                <a:schemeClr val="dk1"/>
              </a:solidFill>
            </a:endParaRPr>
          </a:p>
          <a:p>
            <a:pPr indent="0" lvl="0" marL="0" marR="0" rtl="0" algn="l">
              <a:lnSpc>
                <a:spcPct val="150000"/>
              </a:lnSpc>
              <a:spcBef>
                <a:spcPts val="3000"/>
              </a:spcBef>
              <a:spcAft>
                <a:spcPts val="0"/>
              </a:spcAft>
              <a:buClr>
                <a:srgbClr val="000000"/>
              </a:buClr>
              <a:buSzPts val="1700"/>
              <a:buFont typeface="Arial"/>
              <a:buNone/>
            </a:pPr>
            <a:r>
              <a:t/>
            </a:r>
            <a:endParaRPr sz="1600">
              <a:solidFill>
                <a:schemeClr val="dk1"/>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7" name="Shape 447"/>
        <p:cNvGrpSpPr/>
        <p:nvPr/>
      </p:nvGrpSpPr>
      <p:grpSpPr>
        <a:xfrm>
          <a:off x="0" y="0"/>
          <a:ext cx="0" cy="0"/>
          <a:chOff x="0" y="0"/>
          <a:chExt cx="0" cy="0"/>
        </a:xfrm>
      </p:grpSpPr>
      <p:pic>
        <p:nvPicPr>
          <p:cNvPr id="448" name="Google Shape;448;p58"/>
          <p:cNvPicPr preferRelativeResize="0"/>
          <p:nvPr/>
        </p:nvPicPr>
        <p:blipFill rotWithShape="1">
          <a:blip r:embed="rId3">
            <a:alphaModFix/>
          </a:blip>
          <a:srcRect b="0" l="0" r="0" t="0"/>
          <a:stretch/>
        </p:blipFill>
        <p:spPr>
          <a:xfrm>
            <a:off x="2840" y="-1"/>
            <a:ext cx="10688973" cy="7559675"/>
          </a:xfrm>
          <a:prstGeom prst="rect">
            <a:avLst/>
          </a:prstGeom>
          <a:noFill/>
          <a:ln>
            <a:noFill/>
          </a:ln>
        </p:spPr>
      </p:pic>
      <p:sp>
        <p:nvSpPr>
          <p:cNvPr id="449" name="Google Shape;449;p58"/>
          <p:cNvSpPr txBox="1"/>
          <p:nvPr/>
        </p:nvSpPr>
        <p:spPr>
          <a:xfrm>
            <a:off x="1090989" y="901480"/>
            <a:ext cx="8509834" cy="92328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lang="en-US" sz="2700">
                <a:solidFill>
                  <a:schemeClr val="dk1"/>
                </a:solidFill>
              </a:rPr>
              <a:t>Модул 3: Идентифициране на бизнес идеи и възможности</a:t>
            </a:r>
            <a:endParaRPr b="1" i="0" sz="2700" u="none" cap="none" strike="noStrike">
              <a:solidFill>
                <a:schemeClr val="dk1"/>
              </a:solidFill>
              <a:latin typeface="Arial"/>
              <a:ea typeface="Arial"/>
              <a:cs typeface="Arial"/>
              <a:sym typeface="Arial"/>
            </a:endParaRPr>
          </a:p>
        </p:txBody>
      </p:sp>
      <p:pic>
        <p:nvPicPr>
          <p:cNvPr id="450" name="Google Shape;450;p58"/>
          <p:cNvPicPr preferRelativeResize="0"/>
          <p:nvPr/>
        </p:nvPicPr>
        <p:blipFill rotWithShape="1">
          <a:blip r:embed="rId4">
            <a:alphaModFix/>
          </a:blip>
          <a:srcRect b="0" l="0" r="0" t="0"/>
          <a:stretch/>
        </p:blipFill>
        <p:spPr>
          <a:xfrm>
            <a:off x="3114762" y="2179025"/>
            <a:ext cx="4462276" cy="4044649"/>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pic>
        <p:nvPicPr>
          <p:cNvPr id="455" name="Google Shape;455;p59"/>
          <p:cNvPicPr preferRelativeResize="0"/>
          <p:nvPr/>
        </p:nvPicPr>
        <p:blipFill rotWithShape="1">
          <a:blip r:embed="rId3">
            <a:alphaModFix/>
          </a:blip>
          <a:srcRect b="0" l="0" r="0" t="0"/>
          <a:stretch/>
        </p:blipFill>
        <p:spPr>
          <a:xfrm>
            <a:off x="1420" y="0"/>
            <a:ext cx="10688975" cy="7559672"/>
          </a:xfrm>
          <a:prstGeom prst="rect">
            <a:avLst/>
          </a:prstGeom>
          <a:noFill/>
          <a:ln>
            <a:noFill/>
          </a:ln>
        </p:spPr>
      </p:pic>
      <p:sp>
        <p:nvSpPr>
          <p:cNvPr id="456" name="Google Shape;456;p59"/>
          <p:cNvSpPr txBox="1"/>
          <p:nvPr/>
        </p:nvSpPr>
        <p:spPr>
          <a:xfrm>
            <a:off x="552274" y="1640388"/>
            <a:ext cx="5905800" cy="42789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rPr lang="en-US" sz="1600">
                <a:solidFill>
                  <a:schemeClr val="dk1"/>
                </a:solidFill>
              </a:rPr>
              <a:t>Секция 1:</a:t>
            </a:r>
            <a:endParaRPr sz="1600">
              <a:solidFill>
                <a:schemeClr val="dk1"/>
              </a:solidFill>
            </a:endParaRPr>
          </a:p>
          <a:p>
            <a:pPr indent="0" lvl="0" marL="0" rtl="0" algn="l">
              <a:spcBef>
                <a:spcPts val="0"/>
              </a:spcBef>
              <a:spcAft>
                <a:spcPts val="0"/>
              </a:spcAft>
              <a:buClr>
                <a:schemeClr val="dk1"/>
              </a:buClr>
              <a:buSzPts val="1100"/>
              <a:buFont typeface="Arial"/>
              <a:buNone/>
            </a:pPr>
            <a:r>
              <a:rPr lang="en-US" sz="1600">
                <a:solidFill>
                  <a:schemeClr val="dk1"/>
                </a:solidFill>
              </a:rPr>
              <a:t>Какво е жизнеспособна бизнес идея?</a:t>
            </a:r>
            <a:endParaRPr sz="1600">
              <a:solidFill>
                <a:schemeClr val="dk1"/>
              </a:solidFill>
            </a:endParaRPr>
          </a:p>
          <a:p>
            <a:pPr indent="0" lvl="0" marL="0" rtl="0" algn="l">
              <a:spcBef>
                <a:spcPts val="0"/>
              </a:spcBef>
              <a:spcAft>
                <a:spcPts val="0"/>
              </a:spcAft>
              <a:buClr>
                <a:schemeClr val="dk1"/>
              </a:buClr>
              <a:buSzPts val="1100"/>
              <a:buFont typeface="Arial"/>
              <a:buNone/>
            </a:pPr>
            <a:r>
              <a:t/>
            </a:r>
            <a:endParaRPr sz="1600">
              <a:solidFill>
                <a:schemeClr val="dk1"/>
              </a:solidFill>
            </a:endParaRPr>
          </a:p>
          <a:p>
            <a:pPr indent="0" lvl="0" marL="0" rtl="0" algn="l">
              <a:spcBef>
                <a:spcPts val="0"/>
              </a:spcBef>
              <a:spcAft>
                <a:spcPts val="0"/>
              </a:spcAft>
              <a:buClr>
                <a:schemeClr val="dk1"/>
              </a:buClr>
              <a:buSzPts val="1100"/>
              <a:buFont typeface="Arial"/>
              <a:buNone/>
            </a:pPr>
            <a:r>
              <a:rPr lang="en-US" sz="1600">
                <a:solidFill>
                  <a:schemeClr val="dk1"/>
                </a:solidFill>
              </a:rPr>
              <a:t>Според експерти като Barringer and Ireland (2016), „жизнеспособна“ бизнес идея е фантастична бизнес идея, която има потенциала да превземе света или поне малка част от него! Това не е просто някаква идея; това е видът, който отговаря на това, което хората искат в момента, може да прави пари и има изпълним план за игра, който има смисъл.</a:t>
            </a:r>
            <a:endParaRPr sz="1600">
              <a:solidFill>
                <a:schemeClr val="dk1"/>
              </a:solidFill>
            </a:endParaRPr>
          </a:p>
          <a:p>
            <a:pPr indent="0" lvl="0" marL="0" rtl="0" algn="l">
              <a:spcBef>
                <a:spcPts val="0"/>
              </a:spcBef>
              <a:spcAft>
                <a:spcPts val="0"/>
              </a:spcAft>
              <a:buClr>
                <a:schemeClr val="dk1"/>
              </a:buClr>
              <a:buSzPts val="1100"/>
              <a:buFont typeface="Arial"/>
              <a:buNone/>
            </a:pPr>
            <a:r>
              <a:t/>
            </a:r>
            <a:endParaRPr sz="1600">
              <a:solidFill>
                <a:schemeClr val="dk1"/>
              </a:solidFill>
            </a:endParaRPr>
          </a:p>
          <a:p>
            <a:pPr indent="0" lvl="0" marL="0" rtl="0" algn="l">
              <a:spcBef>
                <a:spcPts val="0"/>
              </a:spcBef>
              <a:spcAft>
                <a:spcPts val="0"/>
              </a:spcAft>
              <a:buClr>
                <a:schemeClr val="dk1"/>
              </a:buClr>
              <a:buSzPts val="1100"/>
              <a:buFont typeface="Arial"/>
              <a:buNone/>
            </a:pPr>
            <a:r>
              <a:rPr lang="en-US" sz="1600">
                <a:solidFill>
                  <a:schemeClr val="dk1"/>
                </a:solidFill>
              </a:rPr>
              <a:t>Да имате жизнеспособен бизнес план е като да имате тайния сос към успеха.</a:t>
            </a:r>
            <a:endParaRPr sz="1600">
              <a:solidFill>
                <a:schemeClr val="dk1"/>
              </a:solidFill>
            </a:endParaRPr>
          </a:p>
          <a:p>
            <a:pPr indent="0" lvl="0" marL="0" rtl="0" algn="l">
              <a:spcBef>
                <a:spcPts val="0"/>
              </a:spcBef>
              <a:spcAft>
                <a:spcPts val="0"/>
              </a:spcAft>
              <a:buClr>
                <a:schemeClr val="dk1"/>
              </a:buClr>
              <a:buSzPts val="1100"/>
              <a:buFont typeface="Arial"/>
              <a:buNone/>
            </a:pPr>
            <a:r>
              <a:t/>
            </a:r>
            <a:endParaRPr sz="1600">
              <a:solidFill>
                <a:schemeClr val="dk1"/>
              </a:solidFill>
            </a:endParaRPr>
          </a:p>
          <a:p>
            <a:pPr indent="0" lvl="0" marL="0" rtl="0" algn="l">
              <a:spcBef>
                <a:spcPts val="0"/>
              </a:spcBef>
              <a:spcAft>
                <a:spcPts val="0"/>
              </a:spcAft>
              <a:buClr>
                <a:schemeClr val="dk1"/>
              </a:buClr>
              <a:buSzPts val="1100"/>
              <a:buFont typeface="Arial"/>
              <a:buNone/>
            </a:pPr>
            <a:r>
              <a:rPr lang="en-US" sz="1600">
                <a:solidFill>
                  <a:schemeClr val="dk1"/>
                </a:solidFill>
              </a:rPr>
              <a:t>Наред със страхотната бизнес идея можем да разгледаме и ролята на иновациите за успеха на бизнеса</a:t>
            </a:r>
            <a:endParaRPr sz="1600">
              <a:solidFill>
                <a:schemeClr val="dk1"/>
              </a:solidFill>
            </a:endParaRPr>
          </a:p>
          <a:p>
            <a:pPr indent="0" lvl="0" marL="0" marR="0" rtl="0" algn="l">
              <a:lnSpc>
                <a:spcPct val="100000"/>
              </a:lnSpc>
              <a:spcBef>
                <a:spcPts val="0"/>
              </a:spcBef>
              <a:spcAft>
                <a:spcPts val="0"/>
              </a:spcAft>
              <a:buClr>
                <a:srgbClr val="000000"/>
              </a:buClr>
              <a:buSzPts val="1400"/>
              <a:buFont typeface="Arial"/>
              <a:buNone/>
            </a:pPr>
            <a:r>
              <a:t/>
            </a:r>
            <a:endParaRPr sz="1600">
              <a:solidFill>
                <a:schemeClr val="dk1"/>
              </a:solidFill>
            </a:endParaRPr>
          </a:p>
        </p:txBody>
      </p:sp>
      <p:pic>
        <p:nvPicPr>
          <p:cNvPr id="457" name="Google Shape;457;p59"/>
          <p:cNvPicPr preferRelativeResize="0"/>
          <p:nvPr/>
        </p:nvPicPr>
        <p:blipFill rotWithShape="1">
          <a:blip r:embed="rId4">
            <a:alphaModFix/>
          </a:blip>
          <a:srcRect b="0" l="0" r="0" t="0"/>
          <a:stretch/>
        </p:blipFill>
        <p:spPr>
          <a:xfrm>
            <a:off x="6540435" y="2309645"/>
            <a:ext cx="2952800" cy="2940425"/>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1" name="Shape 461"/>
        <p:cNvGrpSpPr/>
        <p:nvPr/>
      </p:nvGrpSpPr>
      <p:grpSpPr>
        <a:xfrm>
          <a:off x="0" y="0"/>
          <a:ext cx="0" cy="0"/>
          <a:chOff x="0" y="0"/>
          <a:chExt cx="0" cy="0"/>
        </a:xfrm>
      </p:grpSpPr>
      <p:pic>
        <p:nvPicPr>
          <p:cNvPr id="462" name="Google Shape;462;p60"/>
          <p:cNvPicPr preferRelativeResize="0"/>
          <p:nvPr/>
        </p:nvPicPr>
        <p:blipFill rotWithShape="1">
          <a:blip r:embed="rId3">
            <a:alphaModFix/>
          </a:blip>
          <a:srcRect b="0" l="0" r="0" t="0"/>
          <a:stretch/>
        </p:blipFill>
        <p:spPr>
          <a:xfrm>
            <a:off x="1420" y="0"/>
            <a:ext cx="10721537" cy="7559672"/>
          </a:xfrm>
          <a:prstGeom prst="rect">
            <a:avLst/>
          </a:prstGeom>
          <a:noFill/>
          <a:ln>
            <a:noFill/>
          </a:ln>
        </p:spPr>
      </p:pic>
      <p:sp>
        <p:nvSpPr>
          <p:cNvPr id="463" name="Google Shape;463;p60"/>
          <p:cNvSpPr txBox="1"/>
          <p:nvPr/>
        </p:nvSpPr>
        <p:spPr>
          <a:xfrm>
            <a:off x="600200" y="1763413"/>
            <a:ext cx="5805300" cy="40329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rPr lang="en-US" sz="1600">
                <a:solidFill>
                  <a:schemeClr val="dk1"/>
                </a:solidFill>
              </a:rPr>
              <a:t>Секция 1:</a:t>
            </a:r>
            <a:endParaRPr sz="1600">
              <a:solidFill>
                <a:schemeClr val="dk1"/>
              </a:solidFill>
            </a:endParaRPr>
          </a:p>
          <a:p>
            <a:pPr indent="0" lvl="0" marL="0" rtl="0" algn="l">
              <a:spcBef>
                <a:spcPts val="0"/>
              </a:spcBef>
              <a:spcAft>
                <a:spcPts val="0"/>
              </a:spcAft>
              <a:buClr>
                <a:schemeClr val="dk1"/>
              </a:buClr>
              <a:buSzPts val="1100"/>
              <a:buFont typeface="Arial"/>
              <a:buNone/>
            </a:pPr>
            <a:r>
              <a:rPr lang="en-US" sz="1600">
                <a:solidFill>
                  <a:schemeClr val="dk1"/>
                </a:solidFill>
              </a:rPr>
              <a:t>Какво е иновация?</a:t>
            </a:r>
            <a:endParaRPr sz="1600">
              <a:solidFill>
                <a:schemeClr val="dk1"/>
              </a:solidFill>
            </a:endParaRPr>
          </a:p>
          <a:p>
            <a:pPr indent="0" lvl="0" marL="0" rtl="0" algn="l">
              <a:spcBef>
                <a:spcPts val="0"/>
              </a:spcBef>
              <a:spcAft>
                <a:spcPts val="0"/>
              </a:spcAft>
              <a:buClr>
                <a:schemeClr val="dk1"/>
              </a:buClr>
              <a:buSzPts val="1100"/>
              <a:buFont typeface="Arial"/>
              <a:buNone/>
            </a:pPr>
            <a:r>
              <a:t/>
            </a:r>
            <a:endParaRPr sz="1600">
              <a:solidFill>
                <a:schemeClr val="dk1"/>
              </a:solidFill>
            </a:endParaRPr>
          </a:p>
          <a:p>
            <a:pPr indent="0" lvl="0" marL="0" rtl="0" algn="l">
              <a:spcBef>
                <a:spcPts val="0"/>
              </a:spcBef>
              <a:spcAft>
                <a:spcPts val="0"/>
              </a:spcAft>
              <a:buClr>
                <a:schemeClr val="dk1"/>
              </a:buClr>
              <a:buSzPts val="1100"/>
              <a:buFont typeface="Arial"/>
              <a:buNone/>
            </a:pPr>
            <a:r>
              <a:rPr lang="en-US" sz="1600">
                <a:solidFill>
                  <a:schemeClr val="dk1"/>
                </a:solidFill>
              </a:rPr>
              <a:t>Иновацията не е просто да направиш нещата „малко по-добри“; това е да изведете вашите идеи на съвсем ново ниво на страхотност. Представете си, че намирате по-умни, по-бързи или просто по-добри начини да правите нещата. Това е магията на иновациите!</a:t>
            </a:r>
            <a:endParaRPr sz="1600">
              <a:solidFill>
                <a:schemeClr val="dk1"/>
              </a:solidFill>
            </a:endParaRPr>
          </a:p>
          <a:p>
            <a:pPr indent="0" lvl="0" marL="0" rtl="0" algn="l">
              <a:spcBef>
                <a:spcPts val="0"/>
              </a:spcBef>
              <a:spcAft>
                <a:spcPts val="0"/>
              </a:spcAft>
              <a:buClr>
                <a:schemeClr val="dk1"/>
              </a:buClr>
              <a:buSzPts val="1100"/>
              <a:buFont typeface="Arial"/>
              <a:buNone/>
            </a:pPr>
            <a:r>
              <a:t/>
            </a:r>
            <a:endParaRPr sz="1600">
              <a:solidFill>
                <a:schemeClr val="dk1"/>
              </a:solidFill>
            </a:endParaRPr>
          </a:p>
          <a:p>
            <a:pPr indent="0" lvl="0" marL="0" rtl="0" algn="l">
              <a:spcBef>
                <a:spcPts val="0"/>
              </a:spcBef>
              <a:spcAft>
                <a:spcPts val="0"/>
              </a:spcAft>
              <a:buClr>
                <a:schemeClr val="dk1"/>
              </a:buClr>
              <a:buSzPts val="1100"/>
              <a:buFont typeface="Arial"/>
              <a:buNone/>
            </a:pPr>
            <a:r>
              <a:rPr lang="en-US" sz="1600">
                <a:solidFill>
                  <a:schemeClr val="dk1"/>
                </a:solidFill>
              </a:rPr>
              <a:t>Независимо дали създавате нещо изцяло ново, като променяща играта притурка или приложение, или се справяте с предизвикателства с креативен усет, иновациите са вашият партньор в престъплението, за да направят вашите жизнеспособни бизнес идеи наистина необикновени.</a:t>
            </a:r>
            <a:endParaRPr sz="1600">
              <a:solidFill>
                <a:schemeClr val="dk1"/>
              </a:solidFill>
            </a:endParaRPr>
          </a:p>
          <a:p>
            <a:pPr indent="0" lvl="0" marL="0" marR="0" rtl="0" algn="l">
              <a:lnSpc>
                <a:spcPct val="100000"/>
              </a:lnSpc>
              <a:spcBef>
                <a:spcPts val="0"/>
              </a:spcBef>
              <a:spcAft>
                <a:spcPts val="0"/>
              </a:spcAft>
              <a:buClr>
                <a:srgbClr val="000000"/>
              </a:buClr>
              <a:buSzPts val="1400"/>
              <a:buFont typeface="Arial"/>
              <a:buNone/>
            </a:pPr>
            <a:r>
              <a:t/>
            </a:r>
            <a:endParaRPr sz="1600">
              <a:solidFill>
                <a:schemeClr val="dk1"/>
              </a:solidFill>
            </a:endParaRPr>
          </a:p>
        </p:txBody>
      </p:sp>
      <p:pic>
        <p:nvPicPr>
          <p:cNvPr id="464" name="Google Shape;464;p60"/>
          <p:cNvPicPr preferRelativeResize="0"/>
          <p:nvPr/>
        </p:nvPicPr>
        <p:blipFill rotWithShape="1">
          <a:blip r:embed="rId4">
            <a:alphaModFix/>
          </a:blip>
          <a:srcRect b="0" l="0" r="0" t="0"/>
          <a:stretch/>
        </p:blipFill>
        <p:spPr>
          <a:xfrm>
            <a:off x="6540434" y="2309645"/>
            <a:ext cx="2961795" cy="2940425"/>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pic>
        <p:nvPicPr>
          <p:cNvPr id="469" name="Google Shape;469;p61"/>
          <p:cNvPicPr preferRelativeResize="0"/>
          <p:nvPr/>
        </p:nvPicPr>
        <p:blipFill rotWithShape="1">
          <a:blip r:embed="rId3">
            <a:alphaModFix/>
          </a:blip>
          <a:srcRect b="0" l="0" r="0" t="0"/>
          <a:stretch/>
        </p:blipFill>
        <p:spPr>
          <a:xfrm>
            <a:off x="1420" y="0"/>
            <a:ext cx="10718123" cy="7559673"/>
          </a:xfrm>
          <a:prstGeom prst="rect">
            <a:avLst/>
          </a:prstGeom>
          <a:noFill/>
          <a:ln>
            <a:noFill/>
          </a:ln>
        </p:spPr>
      </p:pic>
      <p:sp>
        <p:nvSpPr>
          <p:cNvPr id="470" name="Google Shape;470;p61"/>
          <p:cNvSpPr txBox="1"/>
          <p:nvPr/>
        </p:nvSpPr>
        <p:spPr>
          <a:xfrm>
            <a:off x="708601" y="1478162"/>
            <a:ext cx="5123100" cy="45408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rPr b="1" lang="en-US" sz="1700" u="sng">
                <a:solidFill>
                  <a:schemeClr val="dk1"/>
                </a:solidFill>
              </a:rPr>
              <a:t>Раздел 2 Вдъхновение от реалния живот:</a:t>
            </a:r>
            <a:endParaRPr b="1" sz="1700" u="sng">
              <a:solidFill>
                <a:schemeClr val="dk1"/>
              </a:solidFill>
            </a:endParaRPr>
          </a:p>
          <a:p>
            <a:pPr indent="0" lvl="0" marL="0" rtl="0" algn="l">
              <a:spcBef>
                <a:spcPts val="0"/>
              </a:spcBef>
              <a:spcAft>
                <a:spcPts val="0"/>
              </a:spcAft>
              <a:buClr>
                <a:schemeClr val="dk1"/>
              </a:buClr>
              <a:buSzPts val="1100"/>
              <a:buFont typeface="Arial"/>
              <a:buNone/>
            </a:pPr>
            <a:r>
              <a:t/>
            </a:r>
            <a:endParaRPr b="1" sz="1700" u="sng">
              <a:solidFill>
                <a:schemeClr val="dk1"/>
              </a:solidFill>
            </a:endParaRPr>
          </a:p>
          <a:p>
            <a:pPr indent="0" lvl="0" marL="0" rtl="0" algn="l">
              <a:spcBef>
                <a:spcPts val="0"/>
              </a:spcBef>
              <a:spcAft>
                <a:spcPts val="0"/>
              </a:spcAft>
              <a:buClr>
                <a:schemeClr val="dk1"/>
              </a:buClr>
              <a:buSzPts val="1100"/>
              <a:buFont typeface="Arial"/>
              <a:buNone/>
            </a:pPr>
            <a:r>
              <a:rPr lang="en-US" sz="1700">
                <a:solidFill>
                  <a:schemeClr val="dk1"/>
                </a:solidFill>
              </a:rPr>
              <a:t>Нека да разгледаме някои примери от реалния живот на успешни бизнес идеи, които започнаха просто като искра в нечие съзнание и се превърнаха в нещо необикновено.</a:t>
            </a:r>
            <a:endParaRPr sz="1700">
              <a:solidFill>
                <a:schemeClr val="dk1"/>
              </a:solidFill>
            </a:endParaRPr>
          </a:p>
          <a:p>
            <a:pPr indent="0" lvl="0" marL="0" rtl="0" algn="l">
              <a:spcBef>
                <a:spcPts val="0"/>
              </a:spcBef>
              <a:spcAft>
                <a:spcPts val="0"/>
              </a:spcAft>
              <a:buClr>
                <a:schemeClr val="dk1"/>
              </a:buClr>
              <a:buSzPts val="1100"/>
              <a:buFont typeface="Arial"/>
              <a:buNone/>
            </a:pPr>
            <a:r>
              <a:t/>
            </a:r>
            <a:endParaRPr sz="1700">
              <a:solidFill>
                <a:schemeClr val="dk1"/>
              </a:solidFill>
            </a:endParaRPr>
          </a:p>
          <a:p>
            <a:pPr indent="0" lvl="0" marL="0" rtl="0" algn="l">
              <a:spcBef>
                <a:spcPts val="0"/>
              </a:spcBef>
              <a:spcAft>
                <a:spcPts val="0"/>
              </a:spcAft>
              <a:buClr>
                <a:schemeClr val="dk1"/>
              </a:buClr>
              <a:buSzPts val="1100"/>
              <a:buFont typeface="Arial"/>
              <a:buNone/>
            </a:pPr>
            <a:r>
              <a:rPr lang="en-US" sz="1700">
                <a:solidFill>
                  <a:schemeClr val="dk1"/>
                </a:solidFill>
              </a:rPr>
              <a:t> UBER: Представете си как променяте начина, по който хората се придвижват, като просто свързвате шофьори с пътници чрез приложение</a:t>
            </a:r>
            <a:endParaRPr sz="1700">
              <a:solidFill>
                <a:schemeClr val="dk1"/>
              </a:solidFill>
            </a:endParaRPr>
          </a:p>
          <a:p>
            <a:pPr indent="0" lvl="0" marL="0" rtl="0" algn="l">
              <a:spcBef>
                <a:spcPts val="0"/>
              </a:spcBef>
              <a:spcAft>
                <a:spcPts val="0"/>
              </a:spcAft>
              <a:buClr>
                <a:schemeClr val="dk1"/>
              </a:buClr>
              <a:buSzPts val="1100"/>
              <a:buFont typeface="Arial"/>
              <a:buNone/>
            </a:pPr>
            <a:r>
              <a:t/>
            </a:r>
            <a:endParaRPr sz="1700">
              <a:solidFill>
                <a:schemeClr val="dk1"/>
              </a:solidFill>
            </a:endParaRPr>
          </a:p>
          <a:p>
            <a:pPr indent="0" lvl="0" marL="0" rtl="0" algn="l">
              <a:spcBef>
                <a:spcPts val="0"/>
              </a:spcBef>
              <a:spcAft>
                <a:spcPts val="0"/>
              </a:spcAft>
              <a:buClr>
                <a:schemeClr val="dk1"/>
              </a:buClr>
              <a:buSzPts val="1100"/>
              <a:buFont typeface="Arial"/>
              <a:buNone/>
            </a:pPr>
            <a:r>
              <a:rPr lang="en-US" sz="1700">
                <a:solidFill>
                  <a:schemeClr val="dk1"/>
                </a:solidFill>
              </a:rPr>
              <a:t>Точно това направи UBER, като направи транспорта по-удобен и ефективен в световен мащаб.</a:t>
            </a:r>
            <a:endParaRPr sz="1700">
              <a:solidFill>
                <a:schemeClr val="dk1"/>
              </a:solidFill>
            </a:endParaRPr>
          </a:p>
          <a:p>
            <a:pPr indent="0" lvl="0" marL="0" rtl="0" algn="l">
              <a:spcBef>
                <a:spcPts val="0"/>
              </a:spcBef>
              <a:spcAft>
                <a:spcPts val="0"/>
              </a:spcAft>
              <a:buClr>
                <a:schemeClr val="dk1"/>
              </a:buClr>
              <a:buSzPts val="1100"/>
              <a:buFont typeface="Arial"/>
              <a:buNone/>
            </a:pPr>
            <a:r>
              <a:t/>
            </a:r>
            <a:endParaRPr sz="1700">
              <a:solidFill>
                <a:schemeClr val="dk1"/>
              </a:solidFill>
            </a:endParaRPr>
          </a:p>
          <a:p>
            <a:pPr indent="0" lvl="0" marL="0" rtl="0" algn="l">
              <a:spcBef>
                <a:spcPts val="0"/>
              </a:spcBef>
              <a:spcAft>
                <a:spcPts val="0"/>
              </a:spcAft>
              <a:buClr>
                <a:schemeClr val="dk1"/>
              </a:buClr>
              <a:buSzPts val="1100"/>
              <a:buFont typeface="Arial"/>
              <a:buNone/>
            </a:pPr>
            <a:r>
              <a:rPr lang="en-US" sz="1700">
                <a:solidFill>
                  <a:schemeClr val="dk1"/>
                </a:solidFill>
              </a:rPr>
              <a:t>Нека да видим как се появи UBER:</a:t>
            </a:r>
            <a:endParaRPr sz="1700">
              <a:solidFill>
                <a:schemeClr val="dk1"/>
              </a:solidFill>
            </a:endParaRPr>
          </a:p>
          <a:p>
            <a:pPr indent="0" lvl="0" marL="0" marR="0" rtl="0" algn="l">
              <a:lnSpc>
                <a:spcPct val="100000"/>
              </a:lnSpc>
              <a:spcBef>
                <a:spcPts val="0"/>
              </a:spcBef>
              <a:spcAft>
                <a:spcPts val="0"/>
              </a:spcAft>
              <a:buClr>
                <a:srgbClr val="000000"/>
              </a:buClr>
              <a:buSzPts val="1400"/>
              <a:buFont typeface="Arial"/>
              <a:buNone/>
            </a:pPr>
            <a:r>
              <a:t/>
            </a:r>
            <a:endParaRPr b="1" sz="1700" u="sng">
              <a:solidFill>
                <a:schemeClr val="dk1"/>
              </a:solidFill>
            </a:endParaRPr>
          </a:p>
        </p:txBody>
      </p:sp>
      <p:pic>
        <p:nvPicPr>
          <p:cNvPr descr="A person standing next to a phone&#10;&#10;Description automatically generated" id="471" name="Google Shape;471;p61">
            <a:hlinkClick r:id="rId4"/>
          </p:cNvPr>
          <p:cNvPicPr preferRelativeResize="0"/>
          <p:nvPr/>
        </p:nvPicPr>
        <p:blipFill rotWithShape="1">
          <a:blip r:embed="rId5">
            <a:alphaModFix/>
          </a:blip>
          <a:srcRect b="0" l="0" r="0" t="0"/>
          <a:stretch/>
        </p:blipFill>
        <p:spPr>
          <a:xfrm>
            <a:off x="6035175" y="2069373"/>
            <a:ext cx="3948037" cy="3420930"/>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 name="Shape 475"/>
        <p:cNvGrpSpPr/>
        <p:nvPr/>
      </p:nvGrpSpPr>
      <p:grpSpPr>
        <a:xfrm>
          <a:off x="0" y="0"/>
          <a:ext cx="0" cy="0"/>
          <a:chOff x="0" y="0"/>
          <a:chExt cx="0" cy="0"/>
        </a:xfrm>
      </p:grpSpPr>
      <p:pic>
        <p:nvPicPr>
          <p:cNvPr id="476" name="Google Shape;476;p62"/>
          <p:cNvPicPr preferRelativeResize="0"/>
          <p:nvPr/>
        </p:nvPicPr>
        <p:blipFill rotWithShape="1">
          <a:blip r:embed="rId3">
            <a:alphaModFix/>
          </a:blip>
          <a:srcRect b="0" l="0" r="0" t="0"/>
          <a:stretch/>
        </p:blipFill>
        <p:spPr>
          <a:xfrm>
            <a:off x="0" y="0"/>
            <a:ext cx="10688975" cy="7559673"/>
          </a:xfrm>
          <a:prstGeom prst="rect">
            <a:avLst/>
          </a:prstGeom>
          <a:noFill/>
          <a:ln>
            <a:noFill/>
          </a:ln>
        </p:spPr>
      </p:pic>
      <p:sp>
        <p:nvSpPr>
          <p:cNvPr id="477" name="Google Shape;477;p62"/>
          <p:cNvSpPr txBox="1"/>
          <p:nvPr/>
        </p:nvSpPr>
        <p:spPr>
          <a:xfrm>
            <a:off x="3177127" y="784350"/>
            <a:ext cx="7034400" cy="61107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rPr lang="en-US" sz="1700">
                <a:solidFill>
                  <a:schemeClr val="dk1"/>
                </a:solidFill>
              </a:rPr>
              <a:t>През 2009 г., по оживените улици на Сан Франциско, двама приятели, Гарет Кемп и Травис Каланик, се сблъскаха с общо градско нещастие – никога не е имало таксита, когато имате нужда от такова!</a:t>
            </a:r>
            <a:endParaRPr sz="1700">
              <a:solidFill>
                <a:schemeClr val="dk1"/>
              </a:solidFill>
            </a:endParaRPr>
          </a:p>
          <a:p>
            <a:pPr indent="0" lvl="0" marL="0" rtl="0" algn="l">
              <a:spcBef>
                <a:spcPts val="0"/>
              </a:spcBef>
              <a:spcAft>
                <a:spcPts val="0"/>
              </a:spcAft>
              <a:buClr>
                <a:schemeClr val="dk1"/>
              </a:buClr>
              <a:buSzPts val="1100"/>
              <a:buFont typeface="Arial"/>
              <a:buNone/>
            </a:pPr>
            <a:r>
              <a:t/>
            </a:r>
            <a:endParaRPr sz="1700">
              <a:solidFill>
                <a:schemeClr val="dk1"/>
              </a:solidFill>
            </a:endParaRPr>
          </a:p>
          <a:p>
            <a:pPr indent="0" lvl="0" marL="0" rtl="0" algn="l">
              <a:spcBef>
                <a:spcPts val="0"/>
              </a:spcBef>
              <a:spcAft>
                <a:spcPts val="0"/>
              </a:spcAft>
              <a:buClr>
                <a:schemeClr val="dk1"/>
              </a:buClr>
              <a:buSzPts val="1100"/>
              <a:buFont typeface="Arial"/>
              <a:buNone/>
            </a:pPr>
            <a:r>
              <a:rPr lang="en-US" sz="1700">
                <a:solidFill>
                  <a:schemeClr val="dk1"/>
                </a:solidFill>
              </a:rPr>
              <a:t>Разочаровани от неефективността на традиционните таксиметрови услуги, те си представиха решение, което би предефинирало транспорта, какъвто го познаваме. Идеята беше проста, но революционна – използвайте технологията, за да свържете хора, които се нуждаят от превоз, с шофьори, готови да осигурят такъв.</a:t>
            </a:r>
            <a:endParaRPr sz="1700">
              <a:solidFill>
                <a:schemeClr val="dk1"/>
              </a:solidFill>
            </a:endParaRPr>
          </a:p>
          <a:p>
            <a:pPr indent="0" lvl="0" marL="0" rtl="0" algn="l">
              <a:spcBef>
                <a:spcPts val="0"/>
              </a:spcBef>
              <a:spcAft>
                <a:spcPts val="0"/>
              </a:spcAft>
              <a:buClr>
                <a:schemeClr val="dk1"/>
              </a:buClr>
              <a:buSzPts val="1100"/>
              <a:buFont typeface="Arial"/>
              <a:buNone/>
            </a:pPr>
            <a:r>
              <a:t/>
            </a:r>
            <a:endParaRPr sz="1700">
              <a:solidFill>
                <a:schemeClr val="dk1"/>
              </a:solidFill>
            </a:endParaRPr>
          </a:p>
          <a:p>
            <a:pPr indent="0" lvl="0" marL="0" rtl="0" algn="l">
              <a:spcBef>
                <a:spcPts val="0"/>
              </a:spcBef>
              <a:spcAft>
                <a:spcPts val="0"/>
              </a:spcAft>
              <a:buClr>
                <a:schemeClr val="dk1"/>
              </a:buClr>
              <a:buSzPts val="1100"/>
              <a:buFont typeface="Arial"/>
              <a:buNone/>
            </a:pPr>
            <a:r>
              <a:rPr lang="en-US" sz="1700">
                <a:solidFill>
                  <a:schemeClr val="dk1"/>
                </a:solidFill>
              </a:rPr>
              <a:t>През март 2009 г. Гарет и Травис официално пуснаха UberCab - услуга, която позволява на потребителите да заявяват превоз чрез мобилно приложение. Не знаеха, че са на път да революционизират цялата транспортна индустрия!</a:t>
            </a:r>
            <a:endParaRPr sz="1700">
              <a:solidFill>
                <a:schemeClr val="dk1"/>
              </a:solidFill>
            </a:endParaRPr>
          </a:p>
          <a:p>
            <a:pPr indent="0" lvl="0" marL="0" rtl="0" algn="l">
              <a:spcBef>
                <a:spcPts val="0"/>
              </a:spcBef>
              <a:spcAft>
                <a:spcPts val="0"/>
              </a:spcAft>
              <a:buClr>
                <a:schemeClr val="dk1"/>
              </a:buClr>
              <a:buSzPts val="1100"/>
              <a:buFont typeface="Arial"/>
              <a:buNone/>
            </a:pPr>
            <a:r>
              <a:t/>
            </a:r>
            <a:endParaRPr sz="1700">
              <a:solidFill>
                <a:schemeClr val="dk1"/>
              </a:solidFill>
            </a:endParaRPr>
          </a:p>
          <a:p>
            <a:pPr indent="0" lvl="0" marL="0" rtl="0" algn="l">
              <a:spcBef>
                <a:spcPts val="0"/>
              </a:spcBef>
              <a:spcAft>
                <a:spcPts val="0"/>
              </a:spcAft>
              <a:buClr>
                <a:schemeClr val="dk1"/>
              </a:buClr>
              <a:buSzPts val="1100"/>
              <a:buFont typeface="Arial"/>
              <a:buNone/>
            </a:pPr>
            <a:r>
              <a:rPr lang="en-US" sz="1700">
                <a:solidFill>
                  <a:schemeClr val="dk1"/>
                </a:solidFill>
              </a:rPr>
              <a:t>Разбира се, UBER се изправи пред справедливия си дял от проблеми и предизвикателства в началото, от регулаторни пречки до скептици, които поставят под въпрос жизнеспособността на идеята. Въпреки това, тяхната решителност и новаторски подход към решаването на проблеми ги накараха да преодолеят тези пречки.</a:t>
            </a:r>
            <a:endParaRPr sz="1700">
              <a:solidFill>
                <a:schemeClr val="dk1"/>
              </a:solidFill>
            </a:endParaRPr>
          </a:p>
          <a:p>
            <a:pPr indent="0" lvl="0" marL="0" marR="0" rtl="0" algn="l">
              <a:lnSpc>
                <a:spcPct val="100000"/>
              </a:lnSpc>
              <a:spcBef>
                <a:spcPts val="0"/>
              </a:spcBef>
              <a:spcAft>
                <a:spcPts val="0"/>
              </a:spcAft>
              <a:buClr>
                <a:srgbClr val="000000"/>
              </a:buClr>
              <a:buSzPts val="1400"/>
              <a:buFont typeface="Arial"/>
              <a:buNone/>
            </a:pPr>
            <a:r>
              <a:t/>
            </a:r>
            <a:endParaRPr sz="1700">
              <a:solidFill>
                <a:schemeClr val="dk1"/>
              </a:solidFill>
            </a:endParaRPr>
          </a:p>
        </p:txBody>
      </p:sp>
      <p:pic>
        <p:nvPicPr>
          <p:cNvPr id="478" name="Google Shape;478;p62"/>
          <p:cNvPicPr preferRelativeResize="0"/>
          <p:nvPr/>
        </p:nvPicPr>
        <p:blipFill rotWithShape="1">
          <a:blip r:embed="rId4">
            <a:alphaModFix/>
          </a:blip>
          <a:srcRect b="0" l="0" r="0" t="0"/>
          <a:stretch/>
        </p:blipFill>
        <p:spPr>
          <a:xfrm>
            <a:off x="303302" y="3275588"/>
            <a:ext cx="2873825" cy="1008500"/>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2" name="Shape 482"/>
        <p:cNvGrpSpPr/>
        <p:nvPr/>
      </p:nvGrpSpPr>
      <p:grpSpPr>
        <a:xfrm>
          <a:off x="0" y="0"/>
          <a:ext cx="0" cy="0"/>
          <a:chOff x="0" y="0"/>
          <a:chExt cx="0" cy="0"/>
        </a:xfrm>
      </p:grpSpPr>
      <p:pic>
        <p:nvPicPr>
          <p:cNvPr id="483" name="Google Shape;483;p63"/>
          <p:cNvPicPr preferRelativeResize="0"/>
          <p:nvPr/>
        </p:nvPicPr>
        <p:blipFill rotWithShape="1">
          <a:blip r:embed="rId3">
            <a:alphaModFix/>
          </a:blip>
          <a:srcRect b="0" l="0" r="0" t="0"/>
          <a:stretch/>
        </p:blipFill>
        <p:spPr>
          <a:xfrm>
            <a:off x="2838" y="0"/>
            <a:ext cx="10688975" cy="7559672"/>
          </a:xfrm>
          <a:prstGeom prst="rect">
            <a:avLst/>
          </a:prstGeom>
          <a:noFill/>
          <a:ln>
            <a:noFill/>
          </a:ln>
        </p:spPr>
      </p:pic>
      <p:sp>
        <p:nvSpPr>
          <p:cNvPr id="484" name="Google Shape;484;p63"/>
          <p:cNvSpPr txBox="1"/>
          <p:nvPr/>
        </p:nvSpPr>
        <p:spPr>
          <a:xfrm>
            <a:off x="3636869" y="1125300"/>
            <a:ext cx="6045000" cy="55875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rPr lang="en-US" sz="1700">
                <a:solidFill>
                  <a:schemeClr val="dk1"/>
                </a:solidFill>
              </a:rPr>
              <a:t>Това, което започна като малък стартъп в Сан Франциско, бързо разшири обхвата си. Идеята за споделено пътуване се разпространи като горски пожар и Uber се превърна в глобален феномен. Това не беше просто услуга за превозване, това беше движение, което промени начина, по който хората мислеха за транспорта.</a:t>
            </a:r>
            <a:endParaRPr sz="1700">
              <a:solidFill>
                <a:schemeClr val="dk1"/>
              </a:solidFill>
            </a:endParaRPr>
          </a:p>
          <a:p>
            <a:pPr indent="0" lvl="0" marL="0" rtl="0" algn="l">
              <a:spcBef>
                <a:spcPts val="0"/>
              </a:spcBef>
              <a:spcAft>
                <a:spcPts val="0"/>
              </a:spcAft>
              <a:buClr>
                <a:schemeClr val="dk1"/>
              </a:buClr>
              <a:buSzPts val="1100"/>
              <a:buFont typeface="Arial"/>
              <a:buNone/>
            </a:pPr>
            <a:r>
              <a:t/>
            </a:r>
            <a:endParaRPr sz="1700">
              <a:solidFill>
                <a:schemeClr val="dk1"/>
              </a:solidFill>
            </a:endParaRPr>
          </a:p>
          <a:p>
            <a:pPr indent="0" lvl="0" marL="0" rtl="0" algn="l">
              <a:spcBef>
                <a:spcPts val="0"/>
              </a:spcBef>
              <a:spcAft>
                <a:spcPts val="0"/>
              </a:spcAft>
              <a:buClr>
                <a:schemeClr val="dk1"/>
              </a:buClr>
              <a:buSzPts val="1100"/>
              <a:buFont typeface="Arial"/>
              <a:buNone/>
            </a:pPr>
            <a:r>
              <a:rPr lang="en-US" sz="1700">
                <a:solidFill>
                  <a:schemeClr val="dk1"/>
                </a:solidFill>
              </a:rPr>
              <a:t>Тъй като Uber продължи да расте, не спря само да предоставя превози. Компанията въведе различни други иновации като Uber Eats, позволявайки на потребителите да получават храна до прага им, и Uber Pool, рентабилна опция за споделяне на превози.</a:t>
            </a:r>
            <a:endParaRPr sz="1700">
              <a:solidFill>
                <a:schemeClr val="dk1"/>
              </a:solidFill>
            </a:endParaRPr>
          </a:p>
          <a:p>
            <a:pPr indent="0" lvl="0" marL="0" rtl="0" algn="l">
              <a:spcBef>
                <a:spcPts val="0"/>
              </a:spcBef>
              <a:spcAft>
                <a:spcPts val="0"/>
              </a:spcAft>
              <a:buClr>
                <a:schemeClr val="dk1"/>
              </a:buClr>
              <a:buSzPts val="1100"/>
              <a:buFont typeface="Arial"/>
              <a:buNone/>
            </a:pPr>
            <a:r>
              <a:t/>
            </a:r>
            <a:endParaRPr sz="1700">
              <a:solidFill>
                <a:schemeClr val="dk1"/>
              </a:solidFill>
            </a:endParaRPr>
          </a:p>
          <a:p>
            <a:pPr indent="0" lvl="0" marL="0" rtl="0" algn="l">
              <a:spcBef>
                <a:spcPts val="0"/>
              </a:spcBef>
              <a:spcAft>
                <a:spcPts val="0"/>
              </a:spcAft>
              <a:buClr>
                <a:schemeClr val="dk1"/>
              </a:buClr>
              <a:buSzPts val="1100"/>
              <a:buFont typeface="Arial"/>
              <a:buNone/>
            </a:pPr>
            <a:r>
              <a:rPr lang="en-US" sz="1700">
                <a:solidFill>
                  <a:schemeClr val="dk1"/>
                </a:solidFill>
              </a:rPr>
              <a:t>Историята на Uber е забележително пътуване от проста идея, родена от разочарование, до глобален гигант, който предефинира цяла индустрия. Той учи амбициозните предприемачи колко е важно да идентифицират проблемите, да приемат иновациите и да упорстват в предизвикателствата, за да създадат нещо необикновено.</a:t>
            </a:r>
            <a:endParaRPr sz="1700">
              <a:solidFill>
                <a:schemeClr val="dk1"/>
              </a:solidFill>
            </a:endParaRPr>
          </a:p>
          <a:p>
            <a:pPr indent="0" lvl="0" marL="0" marR="0" rtl="0" algn="l">
              <a:lnSpc>
                <a:spcPct val="100000"/>
              </a:lnSpc>
              <a:spcBef>
                <a:spcPts val="0"/>
              </a:spcBef>
              <a:spcAft>
                <a:spcPts val="0"/>
              </a:spcAft>
              <a:buClr>
                <a:srgbClr val="000000"/>
              </a:buClr>
              <a:buSzPts val="1400"/>
              <a:buFont typeface="Arial"/>
              <a:buNone/>
            </a:pPr>
            <a:r>
              <a:t/>
            </a:r>
            <a:endParaRPr sz="1700">
              <a:solidFill>
                <a:schemeClr val="dk1"/>
              </a:solidFill>
            </a:endParaRPr>
          </a:p>
        </p:txBody>
      </p:sp>
      <p:pic>
        <p:nvPicPr>
          <p:cNvPr id="485" name="Google Shape;485;p63"/>
          <p:cNvPicPr preferRelativeResize="0"/>
          <p:nvPr/>
        </p:nvPicPr>
        <p:blipFill rotWithShape="1">
          <a:blip r:embed="rId4">
            <a:alphaModFix/>
          </a:blip>
          <a:srcRect b="0" l="0" r="0" t="0"/>
          <a:stretch/>
        </p:blipFill>
        <p:spPr>
          <a:xfrm>
            <a:off x="517390" y="3275588"/>
            <a:ext cx="2873825" cy="100850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9" name="Shape 489"/>
        <p:cNvGrpSpPr/>
        <p:nvPr/>
      </p:nvGrpSpPr>
      <p:grpSpPr>
        <a:xfrm>
          <a:off x="0" y="0"/>
          <a:ext cx="0" cy="0"/>
          <a:chOff x="0" y="0"/>
          <a:chExt cx="0" cy="0"/>
        </a:xfrm>
      </p:grpSpPr>
      <p:pic>
        <p:nvPicPr>
          <p:cNvPr id="490" name="Google Shape;490;p64"/>
          <p:cNvPicPr preferRelativeResize="0"/>
          <p:nvPr/>
        </p:nvPicPr>
        <p:blipFill rotWithShape="1">
          <a:blip r:embed="rId3">
            <a:alphaModFix/>
          </a:blip>
          <a:srcRect b="0" l="0" r="0" t="0"/>
          <a:stretch/>
        </p:blipFill>
        <p:spPr>
          <a:xfrm>
            <a:off x="0" y="2"/>
            <a:ext cx="10688975" cy="7559673"/>
          </a:xfrm>
          <a:prstGeom prst="rect">
            <a:avLst/>
          </a:prstGeom>
          <a:noFill/>
          <a:ln>
            <a:noFill/>
          </a:ln>
        </p:spPr>
      </p:pic>
      <p:sp>
        <p:nvSpPr>
          <p:cNvPr id="491" name="Google Shape;491;p64"/>
          <p:cNvSpPr txBox="1"/>
          <p:nvPr/>
        </p:nvSpPr>
        <p:spPr>
          <a:xfrm>
            <a:off x="919802" y="1526538"/>
            <a:ext cx="8498400" cy="45408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rPr lang="en-US" sz="1700"/>
              <a:t>Сега нека отделим малко време за размисъл:</a:t>
            </a:r>
            <a:endParaRPr sz="1700"/>
          </a:p>
          <a:p>
            <a:pPr indent="0" lvl="0" marL="0" rtl="0" algn="l">
              <a:spcBef>
                <a:spcPts val="0"/>
              </a:spcBef>
              <a:spcAft>
                <a:spcPts val="0"/>
              </a:spcAft>
              <a:buClr>
                <a:schemeClr val="dk1"/>
              </a:buClr>
              <a:buSzPts val="1100"/>
              <a:buFont typeface="Arial"/>
              <a:buNone/>
            </a:pPr>
            <a:r>
              <a:t/>
            </a:r>
            <a:endParaRPr sz="1700"/>
          </a:p>
          <a:p>
            <a:pPr indent="0" lvl="0" marL="0" rtl="0" algn="l">
              <a:spcBef>
                <a:spcPts val="0"/>
              </a:spcBef>
              <a:spcAft>
                <a:spcPts val="0"/>
              </a:spcAft>
              <a:buClr>
                <a:schemeClr val="dk1"/>
              </a:buClr>
              <a:buSzPts val="1100"/>
              <a:buFont typeface="Arial"/>
              <a:buNone/>
            </a:pPr>
            <a:r>
              <a:rPr lang="en-US" sz="1700"/>
              <a:t>Отделете малко време, за да обмислите следните въпроси, можете да ги обсъдите с приятел или да направите бележки в бележника си:</a:t>
            </a:r>
            <a:endParaRPr sz="1700"/>
          </a:p>
          <a:p>
            <a:pPr indent="0" lvl="0" marL="0" rtl="0" algn="l">
              <a:spcBef>
                <a:spcPts val="0"/>
              </a:spcBef>
              <a:spcAft>
                <a:spcPts val="0"/>
              </a:spcAft>
              <a:buClr>
                <a:schemeClr val="dk1"/>
              </a:buClr>
              <a:buSzPts val="1100"/>
              <a:buFont typeface="Arial"/>
              <a:buNone/>
            </a:pPr>
            <a:r>
              <a:t/>
            </a:r>
            <a:endParaRPr sz="1700"/>
          </a:p>
          <a:p>
            <a:pPr indent="0" lvl="0" marL="0" rtl="0" algn="l">
              <a:spcBef>
                <a:spcPts val="0"/>
              </a:spcBef>
              <a:spcAft>
                <a:spcPts val="0"/>
              </a:spcAft>
              <a:buClr>
                <a:schemeClr val="dk1"/>
              </a:buClr>
              <a:buSzPts val="1100"/>
              <a:buFont typeface="Arial"/>
              <a:buNone/>
            </a:pPr>
            <a:r>
              <a:rPr lang="en-US" sz="1700"/>
              <a:t>Какви нужди или проблеми на пазара идентифицира Uber и как компанията се справи с тях?</a:t>
            </a:r>
            <a:endParaRPr sz="1700"/>
          </a:p>
          <a:p>
            <a:pPr indent="0" lvl="0" marL="0" rtl="0" algn="l">
              <a:spcBef>
                <a:spcPts val="0"/>
              </a:spcBef>
              <a:spcAft>
                <a:spcPts val="0"/>
              </a:spcAft>
              <a:buClr>
                <a:schemeClr val="dk1"/>
              </a:buClr>
              <a:buSzPts val="1100"/>
              <a:buFont typeface="Arial"/>
              <a:buNone/>
            </a:pPr>
            <a:r>
              <a:rPr lang="en-US" sz="1700"/>
              <a:t>Как могат предприемачите да идентифицират подобни пропуски или предизвикателства в собствените си общности или индустрии?</a:t>
            </a:r>
            <a:endParaRPr sz="1700"/>
          </a:p>
          <a:p>
            <a:pPr indent="0" lvl="0" marL="0" rtl="0" algn="l">
              <a:spcBef>
                <a:spcPts val="0"/>
              </a:spcBef>
              <a:spcAft>
                <a:spcPts val="0"/>
              </a:spcAft>
              <a:buClr>
                <a:schemeClr val="dk1"/>
              </a:buClr>
              <a:buSzPts val="1100"/>
              <a:buFont typeface="Arial"/>
              <a:buNone/>
            </a:pPr>
            <a:r>
              <a:rPr lang="en-US" sz="1700"/>
              <a:t>Помислете как моделът на Uber трансформира транспорта в световен мащаб. По какъв начин това повлия на начина, по който хората мислят за придвижване от едно място на друго?</a:t>
            </a:r>
            <a:endParaRPr sz="1700"/>
          </a:p>
          <a:p>
            <a:pPr indent="0" lvl="0" marL="0" rtl="0" algn="l">
              <a:spcBef>
                <a:spcPts val="0"/>
              </a:spcBef>
              <a:spcAft>
                <a:spcPts val="0"/>
              </a:spcAft>
              <a:buClr>
                <a:schemeClr val="dk1"/>
              </a:buClr>
              <a:buSzPts val="1100"/>
              <a:buFont typeface="Arial"/>
              <a:buNone/>
            </a:pPr>
            <a:r>
              <a:rPr lang="en-US" sz="1700"/>
              <a:t>Можете ли да се сетите за други индустрии, където би могло да възникне подобно трансформиращо въздействие?</a:t>
            </a:r>
            <a:endParaRPr sz="1700"/>
          </a:p>
          <a:p>
            <a:pPr indent="0" lvl="0" marL="0" rtl="0" algn="l">
              <a:spcBef>
                <a:spcPts val="0"/>
              </a:spcBef>
              <a:spcAft>
                <a:spcPts val="0"/>
              </a:spcAft>
              <a:buClr>
                <a:schemeClr val="dk1"/>
              </a:buClr>
              <a:buSzPts val="1100"/>
              <a:buFont typeface="Arial"/>
              <a:buNone/>
            </a:pPr>
            <a:r>
              <a:t/>
            </a:r>
            <a:endParaRPr sz="1700"/>
          </a:p>
          <a:p>
            <a:pPr indent="0" lvl="0" marL="0" rtl="0" algn="l">
              <a:spcBef>
                <a:spcPts val="0"/>
              </a:spcBef>
              <a:spcAft>
                <a:spcPts val="0"/>
              </a:spcAft>
              <a:buClr>
                <a:schemeClr val="dk1"/>
              </a:buClr>
              <a:buSzPts val="1100"/>
              <a:buFont typeface="Arial"/>
              <a:buNone/>
            </a:pPr>
            <a:r>
              <a:rPr lang="en-US" sz="1700"/>
              <a:t>Когато приключите, сравнете отговорите си с тези на следващия слайд.</a:t>
            </a:r>
            <a:endParaRPr sz="1700"/>
          </a:p>
          <a:p>
            <a:pPr indent="0" lvl="0" marL="0" marR="0" rtl="0" algn="l">
              <a:lnSpc>
                <a:spcPct val="100000"/>
              </a:lnSpc>
              <a:spcBef>
                <a:spcPts val="0"/>
              </a:spcBef>
              <a:spcAft>
                <a:spcPts val="0"/>
              </a:spcAft>
              <a:buClr>
                <a:srgbClr val="000000"/>
              </a:buClr>
              <a:buSzPts val="1700"/>
              <a:buFont typeface="Arial"/>
              <a:buNone/>
            </a:pPr>
            <a:r>
              <a:t/>
            </a:r>
            <a:endParaRPr sz="1700"/>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5" name="Shape 495"/>
        <p:cNvGrpSpPr/>
        <p:nvPr/>
      </p:nvGrpSpPr>
      <p:grpSpPr>
        <a:xfrm>
          <a:off x="0" y="0"/>
          <a:ext cx="0" cy="0"/>
          <a:chOff x="0" y="0"/>
          <a:chExt cx="0" cy="0"/>
        </a:xfrm>
      </p:grpSpPr>
      <p:pic>
        <p:nvPicPr>
          <p:cNvPr id="496" name="Google Shape;496;p65"/>
          <p:cNvPicPr preferRelativeResize="0"/>
          <p:nvPr/>
        </p:nvPicPr>
        <p:blipFill rotWithShape="1">
          <a:blip r:embed="rId3">
            <a:alphaModFix/>
          </a:blip>
          <a:srcRect b="0" l="0" r="0" t="0"/>
          <a:stretch/>
        </p:blipFill>
        <p:spPr>
          <a:xfrm>
            <a:off x="2838" y="0"/>
            <a:ext cx="10688975" cy="7559673"/>
          </a:xfrm>
          <a:prstGeom prst="rect">
            <a:avLst/>
          </a:prstGeom>
          <a:noFill/>
          <a:ln>
            <a:noFill/>
          </a:ln>
        </p:spPr>
      </p:pic>
      <p:sp>
        <p:nvSpPr>
          <p:cNvPr id="497" name="Google Shape;497;p65"/>
          <p:cNvSpPr txBox="1"/>
          <p:nvPr/>
        </p:nvSpPr>
        <p:spPr>
          <a:xfrm>
            <a:off x="1094764" y="1269810"/>
            <a:ext cx="8502300" cy="55875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rPr lang="en-US" sz="1700"/>
              <a:t>1. Какви нужди или проблеми на пазара идентифицира Uber и как компанията се справи с тях?</a:t>
            </a:r>
            <a:endParaRPr sz="1700"/>
          </a:p>
          <a:p>
            <a:pPr indent="0" lvl="0" marL="0" rtl="0" algn="l">
              <a:spcBef>
                <a:spcPts val="0"/>
              </a:spcBef>
              <a:spcAft>
                <a:spcPts val="0"/>
              </a:spcAft>
              <a:buClr>
                <a:schemeClr val="dk1"/>
              </a:buClr>
              <a:buSzPts val="1100"/>
              <a:buFont typeface="Arial"/>
              <a:buNone/>
            </a:pPr>
            <a:r>
              <a:t/>
            </a:r>
            <a:endParaRPr sz="1700"/>
          </a:p>
          <a:p>
            <a:pPr indent="0" lvl="0" marL="0" rtl="0" algn="l">
              <a:spcBef>
                <a:spcPts val="0"/>
              </a:spcBef>
              <a:spcAft>
                <a:spcPts val="0"/>
              </a:spcAft>
              <a:buClr>
                <a:schemeClr val="dk1"/>
              </a:buClr>
              <a:buSzPts val="1100"/>
              <a:buFont typeface="Arial"/>
              <a:buNone/>
            </a:pPr>
            <a:r>
              <a:rPr lang="en-US" sz="1700"/>
              <a:t>Uber идентифицира необходимостта от по-удобна и ефективна опция за транспорт. Традиционните таксиметрови услуги често са ненадеждни и са изправени пред предизвикателства при посрещането на търсенето. Uber се справи с тези проблеми, като представи технологично ориентирана платформа, която позволява на потребителите да заявяват превози чрез мобилно приложение, осигурявайки надеждно решение при поискване.</a:t>
            </a:r>
            <a:endParaRPr sz="1700"/>
          </a:p>
          <a:p>
            <a:pPr indent="0" lvl="0" marL="0" rtl="0" algn="l">
              <a:spcBef>
                <a:spcPts val="0"/>
              </a:spcBef>
              <a:spcAft>
                <a:spcPts val="0"/>
              </a:spcAft>
              <a:buClr>
                <a:schemeClr val="dk1"/>
              </a:buClr>
              <a:buSzPts val="1100"/>
              <a:buFont typeface="Arial"/>
              <a:buNone/>
            </a:pPr>
            <a:r>
              <a:t/>
            </a:r>
            <a:endParaRPr sz="1700"/>
          </a:p>
          <a:p>
            <a:pPr indent="0" lvl="0" marL="0" rtl="0" algn="l">
              <a:spcBef>
                <a:spcPts val="0"/>
              </a:spcBef>
              <a:spcAft>
                <a:spcPts val="0"/>
              </a:spcAft>
              <a:buClr>
                <a:schemeClr val="dk1"/>
              </a:buClr>
              <a:buSzPts val="1100"/>
              <a:buFont typeface="Arial"/>
              <a:buNone/>
            </a:pPr>
            <a:r>
              <a:rPr lang="en-US" sz="1700"/>
              <a:t>2. Как предприемачите могат да идентифицират подобни пропуски или предизвикателства в собствените си общности или отрасли?</a:t>
            </a:r>
            <a:endParaRPr sz="1700"/>
          </a:p>
          <a:p>
            <a:pPr indent="0" lvl="0" marL="0" rtl="0" algn="l">
              <a:spcBef>
                <a:spcPts val="0"/>
              </a:spcBef>
              <a:spcAft>
                <a:spcPts val="0"/>
              </a:spcAft>
              <a:buClr>
                <a:schemeClr val="dk1"/>
              </a:buClr>
              <a:buSzPts val="1100"/>
              <a:buFont typeface="Arial"/>
              <a:buNone/>
            </a:pPr>
            <a:r>
              <a:t/>
            </a:r>
            <a:endParaRPr sz="1700"/>
          </a:p>
          <a:p>
            <a:pPr indent="0" lvl="0" marL="0" rtl="0" algn="l">
              <a:spcBef>
                <a:spcPts val="0"/>
              </a:spcBef>
              <a:spcAft>
                <a:spcPts val="0"/>
              </a:spcAft>
              <a:buClr>
                <a:schemeClr val="dk1"/>
              </a:buClr>
              <a:buSzPts val="1100"/>
              <a:buFont typeface="Arial"/>
              <a:buNone/>
            </a:pPr>
            <a:r>
              <a:rPr lang="en-US" sz="1700"/>
              <a:t>Предприемачите могат да идентифицират пропуските или предизвикателствата, като активно наблюдават и се ангажират със своите общности или индустрии. Провеждането на проучвания, вслушването в отзивите на клиентите и информираността за нововъзникващите тенденции са ефективни начини за разкриване на незадоволени нужди. Освен това предприемачите могат да изследват области, в които съществуващите решения са неефективни или остарели.</a:t>
            </a:r>
            <a:endParaRPr sz="1700"/>
          </a:p>
          <a:p>
            <a:pPr indent="0" lvl="0" marL="0" marR="0" rtl="0" algn="l">
              <a:lnSpc>
                <a:spcPct val="100000"/>
              </a:lnSpc>
              <a:spcBef>
                <a:spcPts val="0"/>
              </a:spcBef>
              <a:spcAft>
                <a:spcPts val="0"/>
              </a:spcAft>
              <a:buClr>
                <a:srgbClr val="000000"/>
              </a:buClr>
              <a:buSzPts val="1700"/>
              <a:buFont typeface="Arial"/>
              <a:buNone/>
            </a:pPr>
            <a:r>
              <a:t/>
            </a:r>
            <a:endParaRPr sz="1700"/>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1" name="Shape 501"/>
        <p:cNvGrpSpPr/>
        <p:nvPr/>
      </p:nvGrpSpPr>
      <p:grpSpPr>
        <a:xfrm>
          <a:off x="0" y="0"/>
          <a:ext cx="0" cy="0"/>
          <a:chOff x="0" y="0"/>
          <a:chExt cx="0" cy="0"/>
        </a:xfrm>
      </p:grpSpPr>
      <p:pic>
        <p:nvPicPr>
          <p:cNvPr id="502" name="Google Shape;502;p66"/>
          <p:cNvPicPr preferRelativeResize="0"/>
          <p:nvPr/>
        </p:nvPicPr>
        <p:blipFill rotWithShape="1">
          <a:blip r:embed="rId3">
            <a:alphaModFix/>
          </a:blip>
          <a:srcRect b="0" l="0" r="0" t="0"/>
          <a:stretch/>
        </p:blipFill>
        <p:spPr>
          <a:xfrm>
            <a:off x="1420" y="0"/>
            <a:ext cx="10694539" cy="7559672"/>
          </a:xfrm>
          <a:prstGeom prst="rect">
            <a:avLst/>
          </a:prstGeom>
          <a:noFill/>
          <a:ln>
            <a:noFill/>
          </a:ln>
        </p:spPr>
      </p:pic>
      <p:sp>
        <p:nvSpPr>
          <p:cNvPr id="503" name="Google Shape;503;p66"/>
          <p:cNvSpPr txBox="1"/>
          <p:nvPr/>
        </p:nvSpPr>
        <p:spPr>
          <a:xfrm>
            <a:off x="1330596" y="1379199"/>
            <a:ext cx="8030700" cy="55875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rPr b="1" lang="en-US" sz="1700"/>
              <a:t>3. Помислете как моделът на Uber трансформира транспорта в световен мащаб. По какъв начин това повлия на начина, по който хората мислят за придвижване от едно място на друго?</a:t>
            </a:r>
            <a:endParaRPr b="1" sz="1700"/>
          </a:p>
          <a:p>
            <a:pPr indent="0" lvl="0" marL="0" rtl="0" algn="l">
              <a:spcBef>
                <a:spcPts val="0"/>
              </a:spcBef>
              <a:spcAft>
                <a:spcPts val="0"/>
              </a:spcAft>
              <a:buClr>
                <a:schemeClr val="dk1"/>
              </a:buClr>
              <a:buSzPts val="1100"/>
              <a:buFont typeface="Arial"/>
              <a:buNone/>
            </a:pPr>
            <a:r>
              <a:t/>
            </a:r>
            <a:endParaRPr b="1" sz="1700"/>
          </a:p>
          <a:p>
            <a:pPr indent="0" lvl="0" marL="0" rtl="0" algn="l">
              <a:spcBef>
                <a:spcPts val="0"/>
              </a:spcBef>
              <a:spcAft>
                <a:spcPts val="0"/>
              </a:spcAft>
              <a:buClr>
                <a:schemeClr val="dk1"/>
              </a:buClr>
              <a:buSzPts val="1100"/>
              <a:buFont typeface="Arial"/>
              <a:buNone/>
            </a:pPr>
            <a:r>
              <a:rPr b="1" lang="en-US" sz="1700"/>
              <a:t>Uber трансформира транспорта, като въведе концепцията за споделено пътуване, правейки го по-достъпен, удобен и често по-рентабилен от традиционните таксиметрови услуги. Той промени мисленето на хората от разглеждането на транспорта като стандартизирана услуга към персонализирано изживяване при поискване. Потребителите започнаха да виждат транспорта като услуга, която може да бъде лесно достъпна само с няколко докосвания на техните смартфони.</a:t>
            </a:r>
            <a:endParaRPr b="1" sz="1700"/>
          </a:p>
          <a:p>
            <a:pPr indent="0" lvl="0" marL="0" rtl="0" algn="l">
              <a:spcBef>
                <a:spcPts val="0"/>
              </a:spcBef>
              <a:spcAft>
                <a:spcPts val="0"/>
              </a:spcAft>
              <a:buClr>
                <a:schemeClr val="dk1"/>
              </a:buClr>
              <a:buSzPts val="1100"/>
              <a:buFont typeface="Arial"/>
              <a:buNone/>
            </a:pPr>
            <a:r>
              <a:t/>
            </a:r>
            <a:endParaRPr b="1" sz="1700"/>
          </a:p>
          <a:p>
            <a:pPr indent="0" lvl="0" marL="0" rtl="0" algn="l">
              <a:spcBef>
                <a:spcPts val="0"/>
              </a:spcBef>
              <a:spcAft>
                <a:spcPts val="0"/>
              </a:spcAft>
              <a:buClr>
                <a:schemeClr val="dk1"/>
              </a:buClr>
              <a:buSzPts val="1100"/>
              <a:buFont typeface="Arial"/>
              <a:buNone/>
            </a:pPr>
            <a:r>
              <a:rPr b="1" lang="en-US" sz="1700"/>
              <a:t>4. Можете ли да се сетите за други индустрии, където би могло да възникне подобно трансформиращо въздействие?</a:t>
            </a:r>
            <a:endParaRPr b="1" sz="1700"/>
          </a:p>
          <a:p>
            <a:pPr indent="0" lvl="0" marL="0" rtl="0" algn="l">
              <a:spcBef>
                <a:spcPts val="0"/>
              </a:spcBef>
              <a:spcAft>
                <a:spcPts val="0"/>
              </a:spcAft>
              <a:buClr>
                <a:schemeClr val="dk1"/>
              </a:buClr>
              <a:buSzPts val="1100"/>
              <a:buFont typeface="Arial"/>
              <a:buNone/>
            </a:pPr>
            <a:r>
              <a:t/>
            </a:r>
            <a:endParaRPr b="1" sz="1700"/>
          </a:p>
          <a:p>
            <a:pPr indent="0" lvl="0" marL="0" rtl="0" algn="l">
              <a:spcBef>
                <a:spcPts val="0"/>
              </a:spcBef>
              <a:spcAft>
                <a:spcPts val="0"/>
              </a:spcAft>
              <a:buClr>
                <a:schemeClr val="dk1"/>
              </a:buClr>
              <a:buSzPts val="1100"/>
              <a:buFont typeface="Arial"/>
              <a:buNone/>
            </a:pPr>
            <a:r>
              <a:rPr b="1" lang="en-US" sz="1700"/>
              <a:t>Индустрии като здравеопазване, образование и доставка на храна могат да претърпят трансформиращо въздействие, подобно на това, което Uber донесе на транспорта. Всяка индустрия с неефективност, пропуски или остарели практики е узряла за трансформиращи иновации.</a:t>
            </a:r>
            <a:endParaRPr b="1" sz="1700"/>
          </a:p>
          <a:p>
            <a:pPr indent="0" lvl="0" marL="0" marR="0" rtl="0" algn="l">
              <a:lnSpc>
                <a:spcPct val="100000"/>
              </a:lnSpc>
              <a:spcBef>
                <a:spcPts val="0"/>
              </a:spcBef>
              <a:spcAft>
                <a:spcPts val="0"/>
              </a:spcAft>
              <a:buClr>
                <a:srgbClr val="000000"/>
              </a:buClr>
              <a:buSzPts val="1700"/>
              <a:buFont typeface="Arial"/>
              <a:buNone/>
            </a:pPr>
            <a:r>
              <a:t/>
            </a:r>
            <a:endParaRPr b="1" sz="1700"/>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7" name="Shape 507"/>
        <p:cNvGrpSpPr/>
        <p:nvPr/>
      </p:nvGrpSpPr>
      <p:grpSpPr>
        <a:xfrm>
          <a:off x="0" y="0"/>
          <a:ext cx="0" cy="0"/>
          <a:chOff x="0" y="0"/>
          <a:chExt cx="0" cy="0"/>
        </a:xfrm>
      </p:grpSpPr>
      <p:pic>
        <p:nvPicPr>
          <p:cNvPr id="508" name="Google Shape;508;p67"/>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509" name="Google Shape;509;p67"/>
          <p:cNvSpPr txBox="1"/>
          <p:nvPr/>
        </p:nvSpPr>
        <p:spPr>
          <a:xfrm>
            <a:off x="1281355" y="976981"/>
            <a:ext cx="9289500" cy="8772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1" lang="en-US" sz="1700">
                <a:solidFill>
                  <a:schemeClr val="dk1"/>
                </a:solidFill>
              </a:rPr>
              <a:t>Сега нека проучим друга идея, която предефинира установените норми. </a:t>
            </a:r>
            <a:endParaRPr b="1" sz="1700">
              <a:solidFill>
                <a:schemeClr val="dk1"/>
              </a:solidFill>
            </a:endParaRPr>
          </a:p>
          <a:p>
            <a:pPr indent="0" lvl="0" marL="0" marR="0" rtl="0" algn="just">
              <a:lnSpc>
                <a:spcPct val="100000"/>
              </a:lnSpc>
              <a:spcBef>
                <a:spcPts val="0"/>
              </a:spcBef>
              <a:spcAft>
                <a:spcPts val="0"/>
              </a:spcAft>
              <a:buClr>
                <a:srgbClr val="000000"/>
              </a:buClr>
              <a:buSzPts val="1400"/>
              <a:buFont typeface="Arial"/>
              <a:buNone/>
            </a:pPr>
            <a:r>
              <a:rPr b="1" lang="en-US" sz="1700">
                <a:solidFill>
                  <a:schemeClr val="dk1"/>
                </a:solidFill>
              </a:rPr>
              <a:t>Spotify.</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700" u="none" cap="none" strike="noStrike">
              <a:solidFill>
                <a:schemeClr val="dk1"/>
              </a:solidFill>
              <a:latin typeface="Arial"/>
              <a:ea typeface="Arial"/>
              <a:cs typeface="Arial"/>
              <a:sym typeface="Arial"/>
            </a:endParaRPr>
          </a:p>
        </p:txBody>
      </p:sp>
      <p:pic>
        <p:nvPicPr>
          <p:cNvPr id="510" name="Google Shape;510;p67">
            <a:hlinkClick r:id="rId4"/>
          </p:cNvPr>
          <p:cNvPicPr preferRelativeResize="0"/>
          <p:nvPr/>
        </p:nvPicPr>
        <p:blipFill rotWithShape="1">
          <a:blip r:embed="rId5">
            <a:alphaModFix/>
          </a:blip>
          <a:srcRect b="0" l="0" r="0" t="0"/>
          <a:stretch/>
        </p:blipFill>
        <p:spPr>
          <a:xfrm>
            <a:off x="500075" y="2569475"/>
            <a:ext cx="3286768" cy="2698802"/>
          </a:xfrm>
          <a:prstGeom prst="rect">
            <a:avLst/>
          </a:prstGeom>
          <a:noFill/>
          <a:ln>
            <a:noFill/>
          </a:ln>
        </p:spPr>
      </p:pic>
      <p:sp>
        <p:nvSpPr>
          <p:cNvPr id="511" name="Google Shape;511;p67"/>
          <p:cNvSpPr txBox="1"/>
          <p:nvPr/>
        </p:nvSpPr>
        <p:spPr>
          <a:xfrm>
            <a:off x="3973963" y="2129944"/>
            <a:ext cx="6148500" cy="4017300"/>
          </a:xfrm>
          <a:prstGeom prst="rect">
            <a:avLst/>
          </a:prstGeom>
          <a:noFill/>
          <a:ln>
            <a:noFill/>
          </a:ln>
        </p:spPr>
        <p:txBody>
          <a:bodyPr anchorCtr="0" anchor="t" bIns="45700" lIns="91425" spcFirstLastPara="1" rIns="91425" wrap="square" tIns="45700">
            <a:spAutoFit/>
          </a:bodyPr>
          <a:lstStyle/>
          <a:p>
            <a:pPr indent="0" lvl="0" marL="0" rtl="0" algn="just">
              <a:spcBef>
                <a:spcPts val="0"/>
              </a:spcBef>
              <a:spcAft>
                <a:spcPts val="0"/>
              </a:spcAft>
              <a:buClr>
                <a:schemeClr val="dk1"/>
              </a:buClr>
              <a:buSzPts val="1100"/>
              <a:buFont typeface="Arial"/>
              <a:buNone/>
            </a:pPr>
            <a:r>
              <a:rPr lang="en-US" sz="1700"/>
              <a:t>Spotify се роди в Швеция през 2006 г. Тук двама визионери, Даниел Ек и Мартин Лоренцон, разпознаха необходимостта от музикална услуга, която да е едновременно достъпна и законна. Подхранвани от желанието да трансформират начина, по който хората възприемат музиката, те тръгнаха на пътешествие, което ще предефинира цялата музикална индустрия</a:t>
            </a:r>
            <a:endParaRPr sz="1700"/>
          </a:p>
          <a:p>
            <a:pPr indent="0" lvl="0" marL="0" rtl="0" algn="l">
              <a:spcBef>
                <a:spcPts val="0"/>
              </a:spcBef>
              <a:spcAft>
                <a:spcPts val="0"/>
              </a:spcAft>
              <a:buClr>
                <a:schemeClr val="dk1"/>
              </a:buClr>
              <a:buSzPts val="1100"/>
              <a:buFont typeface="Arial"/>
              <a:buNone/>
            </a:pPr>
            <a:r>
              <a:t/>
            </a:r>
            <a:endParaRPr sz="1700"/>
          </a:p>
          <a:p>
            <a:pPr indent="0" lvl="0" marL="0" rtl="0" algn="l">
              <a:spcBef>
                <a:spcPts val="0"/>
              </a:spcBef>
              <a:spcAft>
                <a:spcPts val="0"/>
              </a:spcAft>
              <a:buClr>
                <a:schemeClr val="dk1"/>
              </a:buClr>
              <a:buSzPts val="1100"/>
              <a:buFont typeface="Arial"/>
              <a:buNone/>
            </a:pPr>
            <a:r>
              <a:rPr lang="en-US" sz="1700"/>
              <a:t>Идеята беше да се създаде платформа, която предоставя на потребителите незабавен достъп до обширна музикална библиотека без необходимост от физически копия. В свят, доминиран от пиратство и строги модели за разпространение на музика, Spotify имаше за цел да предостави законна и удобна за потребителя алтернатива.</a:t>
            </a:r>
            <a:endParaRPr sz="1700"/>
          </a:p>
          <a:p>
            <a:pPr indent="0" lvl="0" marL="0" marR="0" rtl="0" algn="l">
              <a:lnSpc>
                <a:spcPct val="100000"/>
              </a:lnSpc>
              <a:spcBef>
                <a:spcPts val="0"/>
              </a:spcBef>
              <a:spcAft>
                <a:spcPts val="0"/>
              </a:spcAft>
              <a:buClr>
                <a:srgbClr val="000000"/>
              </a:buClr>
              <a:buSzPts val="1700"/>
              <a:buFont typeface="Arial"/>
              <a:buNone/>
            </a:pPr>
            <a:r>
              <a:t/>
            </a:r>
            <a:endParaRPr sz="1700"/>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5" name="Shape 515"/>
        <p:cNvGrpSpPr/>
        <p:nvPr/>
      </p:nvGrpSpPr>
      <p:grpSpPr>
        <a:xfrm>
          <a:off x="0" y="0"/>
          <a:ext cx="0" cy="0"/>
          <a:chOff x="0" y="0"/>
          <a:chExt cx="0" cy="0"/>
        </a:xfrm>
      </p:grpSpPr>
      <p:pic>
        <p:nvPicPr>
          <p:cNvPr id="516" name="Google Shape;516;p68"/>
          <p:cNvPicPr preferRelativeResize="0"/>
          <p:nvPr/>
        </p:nvPicPr>
        <p:blipFill rotWithShape="1">
          <a:blip r:embed="rId3">
            <a:alphaModFix/>
          </a:blip>
          <a:srcRect b="0" l="0" r="0" t="0"/>
          <a:stretch/>
        </p:blipFill>
        <p:spPr>
          <a:xfrm>
            <a:off x="2838" y="3"/>
            <a:ext cx="10688975" cy="7559672"/>
          </a:xfrm>
          <a:prstGeom prst="rect">
            <a:avLst/>
          </a:prstGeom>
          <a:noFill/>
          <a:ln>
            <a:noFill/>
          </a:ln>
        </p:spPr>
      </p:pic>
      <p:sp>
        <p:nvSpPr>
          <p:cNvPr id="517" name="Google Shape;517;p68"/>
          <p:cNvSpPr txBox="1"/>
          <p:nvPr/>
        </p:nvSpPr>
        <p:spPr>
          <a:xfrm>
            <a:off x="1227017" y="1082936"/>
            <a:ext cx="9289500" cy="615600"/>
          </a:xfrm>
          <a:prstGeom prst="rect">
            <a:avLst/>
          </a:prstGeom>
          <a:noFill/>
          <a:ln>
            <a:noFill/>
          </a:ln>
        </p:spPr>
        <p:txBody>
          <a:bodyPr anchorCtr="0" anchor="t" bIns="45700" lIns="91425" spcFirstLastPara="1" rIns="91425" wrap="square" tIns="45700">
            <a:spAutoFit/>
          </a:bodyPr>
          <a:lstStyle/>
          <a:p>
            <a:pPr indent="0" lvl="0" marL="0" rtl="0" algn="just">
              <a:spcBef>
                <a:spcPts val="0"/>
              </a:spcBef>
              <a:spcAft>
                <a:spcPts val="0"/>
              </a:spcAft>
              <a:buClr>
                <a:schemeClr val="dk1"/>
              </a:buClr>
              <a:buSzPts val="1400"/>
              <a:buFont typeface="Arial"/>
              <a:buNone/>
            </a:pPr>
            <a:r>
              <a:rPr b="1" lang="en-US" sz="1700">
                <a:solidFill>
                  <a:schemeClr val="dk1"/>
                </a:solidFill>
              </a:rPr>
              <a:t>Сега нека проучим друга идея, която предефинира установените норми. </a:t>
            </a:r>
            <a:endParaRPr b="1" sz="1700">
              <a:solidFill>
                <a:schemeClr val="dk1"/>
              </a:solidFill>
            </a:endParaRPr>
          </a:p>
          <a:p>
            <a:pPr indent="0" lvl="0" marL="0" rtl="0" algn="just">
              <a:spcBef>
                <a:spcPts val="0"/>
              </a:spcBef>
              <a:spcAft>
                <a:spcPts val="0"/>
              </a:spcAft>
              <a:buClr>
                <a:schemeClr val="dk1"/>
              </a:buClr>
              <a:buSzPts val="1400"/>
              <a:buFont typeface="Arial"/>
              <a:buNone/>
            </a:pPr>
            <a:r>
              <a:rPr b="1" lang="en-US" sz="1700">
                <a:solidFill>
                  <a:schemeClr val="dk1"/>
                </a:solidFill>
              </a:rPr>
              <a:t>Spotify.</a:t>
            </a:r>
            <a:endParaRPr b="1" i="0" sz="1700" u="none" cap="none" strike="noStrike">
              <a:solidFill>
                <a:schemeClr val="dk1"/>
              </a:solidFill>
              <a:latin typeface="Arial"/>
              <a:ea typeface="Arial"/>
              <a:cs typeface="Arial"/>
              <a:sym typeface="Arial"/>
            </a:endParaRPr>
          </a:p>
        </p:txBody>
      </p:sp>
      <p:pic>
        <p:nvPicPr>
          <p:cNvPr id="518" name="Google Shape;518;p68">
            <a:hlinkClick r:id="rId4"/>
          </p:cNvPr>
          <p:cNvPicPr preferRelativeResize="0"/>
          <p:nvPr/>
        </p:nvPicPr>
        <p:blipFill rotWithShape="1">
          <a:blip r:embed="rId5">
            <a:alphaModFix/>
          </a:blip>
          <a:srcRect b="0" l="0" r="0" t="0"/>
          <a:stretch/>
        </p:blipFill>
        <p:spPr>
          <a:xfrm>
            <a:off x="758013" y="2614592"/>
            <a:ext cx="3286768" cy="2698802"/>
          </a:xfrm>
          <a:prstGeom prst="rect">
            <a:avLst/>
          </a:prstGeom>
          <a:noFill/>
          <a:ln>
            <a:noFill/>
          </a:ln>
        </p:spPr>
      </p:pic>
      <p:sp>
        <p:nvSpPr>
          <p:cNvPr id="519" name="Google Shape;519;p68"/>
          <p:cNvSpPr txBox="1"/>
          <p:nvPr/>
        </p:nvSpPr>
        <p:spPr>
          <a:xfrm>
            <a:off x="4167050" y="1840350"/>
            <a:ext cx="5620200" cy="4802400"/>
          </a:xfrm>
          <a:prstGeom prst="rect">
            <a:avLst/>
          </a:prstGeom>
          <a:noFill/>
          <a:ln>
            <a:noFill/>
          </a:ln>
        </p:spPr>
        <p:txBody>
          <a:bodyPr anchorCtr="0" anchor="t" bIns="45700" lIns="91425" spcFirstLastPara="1" rIns="91425" wrap="square" tIns="45700">
            <a:spAutoFit/>
          </a:bodyPr>
          <a:lstStyle/>
          <a:p>
            <a:pPr indent="0" lvl="0" marL="0" rtl="0" algn="just">
              <a:spcBef>
                <a:spcPts val="0"/>
              </a:spcBef>
              <a:spcAft>
                <a:spcPts val="0"/>
              </a:spcAft>
              <a:buClr>
                <a:schemeClr val="dk1"/>
              </a:buClr>
              <a:buSzPts val="1100"/>
              <a:buFont typeface="Arial"/>
              <a:buNone/>
            </a:pPr>
            <a:r>
              <a:rPr lang="en-US" sz="1700"/>
              <a:t>През октомври 2008 г. Spotify официално стартира за обществеността, променяйки завинаги начина, по който хората консумират музика. Платформата въведе freemium модел, позволяващ на потребителите да се насладят на безплатна, поддържана от реклами версия или да надстроят до премиум абонамент за изживяване без реклами с допълнителни предимства.</a:t>
            </a:r>
            <a:endParaRPr sz="1700"/>
          </a:p>
          <a:p>
            <a:pPr indent="0" lvl="0" marL="0" rtl="0" algn="just">
              <a:spcBef>
                <a:spcPts val="0"/>
              </a:spcBef>
              <a:spcAft>
                <a:spcPts val="0"/>
              </a:spcAft>
              <a:buClr>
                <a:schemeClr val="dk1"/>
              </a:buClr>
              <a:buSzPts val="1100"/>
              <a:buFont typeface="Arial"/>
              <a:buNone/>
            </a:pPr>
            <a:r>
              <a:t/>
            </a:r>
            <a:endParaRPr sz="1700"/>
          </a:p>
          <a:p>
            <a:pPr indent="0" lvl="0" marL="0" rtl="0" algn="just">
              <a:spcBef>
                <a:spcPts val="0"/>
              </a:spcBef>
              <a:spcAft>
                <a:spcPts val="0"/>
              </a:spcAft>
              <a:buClr>
                <a:schemeClr val="dk1"/>
              </a:buClr>
              <a:buSzPts val="1100"/>
              <a:buFont typeface="Arial"/>
              <a:buNone/>
            </a:pPr>
            <a:r>
              <a:rPr lang="en-US" sz="1700"/>
              <a:t>Spotify не се спря само на поточно предаване на музика. Въвеждането на персонализирани плейлисти, управлявани от мощни алгоритми, приспособи изживяването при слушане за всеки потребител. С развитието на платформата Spotify се впусна в света на подкастите, като си сътрудничи със създатели, за да се превърне в основен играч в процъфтяващата подкастинг индустрия.</a:t>
            </a:r>
            <a:endParaRPr sz="1700"/>
          </a:p>
          <a:p>
            <a:pPr indent="0" lvl="0" marL="0" marR="0" rtl="0" algn="just">
              <a:lnSpc>
                <a:spcPct val="100000"/>
              </a:lnSpc>
              <a:spcBef>
                <a:spcPts val="0"/>
              </a:spcBef>
              <a:spcAft>
                <a:spcPts val="0"/>
              </a:spcAft>
              <a:buClr>
                <a:srgbClr val="000000"/>
              </a:buClr>
              <a:buSzPts val="1700"/>
              <a:buFont typeface="Arial"/>
              <a:buNone/>
            </a:pPr>
            <a:r>
              <a:t/>
            </a:r>
            <a:endParaRPr sz="1700"/>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3" name="Shape 523"/>
        <p:cNvGrpSpPr/>
        <p:nvPr/>
      </p:nvGrpSpPr>
      <p:grpSpPr>
        <a:xfrm>
          <a:off x="0" y="0"/>
          <a:ext cx="0" cy="0"/>
          <a:chOff x="0" y="0"/>
          <a:chExt cx="0" cy="0"/>
        </a:xfrm>
      </p:grpSpPr>
      <p:pic>
        <p:nvPicPr>
          <p:cNvPr id="524" name="Google Shape;524;p69"/>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525" name="Google Shape;525;p69"/>
          <p:cNvSpPr txBox="1"/>
          <p:nvPr/>
        </p:nvSpPr>
        <p:spPr>
          <a:xfrm>
            <a:off x="813851" y="988125"/>
            <a:ext cx="8857200" cy="61107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rPr lang="en-US" sz="1700">
                <a:solidFill>
                  <a:schemeClr val="dk1"/>
                </a:solidFill>
              </a:rPr>
              <a:t>Въздействието на Spotify не беше ограничено до Швеция или Европа. Глобалното разрастване на платформата бързо я превърна в име на домакинство, предизвиквайки традиционните модели за разпространение на музика и подготвяйки сцената за ерата на цифровия стрийминг.</a:t>
            </a:r>
            <a:endParaRPr sz="1700">
              <a:solidFill>
                <a:schemeClr val="dk1"/>
              </a:solidFill>
            </a:endParaRPr>
          </a:p>
          <a:p>
            <a:pPr indent="0" lvl="0" marL="0" rtl="0" algn="l">
              <a:spcBef>
                <a:spcPts val="0"/>
              </a:spcBef>
              <a:spcAft>
                <a:spcPts val="0"/>
              </a:spcAft>
              <a:buClr>
                <a:schemeClr val="dk1"/>
              </a:buClr>
              <a:buSzPts val="1100"/>
              <a:buFont typeface="Arial"/>
              <a:buNone/>
            </a:pPr>
            <a:r>
              <a:t/>
            </a:r>
            <a:endParaRPr sz="1700">
              <a:solidFill>
                <a:schemeClr val="dk1"/>
              </a:solidFill>
            </a:endParaRPr>
          </a:p>
          <a:p>
            <a:pPr indent="0" lvl="0" marL="0" rtl="0" algn="l">
              <a:spcBef>
                <a:spcPts val="0"/>
              </a:spcBef>
              <a:spcAft>
                <a:spcPts val="0"/>
              </a:spcAft>
              <a:buClr>
                <a:schemeClr val="dk1"/>
              </a:buClr>
              <a:buSzPts val="1100"/>
              <a:buFont typeface="Arial"/>
              <a:buNone/>
            </a:pPr>
            <a:r>
              <a:rPr lang="en-US" sz="1700">
                <a:solidFill>
                  <a:schemeClr val="dk1"/>
                </a:solidFill>
              </a:rPr>
              <a:t>Spotify се сблъска с предизвикателства по пътя си, включително преговори със звукозаписни компании, критики от страна на изпълнители по отношение на плащанията на възнаграждения и конкуренция от други стрийминг услуги. Въпреки това, неговата адаптивност, ангажираност към потребителското изживяване и постоянните иновации му позволиха да преодолее тези препятствия.</a:t>
            </a:r>
            <a:endParaRPr sz="1700">
              <a:solidFill>
                <a:schemeClr val="dk1"/>
              </a:solidFill>
            </a:endParaRPr>
          </a:p>
          <a:p>
            <a:pPr indent="0" lvl="0" marL="0" rtl="0" algn="l">
              <a:spcBef>
                <a:spcPts val="0"/>
              </a:spcBef>
              <a:spcAft>
                <a:spcPts val="0"/>
              </a:spcAft>
              <a:buClr>
                <a:schemeClr val="dk1"/>
              </a:buClr>
              <a:buSzPts val="1100"/>
              <a:buFont typeface="Arial"/>
              <a:buNone/>
            </a:pPr>
            <a:r>
              <a:t/>
            </a:r>
            <a:endParaRPr sz="1700">
              <a:solidFill>
                <a:schemeClr val="dk1"/>
              </a:solidFill>
            </a:endParaRPr>
          </a:p>
          <a:p>
            <a:pPr indent="0" lvl="0" marL="0" rtl="0" algn="l">
              <a:spcBef>
                <a:spcPts val="0"/>
              </a:spcBef>
              <a:spcAft>
                <a:spcPts val="0"/>
              </a:spcAft>
              <a:buClr>
                <a:schemeClr val="dk1"/>
              </a:buClr>
              <a:buSzPts val="1100"/>
              <a:buFont typeface="Arial"/>
              <a:buNone/>
            </a:pPr>
            <a:r>
              <a:rPr lang="en-US" sz="1700">
                <a:solidFill>
                  <a:schemeClr val="dk1"/>
                </a:solidFill>
              </a:rPr>
              <a:t>Днес Spotify е символ на иновациите, променяйки музикалната индустрия, като предлага безпроблемно и персонализирано изживяване при поточно предаване на музика. Това не само промени начина, по който имаме достъп до музика, но и повлия на по-широкото преминаване към потребление на цифрово съдържание и съдържание по заявка.</a:t>
            </a:r>
            <a:endParaRPr sz="1700">
              <a:solidFill>
                <a:schemeClr val="dk1"/>
              </a:solidFill>
            </a:endParaRPr>
          </a:p>
          <a:p>
            <a:pPr indent="0" lvl="0" marL="0" rtl="0" algn="l">
              <a:spcBef>
                <a:spcPts val="0"/>
              </a:spcBef>
              <a:spcAft>
                <a:spcPts val="0"/>
              </a:spcAft>
              <a:buClr>
                <a:schemeClr val="dk1"/>
              </a:buClr>
              <a:buSzPts val="1100"/>
              <a:buFont typeface="Arial"/>
              <a:buNone/>
            </a:pPr>
            <a:r>
              <a:t/>
            </a:r>
            <a:endParaRPr sz="1700">
              <a:solidFill>
                <a:schemeClr val="dk1"/>
              </a:solidFill>
            </a:endParaRPr>
          </a:p>
          <a:p>
            <a:pPr indent="0" lvl="0" marL="0" rtl="0" algn="l">
              <a:spcBef>
                <a:spcPts val="0"/>
              </a:spcBef>
              <a:spcAft>
                <a:spcPts val="0"/>
              </a:spcAft>
              <a:buClr>
                <a:schemeClr val="dk1"/>
              </a:buClr>
              <a:buSzPts val="1100"/>
              <a:buFont typeface="Arial"/>
              <a:buNone/>
            </a:pPr>
            <a:r>
              <a:rPr lang="en-US" sz="1700">
                <a:solidFill>
                  <a:schemeClr val="dk1"/>
                </a:solidFill>
              </a:rPr>
              <a:t>Предприемачите могат да извлекат ценни уроци от пътуването на Spotify – значението на адаптирането към променящите се потребителски предпочитания, използването на технологии за персонализиране и предизвикателството към традиционните индустриални норми. Историята на Spotify е свидетелство за силата на разрушителните иновации в създаването на глобално въздействие.</a:t>
            </a:r>
            <a:endParaRPr sz="1700">
              <a:solidFill>
                <a:schemeClr val="dk1"/>
              </a:solidFill>
            </a:endParaRPr>
          </a:p>
          <a:p>
            <a:pPr indent="0" lvl="0" marL="0" marR="0" rtl="0" algn="l">
              <a:lnSpc>
                <a:spcPct val="100000"/>
              </a:lnSpc>
              <a:spcBef>
                <a:spcPts val="0"/>
              </a:spcBef>
              <a:spcAft>
                <a:spcPts val="0"/>
              </a:spcAft>
              <a:buClr>
                <a:srgbClr val="000000"/>
              </a:buClr>
              <a:buSzPts val="1400"/>
              <a:buFont typeface="Arial"/>
              <a:buNone/>
            </a:pPr>
            <a:r>
              <a:t/>
            </a:r>
            <a:endParaRPr sz="1700">
              <a:solidFill>
                <a:schemeClr val="dk1"/>
              </a:solidFill>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9" name="Shape 529"/>
        <p:cNvGrpSpPr/>
        <p:nvPr/>
      </p:nvGrpSpPr>
      <p:grpSpPr>
        <a:xfrm>
          <a:off x="0" y="0"/>
          <a:ext cx="0" cy="0"/>
          <a:chOff x="0" y="0"/>
          <a:chExt cx="0" cy="0"/>
        </a:xfrm>
      </p:grpSpPr>
      <p:pic>
        <p:nvPicPr>
          <p:cNvPr id="530" name="Google Shape;530;p70"/>
          <p:cNvPicPr preferRelativeResize="0"/>
          <p:nvPr/>
        </p:nvPicPr>
        <p:blipFill rotWithShape="1">
          <a:blip r:embed="rId3">
            <a:alphaModFix/>
          </a:blip>
          <a:srcRect b="0" l="0" r="0" t="0"/>
          <a:stretch/>
        </p:blipFill>
        <p:spPr>
          <a:xfrm>
            <a:off x="0" y="0"/>
            <a:ext cx="10688975" cy="7559673"/>
          </a:xfrm>
          <a:prstGeom prst="rect">
            <a:avLst/>
          </a:prstGeom>
          <a:noFill/>
          <a:ln>
            <a:noFill/>
          </a:ln>
        </p:spPr>
      </p:pic>
      <p:sp>
        <p:nvSpPr>
          <p:cNvPr id="531" name="Google Shape;531;p70"/>
          <p:cNvSpPr txBox="1"/>
          <p:nvPr/>
        </p:nvSpPr>
        <p:spPr>
          <a:xfrm>
            <a:off x="812431" y="1149500"/>
            <a:ext cx="8353800" cy="393144"/>
          </a:xfrm>
          <a:prstGeom prst="rect">
            <a:avLst/>
          </a:prstGeom>
          <a:noFill/>
          <a:ln>
            <a:noFill/>
          </a:ln>
        </p:spPr>
        <p:txBody>
          <a:bodyPr anchorCtr="0" anchor="t" bIns="45700" lIns="91425" spcFirstLastPara="1" rIns="91425" wrap="square" tIns="45700">
            <a:spAutoFit/>
          </a:bodyPr>
          <a:lstStyle/>
          <a:p>
            <a:pPr indent="0" lvl="0" marL="457200" marR="0" rtl="0" algn="l">
              <a:lnSpc>
                <a:spcPct val="115000"/>
              </a:lnSpc>
              <a:spcBef>
                <a:spcPts val="0"/>
              </a:spcBef>
              <a:spcAft>
                <a:spcPts val="0"/>
              </a:spcAft>
              <a:buClr>
                <a:srgbClr val="000000"/>
              </a:buClr>
              <a:buSzPts val="1600"/>
              <a:buFont typeface="Arial"/>
              <a:buNone/>
            </a:pPr>
            <a:r>
              <a:rPr b="0" i="0" lang="en-US" sz="1700" u="none" cap="none" strike="noStrike">
                <a:solidFill>
                  <a:srgbClr val="404040"/>
                </a:solidFill>
                <a:latin typeface="Arial"/>
                <a:ea typeface="Arial"/>
                <a:cs typeface="Arial"/>
                <a:sym typeface="Arial"/>
              </a:rPr>
              <a:t> </a:t>
            </a:r>
            <a:endParaRPr b="1" i="0" sz="1700" u="none" cap="none" strike="noStrike">
              <a:solidFill>
                <a:schemeClr val="dk1"/>
              </a:solidFill>
              <a:latin typeface="Arial"/>
              <a:ea typeface="Arial"/>
              <a:cs typeface="Arial"/>
              <a:sym typeface="Arial"/>
            </a:endParaRPr>
          </a:p>
        </p:txBody>
      </p:sp>
      <p:sp>
        <p:nvSpPr>
          <p:cNvPr id="532" name="Google Shape;532;p70"/>
          <p:cNvSpPr txBox="1"/>
          <p:nvPr/>
        </p:nvSpPr>
        <p:spPr>
          <a:xfrm>
            <a:off x="875780" y="684450"/>
            <a:ext cx="9263100"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1700" u="none" cap="none" strike="noStrike">
                <a:solidFill>
                  <a:schemeClr val="dk1"/>
                </a:solidFill>
                <a:latin typeface="Arial"/>
                <a:ea typeface="Arial"/>
                <a:cs typeface="Arial"/>
                <a:sym typeface="Arial"/>
              </a:rPr>
              <a:t> </a:t>
            </a:r>
            <a:endParaRPr b="0" i="1" sz="1700" u="none" cap="none" strike="noStrike">
              <a:solidFill>
                <a:schemeClr val="dk1"/>
              </a:solidFill>
              <a:latin typeface="Arial"/>
              <a:ea typeface="Arial"/>
              <a:cs typeface="Arial"/>
              <a:sym typeface="Arial"/>
            </a:endParaRPr>
          </a:p>
        </p:txBody>
      </p:sp>
      <p:sp>
        <p:nvSpPr>
          <p:cNvPr id="533" name="Google Shape;533;p70"/>
          <p:cNvSpPr txBox="1"/>
          <p:nvPr/>
        </p:nvSpPr>
        <p:spPr>
          <a:xfrm>
            <a:off x="875780" y="1346072"/>
            <a:ext cx="8823900" cy="40173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rPr lang="en-US" sz="1700"/>
              <a:t>Сега нека отделим малко време за размисъл:</a:t>
            </a:r>
            <a:endParaRPr sz="1700"/>
          </a:p>
          <a:p>
            <a:pPr indent="0" lvl="0" marL="0" rtl="0" algn="l">
              <a:spcBef>
                <a:spcPts val="0"/>
              </a:spcBef>
              <a:spcAft>
                <a:spcPts val="0"/>
              </a:spcAft>
              <a:buClr>
                <a:schemeClr val="dk1"/>
              </a:buClr>
              <a:buSzPts val="1100"/>
              <a:buFont typeface="Arial"/>
              <a:buNone/>
            </a:pPr>
            <a:r>
              <a:t/>
            </a:r>
            <a:endParaRPr sz="1700"/>
          </a:p>
          <a:p>
            <a:pPr indent="0" lvl="0" marL="0" rtl="0" algn="l">
              <a:spcBef>
                <a:spcPts val="0"/>
              </a:spcBef>
              <a:spcAft>
                <a:spcPts val="0"/>
              </a:spcAft>
              <a:buClr>
                <a:schemeClr val="dk1"/>
              </a:buClr>
              <a:buSzPts val="1100"/>
              <a:buFont typeface="Arial"/>
              <a:buNone/>
            </a:pPr>
            <a:r>
              <a:rPr lang="en-US" sz="1700"/>
              <a:t>Отделете малко време, за да обмислите следните въпроси, можете да ги обсъдите с приятел или да направите бележки в бележника си:</a:t>
            </a:r>
            <a:endParaRPr sz="1700"/>
          </a:p>
          <a:p>
            <a:pPr indent="0" lvl="0" marL="0" rtl="0" algn="l">
              <a:spcBef>
                <a:spcPts val="0"/>
              </a:spcBef>
              <a:spcAft>
                <a:spcPts val="0"/>
              </a:spcAft>
              <a:buClr>
                <a:schemeClr val="dk1"/>
              </a:buClr>
              <a:buSzPts val="1100"/>
              <a:buFont typeface="Arial"/>
              <a:buNone/>
            </a:pPr>
            <a:r>
              <a:t/>
            </a:r>
            <a:endParaRPr sz="1700"/>
          </a:p>
          <a:p>
            <a:pPr indent="0" lvl="0" marL="0" rtl="0" algn="l">
              <a:spcBef>
                <a:spcPts val="0"/>
              </a:spcBef>
              <a:spcAft>
                <a:spcPts val="0"/>
              </a:spcAft>
              <a:buClr>
                <a:schemeClr val="dk1"/>
              </a:buClr>
              <a:buSzPts val="1100"/>
              <a:buFont typeface="Arial"/>
              <a:buNone/>
            </a:pPr>
            <a:r>
              <a:rPr lang="en-US" sz="1700"/>
              <a:t>Какви нужди или проблеми на пазара идентифицира Spotify и как компанията се справи с тях?</a:t>
            </a:r>
            <a:endParaRPr sz="1700"/>
          </a:p>
          <a:p>
            <a:pPr indent="0" lvl="0" marL="0" rtl="0" algn="l">
              <a:spcBef>
                <a:spcPts val="0"/>
              </a:spcBef>
              <a:spcAft>
                <a:spcPts val="0"/>
              </a:spcAft>
              <a:buClr>
                <a:schemeClr val="dk1"/>
              </a:buClr>
              <a:buSzPts val="1100"/>
              <a:buFont typeface="Arial"/>
              <a:buNone/>
            </a:pPr>
            <a:r>
              <a:rPr lang="en-US" sz="1700"/>
              <a:t>Помислете как моделът на Spotify трансформира потреблението на музика в световен мащаб. По какъв начин това повлия на начина, по който хората мислят за достъпа и изживяването на музика?</a:t>
            </a:r>
            <a:endParaRPr sz="1700"/>
          </a:p>
          <a:p>
            <a:pPr indent="0" lvl="0" marL="0" rtl="0" algn="l">
              <a:spcBef>
                <a:spcPts val="0"/>
              </a:spcBef>
              <a:spcAft>
                <a:spcPts val="0"/>
              </a:spcAft>
              <a:buClr>
                <a:schemeClr val="dk1"/>
              </a:buClr>
              <a:buSzPts val="1100"/>
              <a:buFont typeface="Arial"/>
              <a:buNone/>
            </a:pPr>
            <a:r>
              <a:t/>
            </a:r>
            <a:endParaRPr sz="1700"/>
          </a:p>
          <a:p>
            <a:pPr indent="0" lvl="0" marL="0" rtl="0" algn="l">
              <a:spcBef>
                <a:spcPts val="0"/>
              </a:spcBef>
              <a:spcAft>
                <a:spcPts val="0"/>
              </a:spcAft>
              <a:buClr>
                <a:schemeClr val="dk1"/>
              </a:buClr>
              <a:buSzPts val="1100"/>
              <a:buFont typeface="Arial"/>
              <a:buNone/>
            </a:pPr>
            <a:r>
              <a:t/>
            </a:r>
            <a:endParaRPr sz="1700"/>
          </a:p>
          <a:p>
            <a:pPr indent="0" lvl="0" marL="0" rtl="0" algn="l">
              <a:spcBef>
                <a:spcPts val="0"/>
              </a:spcBef>
              <a:spcAft>
                <a:spcPts val="0"/>
              </a:spcAft>
              <a:buClr>
                <a:schemeClr val="dk1"/>
              </a:buClr>
              <a:buSzPts val="1100"/>
              <a:buFont typeface="Arial"/>
              <a:buNone/>
            </a:pPr>
            <a:r>
              <a:t/>
            </a:r>
            <a:endParaRPr sz="1700"/>
          </a:p>
          <a:p>
            <a:pPr indent="0" lvl="0" marL="0" rtl="0" algn="l">
              <a:spcBef>
                <a:spcPts val="0"/>
              </a:spcBef>
              <a:spcAft>
                <a:spcPts val="0"/>
              </a:spcAft>
              <a:buClr>
                <a:schemeClr val="dk1"/>
              </a:buClr>
              <a:buSzPts val="1100"/>
              <a:buFont typeface="Arial"/>
              <a:buNone/>
            </a:pPr>
            <a:r>
              <a:rPr lang="en-US" sz="1700"/>
              <a:t>Когато приключите, сравнете отговорите си с тези на следващия слайд.</a:t>
            </a:r>
            <a:endParaRPr sz="1700"/>
          </a:p>
          <a:p>
            <a:pPr indent="0" lvl="0" marL="0" marR="0" rtl="0" algn="l">
              <a:lnSpc>
                <a:spcPct val="100000"/>
              </a:lnSpc>
              <a:spcBef>
                <a:spcPts val="0"/>
              </a:spcBef>
              <a:spcAft>
                <a:spcPts val="0"/>
              </a:spcAft>
              <a:buClr>
                <a:srgbClr val="000000"/>
              </a:buClr>
              <a:buSzPts val="1700"/>
              <a:buFont typeface="Arial"/>
              <a:buNone/>
            </a:pPr>
            <a:r>
              <a:t/>
            </a:r>
            <a:endParaRPr sz="1700"/>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7" name="Shape 537"/>
        <p:cNvGrpSpPr/>
        <p:nvPr/>
      </p:nvGrpSpPr>
      <p:grpSpPr>
        <a:xfrm>
          <a:off x="0" y="0"/>
          <a:ext cx="0" cy="0"/>
          <a:chOff x="0" y="0"/>
          <a:chExt cx="0" cy="0"/>
        </a:xfrm>
      </p:grpSpPr>
      <p:pic>
        <p:nvPicPr>
          <p:cNvPr id="538" name="Google Shape;538;p71"/>
          <p:cNvPicPr preferRelativeResize="0"/>
          <p:nvPr/>
        </p:nvPicPr>
        <p:blipFill rotWithShape="1">
          <a:blip r:embed="rId3">
            <a:alphaModFix/>
          </a:blip>
          <a:srcRect b="0" l="0" r="0" t="0"/>
          <a:stretch/>
        </p:blipFill>
        <p:spPr>
          <a:xfrm>
            <a:off x="1420" y="0"/>
            <a:ext cx="10692394" cy="7559672"/>
          </a:xfrm>
          <a:prstGeom prst="rect">
            <a:avLst/>
          </a:prstGeom>
          <a:noFill/>
          <a:ln>
            <a:noFill/>
          </a:ln>
        </p:spPr>
      </p:pic>
      <p:sp>
        <p:nvSpPr>
          <p:cNvPr id="539" name="Google Shape;539;p71"/>
          <p:cNvSpPr txBox="1"/>
          <p:nvPr/>
        </p:nvSpPr>
        <p:spPr>
          <a:xfrm>
            <a:off x="1118257" y="1220529"/>
            <a:ext cx="8661300" cy="55875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rPr lang="en-US" sz="1700"/>
              <a:t>1. Какви нужди или проблеми на пазара идентифицира Spotify и как компанията се справи с тях?</a:t>
            </a:r>
            <a:endParaRPr sz="1700"/>
          </a:p>
          <a:p>
            <a:pPr indent="0" lvl="0" marL="0" rtl="0" algn="l">
              <a:spcBef>
                <a:spcPts val="0"/>
              </a:spcBef>
              <a:spcAft>
                <a:spcPts val="0"/>
              </a:spcAft>
              <a:buClr>
                <a:schemeClr val="dk1"/>
              </a:buClr>
              <a:buSzPts val="1100"/>
              <a:buFont typeface="Arial"/>
              <a:buNone/>
            </a:pPr>
            <a:r>
              <a:t/>
            </a:r>
            <a:endParaRPr sz="1700"/>
          </a:p>
          <a:p>
            <a:pPr indent="0" lvl="0" marL="0" rtl="0" algn="l">
              <a:spcBef>
                <a:spcPts val="0"/>
              </a:spcBef>
              <a:spcAft>
                <a:spcPts val="0"/>
              </a:spcAft>
              <a:buClr>
                <a:schemeClr val="dk1"/>
              </a:buClr>
              <a:buSzPts val="1100"/>
              <a:buFont typeface="Arial"/>
              <a:buNone/>
            </a:pPr>
            <a:r>
              <a:rPr lang="en-US" sz="1700"/>
              <a:t>Spotify идентифицира необходимостта от легална и достъпна услуга за стрийминг на музика. Пазарът беше изправен пред предизвикателства, свързани с пиратството, ограничения достъп до разнообразна музика и остарелите модели на разпространение. Spotify адресира тези проблеми, като въведе платформа, която позволява на потребителите да предават поточно огромна библиотека от музика мигновено, законно и с персонализирани функции.</a:t>
            </a:r>
            <a:endParaRPr sz="1700"/>
          </a:p>
          <a:p>
            <a:pPr indent="0" lvl="0" marL="0" rtl="0" algn="l">
              <a:spcBef>
                <a:spcPts val="0"/>
              </a:spcBef>
              <a:spcAft>
                <a:spcPts val="0"/>
              </a:spcAft>
              <a:buClr>
                <a:schemeClr val="dk1"/>
              </a:buClr>
              <a:buSzPts val="1100"/>
              <a:buFont typeface="Arial"/>
              <a:buNone/>
            </a:pPr>
            <a:r>
              <a:t/>
            </a:r>
            <a:endParaRPr sz="1700"/>
          </a:p>
          <a:p>
            <a:pPr indent="0" lvl="0" marL="0" rtl="0" algn="l">
              <a:spcBef>
                <a:spcPts val="0"/>
              </a:spcBef>
              <a:spcAft>
                <a:spcPts val="0"/>
              </a:spcAft>
              <a:buClr>
                <a:schemeClr val="dk1"/>
              </a:buClr>
              <a:buSzPts val="1100"/>
              <a:buFont typeface="Arial"/>
              <a:buNone/>
            </a:pPr>
            <a:r>
              <a:rPr lang="en-US" sz="1700"/>
              <a:t>2. Помислете как моделът на Spotify трансформира потреблението на музика в световен мащаб. По какъв начин това повлия на начина, по който хората мислят за достъпа и изживяването на музика?</a:t>
            </a:r>
            <a:endParaRPr sz="1700"/>
          </a:p>
          <a:p>
            <a:pPr indent="0" lvl="0" marL="0" rtl="0" algn="l">
              <a:spcBef>
                <a:spcPts val="0"/>
              </a:spcBef>
              <a:spcAft>
                <a:spcPts val="0"/>
              </a:spcAft>
              <a:buClr>
                <a:schemeClr val="dk1"/>
              </a:buClr>
              <a:buSzPts val="1100"/>
              <a:buFont typeface="Arial"/>
              <a:buNone/>
            </a:pPr>
            <a:r>
              <a:t/>
            </a:r>
            <a:endParaRPr sz="1700"/>
          </a:p>
          <a:p>
            <a:pPr indent="0" lvl="0" marL="0" rtl="0" algn="l">
              <a:spcBef>
                <a:spcPts val="0"/>
              </a:spcBef>
              <a:spcAft>
                <a:spcPts val="0"/>
              </a:spcAft>
              <a:buClr>
                <a:schemeClr val="dk1"/>
              </a:buClr>
              <a:buSzPts val="1100"/>
              <a:buFont typeface="Arial"/>
              <a:buNone/>
            </a:pPr>
            <a:r>
              <a:rPr lang="en-US" sz="1700"/>
              <a:t>Spotify трансформира потреблението на музика, като предоставя незабавен достъп до огромна библиотека от песни. Той промени мисленето на хората от притежаването на физически копия или пиратски версии към по-удобно и законно стрийминг изживяване. Spotify превърна музиката в персонализирано пътуване по заявка, променяйки възприятието за това как хората имат достъп и се наслаждават на любимите си мелодии</a:t>
            </a:r>
            <a:endParaRPr sz="1700"/>
          </a:p>
          <a:p>
            <a:pPr indent="0" lvl="0" marL="0" marR="0" rtl="0" algn="l">
              <a:lnSpc>
                <a:spcPct val="100000"/>
              </a:lnSpc>
              <a:spcBef>
                <a:spcPts val="0"/>
              </a:spcBef>
              <a:spcAft>
                <a:spcPts val="0"/>
              </a:spcAft>
              <a:buClr>
                <a:srgbClr val="000000"/>
              </a:buClr>
              <a:buSzPts val="1700"/>
              <a:buFont typeface="Arial"/>
              <a:buNone/>
            </a:pPr>
            <a:r>
              <a:t/>
            </a:r>
            <a:endParaRPr sz="1700"/>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pic>
        <p:nvPicPr>
          <p:cNvPr id="544" name="Google Shape;544;p72"/>
          <p:cNvPicPr preferRelativeResize="0"/>
          <p:nvPr/>
        </p:nvPicPr>
        <p:blipFill rotWithShape="1">
          <a:blip r:embed="rId3">
            <a:alphaModFix/>
          </a:blip>
          <a:srcRect b="0" l="0" r="0" t="0"/>
          <a:stretch/>
        </p:blipFill>
        <p:spPr>
          <a:xfrm>
            <a:off x="1420" y="0"/>
            <a:ext cx="10688975" cy="7559672"/>
          </a:xfrm>
          <a:prstGeom prst="rect">
            <a:avLst/>
          </a:prstGeom>
          <a:noFill/>
          <a:ln>
            <a:noFill/>
          </a:ln>
        </p:spPr>
      </p:pic>
      <p:sp>
        <p:nvSpPr>
          <p:cNvPr id="545" name="Google Shape;545;p72"/>
          <p:cNvSpPr txBox="1"/>
          <p:nvPr/>
        </p:nvSpPr>
        <p:spPr>
          <a:xfrm>
            <a:off x="559556" y="1045050"/>
            <a:ext cx="9572700" cy="54696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0"/>
              </a:spcBef>
              <a:spcAft>
                <a:spcPts val="0"/>
              </a:spcAft>
              <a:buClr>
                <a:schemeClr val="dk1"/>
              </a:buClr>
              <a:buSzPts val="1100"/>
              <a:buFont typeface="Arial"/>
              <a:buNone/>
            </a:pPr>
            <a:r>
              <a:rPr lang="en-US" sz="1700">
                <a:solidFill>
                  <a:schemeClr val="dk1"/>
                </a:solidFill>
              </a:rPr>
              <a:t>В оживената технологична сцена на Естония през 2010 г. Кристо Керман, заедно със своя съосновател Таавет Хинрикус, идентифицираха значителен проблем, пред който са изправени мнозина - високите разходи, свързани с международните парични преводи. Вдъхновени от личния си опит от работата в чужбина и справянето с трансгранични транзакции, те се заели да създадат решение.</a:t>
            </a:r>
            <a:endParaRPr sz="17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7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US" sz="1700">
                <a:solidFill>
                  <a:schemeClr val="dk1"/>
                </a:solidFill>
              </a:rPr>
              <a:t>TransferWise се роди от осъзнаването, че традиционните банки налагат солидни такси и несправедливи обменни курсове на хората, прехвърлящи пари през граница. Кристо и Таавет предвидиха платформа, която ще позволи на физически лица и фирми да изпращат пари в международен план при справедлива и прозрачна ставка, елиминирайки ненужните такси.</a:t>
            </a:r>
            <a:endParaRPr sz="17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7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US" sz="1700">
                <a:solidFill>
                  <a:schemeClr val="dk1"/>
                </a:solidFill>
              </a:rPr>
              <a:t>Иновацията зад TransferWise се крие в неговия модел за обмен на валута peer-to-peer. Вместо да разчита на традиционните банкови пътища, платформата намери потребители, които искат да обменят валута, с други, които правят обратното. Този гениален подход значително намали разходите, правейки международните парични преводи по-достъпни за всички.</a:t>
            </a:r>
            <a:endParaRPr sz="1700">
              <a:solidFill>
                <a:schemeClr val="dk1"/>
              </a:solidFill>
            </a:endParaRPr>
          </a:p>
          <a:p>
            <a:pPr indent="0" lvl="0" marL="0" marR="0" rtl="0" algn="l">
              <a:lnSpc>
                <a:spcPct val="115000"/>
              </a:lnSpc>
              <a:spcBef>
                <a:spcPts val="0"/>
              </a:spcBef>
              <a:spcAft>
                <a:spcPts val="0"/>
              </a:spcAft>
              <a:buClr>
                <a:srgbClr val="000000"/>
              </a:buClr>
              <a:buSzPts val="1500"/>
              <a:buFont typeface="Arial"/>
              <a:buNone/>
            </a:pPr>
            <a:r>
              <a:t/>
            </a:r>
            <a:endParaRPr sz="1700">
              <a:solidFill>
                <a:schemeClr val="dk1"/>
              </a:solidFill>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9" name="Shape 549"/>
        <p:cNvGrpSpPr/>
        <p:nvPr/>
      </p:nvGrpSpPr>
      <p:grpSpPr>
        <a:xfrm>
          <a:off x="0" y="0"/>
          <a:ext cx="0" cy="0"/>
          <a:chOff x="0" y="0"/>
          <a:chExt cx="0" cy="0"/>
        </a:xfrm>
      </p:grpSpPr>
      <p:pic>
        <p:nvPicPr>
          <p:cNvPr id="550" name="Google Shape;550;p73"/>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551" name="Google Shape;551;p73"/>
          <p:cNvSpPr txBox="1"/>
          <p:nvPr/>
        </p:nvSpPr>
        <p:spPr>
          <a:xfrm>
            <a:off x="813178" y="2515237"/>
            <a:ext cx="9065400" cy="45408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100"/>
              <a:buFont typeface="Arial"/>
              <a:buNone/>
            </a:pPr>
            <a:r>
              <a:rPr lang="en-US" sz="1700">
                <a:solidFill>
                  <a:schemeClr val="dk1"/>
                </a:solidFill>
              </a:rPr>
              <a:t>TransferWise бързо набра сила и се разшири в световен мащаб, трансформирайки пейзажа на FinTech. Прозрачността, справедливото ценообразуване и лекотата на използване на платформата резонират както сред хората, така и сред бизнеса, предизвиквайки господството на традиционните финансови институции в сектора на международните парични преводи</a:t>
            </a:r>
            <a:endParaRPr sz="1700">
              <a:solidFill>
                <a:schemeClr val="dk1"/>
              </a:solidFill>
            </a:endParaRPr>
          </a:p>
          <a:p>
            <a:pPr indent="0" lvl="0" marL="0" rtl="0" algn="ctr">
              <a:spcBef>
                <a:spcPts val="0"/>
              </a:spcBef>
              <a:spcAft>
                <a:spcPts val="0"/>
              </a:spcAft>
              <a:buClr>
                <a:schemeClr val="dk1"/>
              </a:buClr>
              <a:buSzPts val="1100"/>
              <a:buFont typeface="Arial"/>
              <a:buNone/>
            </a:pPr>
            <a:r>
              <a:t/>
            </a:r>
            <a:endParaRPr sz="1700">
              <a:solidFill>
                <a:schemeClr val="dk1"/>
              </a:solidFill>
            </a:endParaRPr>
          </a:p>
          <a:p>
            <a:pPr indent="0" lvl="0" marL="0" rtl="0" algn="ctr">
              <a:spcBef>
                <a:spcPts val="0"/>
              </a:spcBef>
              <a:spcAft>
                <a:spcPts val="0"/>
              </a:spcAft>
              <a:buClr>
                <a:schemeClr val="dk1"/>
              </a:buClr>
              <a:buSzPts val="1100"/>
              <a:buFont typeface="Arial"/>
              <a:buNone/>
            </a:pPr>
            <a:r>
              <a:rPr lang="en-US" sz="1700">
                <a:solidFill>
                  <a:schemeClr val="dk1"/>
                </a:solidFill>
              </a:rPr>
              <a:t>Kristo Käärmann, като съосновател и главен изпълнителен директор на TransferWise, изигра ключова роля в оформянето на стратегията и визията на компанията. Неговото лидерство, заедно с иновативния дух на екипа, тласна TransferWise да се превърне в една от водещите FinTech компании в световен мащаб.</a:t>
            </a:r>
            <a:endParaRPr sz="1700">
              <a:solidFill>
                <a:schemeClr val="dk1"/>
              </a:solidFill>
            </a:endParaRPr>
          </a:p>
          <a:p>
            <a:pPr indent="0" lvl="0" marL="0" rtl="0" algn="ctr">
              <a:spcBef>
                <a:spcPts val="0"/>
              </a:spcBef>
              <a:spcAft>
                <a:spcPts val="0"/>
              </a:spcAft>
              <a:buClr>
                <a:schemeClr val="dk1"/>
              </a:buClr>
              <a:buSzPts val="1100"/>
              <a:buFont typeface="Arial"/>
              <a:buNone/>
            </a:pPr>
            <a:r>
              <a:t/>
            </a:r>
            <a:endParaRPr sz="1700">
              <a:solidFill>
                <a:schemeClr val="dk1"/>
              </a:solidFill>
            </a:endParaRPr>
          </a:p>
          <a:p>
            <a:pPr indent="0" lvl="0" marL="0" rtl="0" algn="ctr">
              <a:spcBef>
                <a:spcPts val="0"/>
              </a:spcBef>
              <a:spcAft>
                <a:spcPts val="0"/>
              </a:spcAft>
              <a:buClr>
                <a:schemeClr val="dk1"/>
              </a:buClr>
              <a:buSzPts val="1100"/>
              <a:buFont typeface="Arial"/>
              <a:buNone/>
            </a:pPr>
            <a:r>
              <a:rPr lang="en-US" sz="1700">
                <a:solidFill>
                  <a:schemeClr val="dk1"/>
                </a:solidFill>
              </a:rPr>
              <a:t>TransferWise, сега известен като Wise, остави трайно наследство, като демонстрира, че финансовите услуги могат да бъдат справедливи, прозрачни и достъпни за всички. Успехът на платформата насърчава предприемачите да се впуснат в пространството на FinTech и да стимулират положителна промяна в начина, по който се предоставят финансовите услуги.</a:t>
            </a:r>
            <a:endParaRPr sz="1700">
              <a:solidFill>
                <a:schemeClr val="dk1"/>
              </a:solidFill>
            </a:endParaRPr>
          </a:p>
          <a:p>
            <a:pPr indent="0" lvl="0" marL="0" marR="0" rtl="0" algn="ctr">
              <a:lnSpc>
                <a:spcPct val="100000"/>
              </a:lnSpc>
              <a:spcBef>
                <a:spcPts val="0"/>
              </a:spcBef>
              <a:spcAft>
                <a:spcPts val="0"/>
              </a:spcAft>
              <a:buClr>
                <a:srgbClr val="000000"/>
              </a:buClr>
              <a:buSzPts val="1400"/>
              <a:buFont typeface="Arial"/>
              <a:buNone/>
            </a:pPr>
            <a:r>
              <a:t/>
            </a:r>
            <a:endParaRPr sz="1700">
              <a:solidFill>
                <a:schemeClr val="dk1"/>
              </a:solidFill>
            </a:endParaRPr>
          </a:p>
        </p:txBody>
      </p:sp>
      <p:pic>
        <p:nvPicPr>
          <p:cNvPr id="552" name="Google Shape;552;p73"/>
          <p:cNvPicPr preferRelativeResize="0"/>
          <p:nvPr/>
        </p:nvPicPr>
        <p:blipFill rotWithShape="1">
          <a:blip r:embed="rId4">
            <a:alphaModFix/>
          </a:blip>
          <a:srcRect b="0" l="0" r="0" t="0"/>
          <a:stretch/>
        </p:blipFill>
        <p:spPr>
          <a:xfrm>
            <a:off x="3886625" y="546900"/>
            <a:ext cx="2657475" cy="1724025"/>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6" name="Shape 556"/>
        <p:cNvGrpSpPr/>
        <p:nvPr/>
      </p:nvGrpSpPr>
      <p:grpSpPr>
        <a:xfrm>
          <a:off x="0" y="0"/>
          <a:ext cx="0" cy="0"/>
          <a:chOff x="0" y="0"/>
          <a:chExt cx="0" cy="0"/>
        </a:xfrm>
      </p:grpSpPr>
      <p:pic>
        <p:nvPicPr>
          <p:cNvPr id="557" name="Google Shape;557;p74"/>
          <p:cNvPicPr preferRelativeResize="0"/>
          <p:nvPr/>
        </p:nvPicPr>
        <p:blipFill rotWithShape="1">
          <a:blip r:embed="rId3">
            <a:alphaModFix/>
          </a:blip>
          <a:srcRect b="0" l="0" r="0" t="0"/>
          <a:stretch/>
        </p:blipFill>
        <p:spPr>
          <a:xfrm>
            <a:off x="1418" y="0"/>
            <a:ext cx="10688975" cy="7559673"/>
          </a:xfrm>
          <a:prstGeom prst="rect">
            <a:avLst/>
          </a:prstGeom>
          <a:noFill/>
          <a:ln>
            <a:noFill/>
          </a:ln>
        </p:spPr>
      </p:pic>
      <p:sp>
        <p:nvSpPr>
          <p:cNvPr id="558" name="Google Shape;558;p74"/>
          <p:cNvSpPr txBox="1"/>
          <p:nvPr/>
        </p:nvSpPr>
        <p:spPr>
          <a:xfrm>
            <a:off x="813850" y="997100"/>
            <a:ext cx="8645100" cy="61551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5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1" i="0" sz="1700" u="none" cap="none" strike="noStrike">
              <a:solidFill>
                <a:schemeClr val="dk1"/>
              </a:solidFill>
              <a:latin typeface="Arial"/>
              <a:ea typeface="Arial"/>
              <a:cs typeface="Arial"/>
              <a:sym typeface="Arial"/>
            </a:endParaRPr>
          </a:p>
        </p:txBody>
      </p:sp>
      <p:sp>
        <p:nvSpPr>
          <p:cNvPr id="559" name="Google Shape;559;p74"/>
          <p:cNvSpPr txBox="1"/>
          <p:nvPr/>
        </p:nvSpPr>
        <p:spPr>
          <a:xfrm>
            <a:off x="914217" y="1304856"/>
            <a:ext cx="8645100" cy="4278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lang="en-US" sz="1700">
                <a:solidFill>
                  <a:schemeClr val="dk1"/>
                </a:solidFill>
              </a:rPr>
              <a:t>Сега нека отделим малко време за размисъл:</a:t>
            </a:r>
            <a:endParaRPr sz="1700">
              <a:solidFill>
                <a:schemeClr val="dk1"/>
              </a:solidFill>
            </a:endParaRPr>
          </a:p>
          <a:p>
            <a:pPr indent="0" lvl="0" marL="0" marR="0" rtl="0" algn="l">
              <a:lnSpc>
                <a:spcPct val="100000"/>
              </a:lnSpc>
              <a:spcBef>
                <a:spcPts val="0"/>
              </a:spcBef>
              <a:spcAft>
                <a:spcPts val="0"/>
              </a:spcAft>
              <a:buClr>
                <a:srgbClr val="000000"/>
              </a:buClr>
              <a:buSzPts val="1700"/>
              <a:buFont typeface="Arial"/>
              <a:buNone/>
            </a:pPr>
            <a:r>
              <a:t/>
            </a:r>
            <a:endParaRPr sz="1700">
              <a:solidFill>
                <a:schemeClr val="dk1"/>
              </a:solidFill>
            </a:endParaRPr>
          </a:p>
          <a:p>
            <a:pPr indent="0" lvl="0" marL="0" marR="0" rtl="0" algn="l">
              <a:lnSpc>
                <a:spcPct val="100000"/>
              </a:lnSpc>
              <a:spcBef>
                <a:spcPts val="0"/>
              </a:spcBef>
              <a:spcAft>
                <a:spcPts val="0"/>
              </a:spcAft>
              <a:buClr>
                <a:srgbClr val="000000"/>
              </a:buClr>
              <a:buSzPts val="1700"/>
              <a:buFont typeface="Arial"/>
              <a:buNone/>
            </a:pPr>
            <a:r>
              <a:rPr lang="en-US" sz="1700">
                <a:solidFill>
                  <a:schemeClr val="dk1"/>
                </a:solidFill>
              </a:rPr>
              <a:t>Отделете малко време, за да обмислите следните въпроси, можете да ги обсъдите с приятел или да направите бележки в бележника си:</a:t>
            </a:r>
            <a:endParaRPr sz="1700">
              <a:solidFill>
                <a:schemeClr val="dk1"/>
              </a:solidFill>
            </a:endParaRPr>
          </a:p>
          <a:p>
            <a:pPr indent="0" lvl="0" marL="0" marR="0" rtl="0" algn="l">
              <a:lnSpc>
                <a:spcPct val="100000"/>
              </a:lnSpc>
              <a:spcBef>
                <a:spcPts val="0"/>
              </a:spcBef>
              <a:spcAft>
                <a:spcPts val="0"/>
              </a:spcAft>
              <a:buClr>
                <a:srgbClr val="000000"/>
              </a:buClr>
              <a:buSzPts val="1700"/>
              <a:buFont typeface="Arial"/>
              <a:buNone/>
            </a:pPr>
            <a:r>
              <a:t/>
            </a:r>
            <a:endParaRPr sz="1700">
              <a:solidFill>
                <a:schemeClr val="dk1"/>
              </a:solidFill>
            </a:endParaRPr>
          </a:p>
          <a:p>
            <a:pPr indent="0" lvl="0" marL="0" marR="0" rtl="0" algn="l">
              <a:lnSpc>
                <a:spcPct val="100000"/>
              </a:lnSpc>
              <a:spcBef>
                <a:spcPts val="0"/>
              </a:spcBef>
              <a:spcAft>
                <a:spcPts val="0"/>
              </a:spcAft>
              <a:buClr>
                <a:srgbClr val="000000"/>
              </a:buClr>
              <a:buSzPts val="1700"/>
              <a:buFont typeface="Arial"/>
              <a:buNone/>
            </a:pPr>
            <a:r>
              <a:rPr lang="en-US" sz="1700">
                <a:solidFill>
                  <a:schemeClr val="dk1"/>
                </a:solidFill>
              </a:rPr>
              <a:t>Как иновативният модел за обмен на валута peer-to-peer на TransferWise се справи с често срещано предизвикателство при международните парични преводи и какви поуки могат да извлекат предприемачите от този подход за решаване на проблеми в други индустрии?</a:t>
            </a:r>
            <a:endParaRPr sz="1700">
              <a:solidFill>
                <a:schemeClr val="dk1"/>
              </a:solidFill>
            </a:endParaRPr>
          </a:p>
          <a:p>
            <a:pPr indent="0" lvl="0" marL="0" marR="0" rtl="0" algn="l">
              <a:lnSpc>
                <a:spcPct val="100000"/>
              </a:lnSpc>
              <a:spcBef>
                <a:spcPts val="0"/>
              </a:spcBef>
              <a:spcAft>
                <a:spcPts val="0"/>
              </a:spcAft>
              <a:buClr>
                <a:srgbClr val="000000"/>
              </a:buClr>
              <a:buSzPts val="1700"/>
              <a:buFont typeface="Arial"/>
              <a:buNone/>
            </a:pPr>
            <a:r>
              <a:t/>
            </a:r>
            <a:endParaRPr sz="1700">
              <a:solidFill>
                <a:schemeClr val="dk1"/>
              </a:solidFill>
            </a:endParaRPr>
          </a:p>
          <a:p>
            <a:pPr indent="0" lvl="0" marL="0" marR="0" rtl="0" algn="l">
              <a:lnSpc>
                <a:spcPct val="100000"/>
              </a:lnSpc>
              <a:spcBef>
                <a:spcPts val="0"/>
              </a:spcBef>
              <a:spcAft>
                <a:spcPts val="0"/>
              </a:spcAft>
              <a:buClr>
                <a:srgbClr val="000000"/>
              </a:buClr>
              <a:buSzPts val="1700"/>
              <a:buFont typeface="Arial"/>
              <a:buNone/>
            </a:pPr>
            <a:r>
              <a:rPr lang="en-US" sz="1700">
                <a:solidFill>
                  <a:schemeClr val="dk1"/>
                </a:solidFill>
              </a:rPr>
              <a:t>По какви начини ръководството на Kristo Käärmann допринесе за успеха и глобалното въздействие на TransferWise и какви прозрения могат да получат амбициозните предприемачи от неговата роля в прекрояването на FinTech ландшафта?</a:t>
            </a:r>
            <a:endParaRPr sz="1700">
              <a:solidFill>
                <a:schemeClr val="dk1"/>
              </a:solidFill>
            </a:endParaRPr>
          </a:p>
          <a:p>
            <a:pPr indent="0" lvl="0" marL="0" marR="0" rtl="0" algn="l">
              <a:lnSpc>
                <a:spcPct val="100000"/>
              </a:lnSpc>
              <a:spcBef>
                <a:spcPts val="0"/>
              </a:spcBef>
              <a:spcAft>
                <a:spcPts val="0"/>
              </a:spcAft>
              <a:buClr>
                <a:srgbClr val="000000"/>
              </a:buClr>
              <a:buSzPts val="1700"/>
              <a:buFont typeface="Arial"/>
              <a:buNone/>
            </a:pPr>
            <a:r>
              <a:t/>
            </a:r>
            <a:endParaRPr sz="1700">
              <a:solidFill>
                <a:schemeClr val="dk1"/>
              </a:solidFill>
            </a:endParaRPr>
          </a:p>
          <a:p>
            <a:pPr indent="0" lvl="0" marL="0" marR="0" rtl="0" algn="l">
              <a:lnSpc>
                <a:spcPct val="100000"/>
              </a:lnSpc>
              <a:spcBef>
                <a:spcPts val="0"/>
              </a:spcBef>
              <a:spcAft>
                <a:spcPts val="0"/>
              </a:spcAft>
              <a:buClr>
                <a:srgbClr val="000000"/>
              </a:buClr>
              <a:buSzPts val="1700"/>
              <a:buFont typeface="Arial"/>
              <a:buNone/>
            </a:pPr>
            <a:r>
              <a:rPr lang="en-US" sz="1700">
                <a:solidFill>
                  <a:schemeClr val="dk1"/>
                </a:solidFill>
              </a:rPr>
              <a:t>Когато приключите, сравнете отговорите си с тези на следващия слайд.</a:t>
            </a:r>
            <a:endParaRPr sz="1700">
              <a:solidFill>
                <a:schemeClr val="dk1"/>
              </a:solidFill>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3" name="Shape 563"/>
        <p:cNvGrpSpPr/>
        <p:nvPr/>
      </p:nvGrpSpPr>
      <p:grpSpPr>
        <a:xfrm>
          <a:off x="0" y="0"/>
          <a:ext cx="0" cy="0"/>
          <a:chOff x="0" y="0"/>
          <a:chExt cx="0" cy="0"/>
        </a:xfrm>
      </p:grpSpPr>
      <p:pic>
        <p:nvPicPr>
          <p:cNvPr id="564" name="Google Shape;564;p75"/>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565" name="Google Shape;565;p75"/>
          <p:cNvSpPr txBox="1"/>
          <p:nvPr/>
        </p:nvSpPr>
        <p:spPr>
          <a:xfrm>
            <a:off x="877198" y="687800"/>
            <a:ext cx="8645100"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1700" u="none" cap="none" strike="noStrike">
                <a:solidFill>
                  <a:schemeClr val="dk1"/>
                </a:solidFill>
                <a:latin typeface="Arial"/>
                <a:ea typeface="Arial"/>
                <a:cs typeface="Arial"/>
                <a:sym typeface="Arial"/>
              </a:rPr>
              <a:t> </a:t>
            </a:r>
            <a:endParaRPr b="0" i="1" sz="1700" u="none" cap="none" strike="noStrike">
              <a:solidFill>
                <a:schemeClr val="dk1"/>
              </a:solidFill>
              <a:latin typeface="Arial"/>
              <a:ea typeface="Arial"/>
              <a:cs typeface="Arial"/>
              <a:sym typeface="Arial"/>
            </a:endParaRPr>
          </a:p>
        </p:txBody>
      </p:sp>
      <p:sp>
        <p:nvSpPr>
          <p:cNvPr id="566" name="Google Shape;566;p75"/>
          <p:cNvSpPr txBox="1"/>
          <p:nvPr/>
        </p:nvSpPr>
        <p:spPr>
          <a:xfrm>
            <a:off x="763121" y="685929"/>
            <a:ext cx="9165600" cy="60030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rPr lang="en-US" sz="1600"/>
              <a:t>1. Как иновативният модел за обмен на валута peer-to-peer на TransferWise се справи с често срещано предизвикателство при международните парични преводи и какви поуки могат да извлекат предприемачите от този подход за решаване на проблеми в други индустрии?</a:t>
            </a:r>
            <a:endParaRPr sz="1600"/>
          </a:p>
          <a:p>
            <a:pPr indent="0" lvl="0" marL="0" rtl="0" algn="l">
              <a:spcBef>
                <a:spcPts val="0"/>
              </a:spcBef>
              <a:spcAft>
                <a:spcPts val="0"/>
              </a:spcAft>
              <a:buClr>
                <a:schemeClr val="dk1"/>
              </a:buClr>
              <a:buSzPts val="1100"/>
              <a:buFont typeface="Arial"/>
              <a:buNone/>
            </a:pPr>
            <a:r>
              <a:t/>
            </a:r>
            <a:endParaRPr sz="1600"/>
          </a:p>
          <a:p>
            <a:pPr indent="0" lvl="0" marL="0" rtl="0" algn="l">
              <a:spcBef>
                <a:spcPts val="0"/>
              </a:spcBef>
              <a:spcAft>
                <a:spcPts val="0"/>
              </a:spcAft>
              <a:buClr>
                <a:schemeClr val="dk1"/>
              </a:buClr>
              <a:buSzPts val="1100"/>
              <a:buFont typeface="Arial"/>
              <a:buNone/>
            </a:pPr>
            <a:r>
              <a:rPr lang="en-US" sz="1600"/>
              <a:t>Моделът за обмен на валута peer-to-peer на TransferWise се справи с предизвикателството на високите разходи, свързани с международните парични преводи, като изключи традиционните банкови посредници. Платформата позволи на потребителите да обменят валути директно помежду си, което доведе до справедливо и прозрачно ценообразуване. Предприемачите могат да си извлекат поуката, че иновативните модели, насочени директно към потребителите, могат да разстроят индустрии, обременени от неефективност и високи такси. Чрез преосмисляне на традиционните процеси, предприемачите могат да създават решения, които осигуряват стойност и по-добре обслужват нуждите на клиентите.</a:t>
            </a:r>
            <a:endParaRPr sz="1600"/>
          </a:p>
          <a:p>
            <a:pPr indent="0" lvl="0" marL="0" rtl="0" algn="l">
              <a:spcBef>
                <a:spcPts val="0"/>
              </a:spcBef>
              <a:spcAft>
                <a:spcPts val="0"/>
              </a:spcAft>
              <a:buClr>
                <a:schemeClr val="dk1"/>
              </a:buClr>
              <a:buSzPts val="1100"/>
              <a:buFont typeface="Arial"/>
              <a:buNone/>
            </a:pPr>
            <a:r>
              <a:t/>
            </a:r>
            <a:endParaRPr sz="1600"/>
          </a:p>
          <a:p>
            <a:pPr indent="0" lvl="0" marL="0" rtl="0" algn="l">
              <a:spcBef>
                <a:spcPts val="0"/>
              </a:spcBef>
              <a:spcAft>
                <a:spcPts val="0"/>
              </a:spcAft>
              <a:buClr>
                <a:schemeClr val="dk1"/>
              </a:buClr>
              <a:buSzPts val="1100"/>
              <a:buFont typeface="Arial"/>
              <a:buNone/>
            </a:pPr>
            <a:r>
              <a:rPr lang="en-US" sz="1600"/>
              <a:t>2. По какви начини ръководството на Kristo Käärmann допринесе за успеха и глобалното въздействие на TransferWise и какви прозрения могат да получат амбициозните предприемачи от неговата роля в преоформянето на FinTech ландшафта?</a:t>
            </a:r>
            <a:endParaRPr sz="1600"/>
          </a:p>
          <a:p>
            <a:pPr indent="0" lvl="0" marL="0" rtl="0" algn="l">
              <a:spcBef>
                <a:spcPts val="0"/>
              </a:spcBef>
              <a:spcAft>
                <a:spcPts val="0"/>
              </a:spcAft>
              <a:buClr>
                <a:schemeClr val="dk1"/>
              </a:buClr>
              <a:buSzPts val="1100"/>
              <a:buFont typeface="Arial"/>
              <a:buNone/>
            </a:pPr>
            <a:r>
              <a:t/>
            </a:r>
            <a:endParaRPr sz="1600"/>
          </a:p>
          <a:p>
            <a:pPr indent="0" lvl="0" marL="0" rtl="0" algn="l">
              <a:spcBef>
                <a:spcPts val="0"/>
              </a:spcBef>
              <a:spcAft>
                <a:spcPts val="0"/>
              </a:spcAft>
              <a:buClr>
                <a:schemeClr val="dk1"/>
              </a:buClr>
              <a:buSzPts val="1100"/>
              <a:buFont typeface="Arial"/>
              <a:buNone/>
            </a:pPr>
            <a:r>
              <a:rPr lang="en-US" sz="1600"/>
              <a:t>Лидерството на Kristo Käärmann в TransferWise се характеризира със стратегическа визия, устойчивост и ангажираност към справедливост във финансовите услуги. Неговата роля в оформянето на стратегията на компанията и стимулирането на глобалната експанзия показа въздействието на смелото лидерство във FinTech сектора. Амбициозните предприемачи могат да придобият представа за значението на силното лидерство и способността да се справят с предизвикателствата.</a:t>
            </a:r>
            <a:endParaRPr sz="1600"/>
          </a:p>
          <a:p>
            <a:pPr indent="0" lvl="0" marL="0" marR="0" rtl="0" algn="l">
              <a:lnSpc>
                <a:spcPct val="100000"/>
              </a:lnSpc>
              <a:spcBef>
                <a:spcPts val="0"/>
              </a:spcBef>
              <a:spcAft>
                <a:spcPts val="0"/>
              </a:spcAft>
              <a:buClr>
                <a:srgbClr val="000000"/>
              </a:buClr>
              <a:buSzPts val="1700"/>
              <a:buFont typeface="Arial"/>
              <a:buNone/>
            </a:pPr>
            <a:r>
              <a:t/>
            </a:r>
            <a:endParaRPr sz="1600"/>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0" name="Shape 570"/>
        <p:cNvGrpSpPr/>
        <p:nvPr/>
      </p:nvGrpSpPr>
      <p:grpSpPr>
        <a:xfrm>
          <a:off x="0" y="0"/>
          <a:ext cx="0" cy="0"/>
          <a:chOff x="0" y="0"/>
          <a:chExt cx="0" cy="0"/>
        </a:xfrm>
      </p:grpSpPr>
      <p:pic>
        <p:nvPicPr>
          <p:cNvPr id="571" name="Google Shape;571;p76"/>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572" name="Google Shape;572;p76"/>
          <p:cNvSpPr txBox="1"/>
          <p:nvPr/>
        </p:nvSpPr>
        <p:spPr>
          <a:xfrm>
            <a:off x="769433" y="925158"/>
            <a:ext cx="8720400" cy="5602800"/>
          </a:xfrm>
          <a:prstGeom prst="rect">
            <a:avLst/>
          </a:prstGeom>
          <a:noFill/>
          <a:ln>
            <a:noFill/>
          </a:ln>
        </p:spPr>
        <p:txBody>
          <a:bodyPr anchorCtr="0" anchor="t" bIns="45700" lIns="91425" spcFirstLastPara="1" rIns="91425" wrap="square" tIns="45700">
            <a:spAutoFit/>
          </a:bodyPr>
          <a:lstStyle/>
          <a:p>
            <a:pPr indent="0" lvl="0" marL="0" rtl="0" algn="l">
              <a:spcBef>
                <a:spcPts val="1200"/>
              </a:spcBef>
              <a:spcAft>
                <a:spcPts val="0"/>
              </a:spcAft>
              <a:buClr>
                <a:schemeClr val="dk1"/>
              </a:buClr>
              <a:buSzPts val="1100"/>
              <a:buFont typeface="Arial"/>
              <a:buNone/>
            </a:pPr>
            <a:r>
              <a:rPr lang="en-US" sz="1600">
                <a:solidFill>
                  <a:schemeClr val="dk1"/>
                </a:solidFill>
              </a:rPr>
              <a:t>Раздел 3: Систематични подходи към генерирането и оценката на идеи.</a:t>
            </a:r>
            <a:endParaRPr sz="1600">
              <a:solidFill>
                <a:schemeClr val="dk1"/>
              </a:solidFill>
            </a:endParaRPr>
          </a:p>
          <a:p>
            <a:pPr indent="0" lvl="0" marL="0" rtl="0" algn="l">
              <a:spcBef>
                <a:spcPts val="1200"/>
              </a:spcBef>
              <a:spcAft>
                <a:spcPts val="0"/>
              </a:spcAft>
              <a:buClr>
                <a:schemeClr val="dk1"/>
              </a:buClr>
              <a:buSzPts val="1100"/>
              <a:buFont typeface="Arial"/>
              <a:buNone/>
            </a:pPr>
            <a:r>
              <a:t/>
            </a:r>
            <a:endParaRPr sz="1600">
              <a:solidFill>
                <a:schemeClr val="dk1"/>
              </a:solidFill>
            </a:endParaRPr>
          </a:p>
          <a:p>
            <a:pPr indent="0" lvl="0" marL="0" rtl="0" algn="l">
              <a:spcBef>
                <a:spcPts val="1200"/>
              </a:spcBef>
              <a:spcAft>
                <a:spcPts val="0"/>
              </a:spcAft>
              <a:buClr>
                <a:schemeClr val="dk1"/>
              </a:buClr>
              <a:buSzPts val="1100"/>
              <a:buFont typeface="Arial"/>
              <a:buNone/>
            </a:pPr>
            <a:r>
              <a:rPr lang="en-US" sz="1600">
                <a:solidFill>
                  <a:schemeClr val="dk1"/>
                </a:solidFill>
              </a:rPr>
              <a:t>Какво е мозъчна атака и защо има значение?</a:t>
            </a:r>
            <a:endParaRPr sz="1600">
              <a:solidFill>
                <a:schemeClr val="dk1"/>
              </a:solidFill>
            </a:endParaRPr>
          </a:p>
          <a:p>
            <a:pPr indent="0" lvl="0" marL="0" rtl="0" algn="l">
              <a:spcBef>
                <a:spcPts val="1200"/>
              </a:spcBef>
              <a:spcAft>
                <a:spcPts val="0"/>
              </a:spcAft>
              <a:buClr>
                <a:schemeClr val="dk1"/>
              </a:buClr>
              <a:buSzPts val="1100"/>
              <a:buFont typeface="Arial"/>
              <a:buNone/>
            </a:pPr>
            <a:r>
              <a:t/>
            </a:r>
            <a:endParaRPr sz="1600">
              <a:solidFill>
                <a:schemeClr val="dk1"/>
              </a:solidFill>
            </a:endParaRPr>
          </a:p>
          <a:p>
            <a:pPr indent="0" lvl="0" marL="0" rtl="0" algn="l">
              <a:spcBef>
                <a:spcPts val="1200"/>
              </a:spcBef>
              <a:spcAft>
                <a:spcPts val="0"/>
              </a:spcAft>
              <a:buClr>
                <a:schemeClr val="dk1"/>
              </a:buClr>
              <a:buSzPts val="1100"/>
              <a:buFont typeface="Arial"/>
              <a:buNone/>
            </a:pPr>
            <a:r>
              <a:rPr lang="en-US" sz="1600">
                <a:solidFill>
                  <a:schemeClr val="dk1"/>
                </a:solidFill>
              </a:rPr>
              <a:t>Мозъчната атака е като екипна дейност, при която всички се събират, за да измислят различни идеи. Основната идея е да развихрите креативността си и да разговаряте открито за всичко. Не се допуска съдийство! По време на мозъчна атака всеки може да сподели своите мисли, предложения и идеи, без да се притеснява, че някой ще каже: „Не, това не е готино“. Всичко е свързано с това да развихрим въображението си и да измислим заедно най-добрите, най-иновативните неща.</a:t>
            </a:r>
            <a:endParaRPr sz="1600">
              <a:solidFill>
                <a:schemeClr val="dk1"/>
              </a:solidFill>
            </a:endParaRPr>
          </a:p>
          <a:p>
            <a:pPr indent="0" lvl="0" marL="0" rtl="0" algn="l">
              <a:spcBef>
                <a:spcPts val="1200"/>
              </a:spcBef>
              <a:spcAft>
                <a:spcPts val="0"/>
              </a:spcAft>
              <a:buClr>
                <a:schemeClr val="dk1"/>
              </a:buClr>
              <a:buSzPts val="1100"/>
              <a:buFont typeface="Arial"/>
              <a:buNone/>
            </a:pPr>
            <a:r>
              <a:t/>
            </a:r>
            <a:endParaRPr sz="1600">
              <a:solidFill>
                <a:schemeClr val="dk1"/>
              </a:solidFill>
            </a:endParaRPr>
          </a:p>
          <a:p>
            <a:pPr indent="0" lvl="0" marL="0" rtl="0" algn="l">
              <a:spcBef>
                <a:spcPts val="1200"/>
              </a:spcBef>
              <a:spcAft>
                <a:spcPts val="0"/>
              </a:spcAft>
              <a:buClr>
                <a:schemeClr val="dk1"/>
              </a:buClr>
              <a:buSzPts val="1100"/>
              <a:buFont typeface="Arial"/>
              <a:buNone/>
            </a:pPr>
            <a:r>
              <a:rPr lang="en-US" sz="1600">
                <a:solidFill>
                  <a:schemeClr val="dk1"/>
                </a:solidFill>
              </a:rPr>
              <a:t>Мозъчната атака е повече от просто хвърляне на идеи във въздуха – става въпрос за създаване на атмосфера, в която иновациите процъфтяват. Независимо дали започвате от нулата или прецизирате съществуваща концепция, ефективната мозъчна атака е крайъгълният камък на предприемаческия успех. Това е вашата възможност да изследвате неизследваното, да предизвикате статуквото и да представите идеи, които могат да предефинират индустриите.</a:t>
            </a:r>
            <a:endParaRPr sz="1600">
              <a:solidFill>
                <a:schemeClr val="dk1"/>
              </a:solidFill>
            </a:endParaRPr>
          </a:p>
          <a:p>
            <a:pPr indent="0" lvl="0" marL="0" marR="0" rtl="0" algn="l">
              <a:lnSpc>
                <a:spcPct val="100000"/>
              </a:lnSpc>
              <a:spcBef>
                <a:spcPts val="1200"/>
              </a:spcBef>
              <a:spcAft>
                <a:spcPts val="0"/>
              </a:spcAft>
              <a:buClr>
                <a:srgbClr val="000000"/>
              </a:buClr>
              <a:buSzPts val="1400"/>
              <a:buFont typeface="Arial"/>
              <a:buNone/>
            </a:pPr>
            <a:r>
              <a:t/>
            </a:r>
            <a:endParaRPr sz="1600">
              <a:solidFill>
                <a:schemeClr val="dk1"/>
              </a:solidFill>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6" name="Shape 576"/>
        <p:cNvGrpSpPr/>
        <p:nvPr/>
      </p:nvGrpSpPr>
      <p:grpSpPr>
        <a:xfrm>
          <a:off x="0" y="0"/>
          <a:ext cx="0" cy="0"/>
          <a:chOff x="0" y="0"/>
          <a:chExt cx="0" cy="0"/>
        </a:xfrm>
      </p:grpSpPr>
      <p:pic>
        <p:nvPicPr>
          <p:cNvPr id="577" name="Google Shape;577;p77"/>
          <p:cNvPicPr preferRelativeResize="0"/>
          <p:nvPr/>
        </p:nvPicPr>
        <p:blipFill rotWithShape="1">
          <a:blip r:embed="rId3">
            <a:alphaModFix/>
          </a:blip>
          <a:srcRect b="0" l="0" r="0" t="0"/>
          <a:stretch/>
        </p:blipFill>
        <p:spPr>
          <a:xfrm>
            <a:off x="1420" y="0"/>
            <a:ext cx="10688975" cy="7559672"/>
          </a:xfrm>
          <a:prstGeom prst="rect">
            <a:avLst/>
          </a:prstGeom>
          <a:noFill/>
          <a:ln>
            <a:noFill/>
          </a:ln>
        </p:spPr>
      </p:pic>
      <p:sp>
        <p:nvSpPr>
          <p:cNvPr id="578" name="Google Shape;578;p77"/>
          <p:cNvSpPr txBox="1"/>
          <p:nvPr/>
        </p:nvSpPr>
        <p:spPr>
          <a:xfrm>
            <a:off x="638075" y="1149500"/>
            <a:ext cx="9375300" cy="1557309"/>
          </a:xfrm>
          <a:prstGeom prst="rect">
            <a:avLst/>
          </a:prstGeom>
          <a:noFill/>
          <a:ln>
            <a:noFill/>
          </a:ln>
        </p:spPr>
        <p:txBody>
          <a:bodyPr anchorCtr="0" anchor="t" bIns="45700" lIns="91425" spcFirstLastPara="1" rIns="91425" wrap="square" tIns="45700">
            <a:spAutoFit/>
          </a:bodyPr>
          <a:lstStyle/>
          <a:p>
            <a:pPr indent="0" lvl="0" marL="457200" marR="0" rtl="0" algn="ctr">
              <a:lnSpc>
                <a:spcPct val="115000"/>
              </a:lnSpc>
              <a:spcBef>
                <a:spcPts val="0"/>
              </a:spcBef>
              <a:spcAft>
                <a:spcPts val="0"/>
              </a:spcAft>
              <a:buClr>
                <a:srgbClr val="000000"/>
              </a:buClr>
              <a:buSzPts val="1500"/>
              <a:buFont typeface="Arial"/>
              <a:buNone/>
            </a:pPr>
            <a:r>
              <a:t/>
            </a:r>
            <a:endParaRPr b="1" i="0" sz="1700" u="none" cap="none" strike="noStrike">
              <a:solidFill>
                <a:srgbClr val="37415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500"/>
              <a:buFont typeface="Arial"/>
              <a:buNone/>
            </a:pPr>
            <a:r>
              <a:t/>
            </a:r>
            <a:endParaRPr b="1" i="0" sz="1700" u="none" cap="none" strike="noStrike">
              <a:solidFill>
                <a:srgbClr val="37415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500"/>
              <a:buFont typeface="Arial"/>
              <a:buNone/>
            </a:pPr>
            <a:r>
              <a:t/>
            </a:r>
            <a:endParaRPr b="0" i="0" sz="1700" u="none" cap="none" strike="noStrike">
              <a:solidFill>
                <a:srgbClr val="37415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500"/>
              <a:buFont typeface="Arial"/>
              <a:buNone/>
            </a:pPr>
            <a:r>
              <a:t/>
            </a:r>
            <a:endParaRPr b="1" i="0" sz="1700" u="none" cap="none" strike="noStrike">
              <a:solidFill>
                <a:srgbClr val="37415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1" i="0" sz="1700" u="none" cap="none" strike="noStrike">
              <a:solidFill>
                <a:srgbClr val="404040"/>
              </a:solidFill>
              <a:latin typeface="Arial"/>
              <a:ea typeface="Arial"/>
              <a:cs typeface="Arial"/>
              <a:sym typeface="Arial"/>
            </a:endParaRPr>
          </a:p>
        </p:txBody>
      </p:sp>
      <p:sp>
        <p:nvSpPr>
          <p:cNvPr id="579" name="Google Shape;579;p77"/>
          <p:cNvSpPr txBox="1"/>
          <p:nvPr/>
        </p:nvSpPr>
        <p:spPr>
          <a:xfrm>
            <a:off x="638075" y="593687"/>
            <a:ext cx="9375300" cy="69882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rPr lang="en-US" sz="1600"/>
              <a:t>Основни съвети за мозъчна атака:</a:t>
            </a:r>
            <a:endParaRPr sz="1600"/>
          </a:p>
          <a:p>
            <a:pPr indent="0" lvl="0" marL="0" rtl="0" algn="l">
              <a:spcBef>
                <a:spcPts val="0"/>
              </a:spcBef>
              <a:spcAft>
                <a:spcPts val="0"/>
              </a:spcAft>
              <a:buClr>
                <a:schemeClr val="dk1"/>
              </a:buClr>
              <a:buSzPts val="1100"/>
              <a:buFont typeface="Arial"/>
              <a:buNone/>
            </a:pPr>
            <a:r>
              <a:t/>
            </a:r>
            <a:endParaRPr sz="1600"/>
          </a:p>
          <a:p>
            <a:pPr indent="0" lvl="0" marL="0" rtl="0" algn="l">
              <a:spcBef>
                <a:spcPts val="0"/>
              </a:spcBef>
              <a:spcAft>
                <a:spcPts val="0"/>
              </a:spcAft>
              <a:buClr>
                <a:schemeClr val="dk1"/>
              </a:buClr>
              <a:buSzPts val="1100"/>
              <a:buFont typeface="Arial"/>
              <a:buNone/>
            </a:pPr>
            <a:r>
              <a:rPr lang="en-US" sz="1600"/>
              <a:t>1. Създайте забавна среда:</a:t>
            </a:r>
            <a:endParaRPr sz="1600"/>
          </a:p>
          <a:p>
            <a:pPr indent="0" lvl="0" marL="0" rtl="0" algn="l">
              <a:spcBef>
                <a:spcPts val="0"/>
              </a:spcBef>
              <a:spcAft>
                <a:spcPts val="0"/>
              </a:spcAft>
              <a:buClr>
                <a:schemeClr val="dk1"/>
              </a:buClr>
              <a:buSzPts val="1100"/>
              <a:buFont typeface="Arial"/>
              <a:buNone/>
            </a:pPr>
            <a:r>
              <a:rPr lang="en-US" sz="1600"/>
              <a:t>Пуснете весела музика, вземете цветни маркери и оживете пространството. Създаването на забавна и спокойна среда може да повиши креативността и да направи мозъчната атака по-приятна.</a:t>
            </a:r>
            <a:endParaRPr sz="1600"/>
          </a:p>
          <a:p>
            <a:pPr indent="0" lvl="0" marL="0" rtl="0" algn="l">
              <a:spcBef>
                <a:spcPts val="0"/>
              </a:spcBef>
              <a:spcAft>
                <a:spcPts val="0"/>
              </a:spcAft>
              <a:buClr>
                <a:schemeClr val="dk1"/>
              </a:buClr>
              <a:buSzPts val="1100"/>
              <a:buFont typeface="Arial"/>
              <a:buNone/>
            </a:pPr>
            <a:r>
              <a:t/>
            </a:r>
            <a:endParaRPr sz="1600"/>
          </a:p>
          <a:p>
            <a:pPr indent="0" lvl="0" marL="0" rtl="0" algn="l">
              <a:spcBef>
                <a:spcPts val="0"/>
              </a:spcBef>
              <a:spcAft>
                <a:spcPts val="0"/>
              </a:spcAft>
              <a:buClr>
                <a:schemeClr val="dk1"/>
              </a:buClr>
              <a:buSzPts val="1100"/>
              <a:buFont typeface="Arial"/>
              <a:buNone/>
            </a:pPr>
            <a:r>
              <a:rPr lang="en-US" sz="1600"/>
              <a:t>2. Мислете мащабно, след това прецизирайте:</a:t>
            </a:r>
            <a:endParaRPr sz="1600"/>
          </a:p>
          <a:p>
            <a:pPr indent="0" lvl="0" marL="0" rtl="0" algn="l">
              <a:spcBef>
                <a:spcPts val="0"/>
              </a:spcBef>
              <a:spcAft>
                <a:spcPts val="0"/>
              </a:spcAft>
              <a:buClr>
                <a:schemeClr val="dk1"/>
              </a:buClr>
              <a:buSzPts val="1100"/>
              <a:buFont typeface="Arial"/>
              <a:buNone/>
            </a:pPr>
            <a:r>
              <a:rPr lang="en-US" sz="1600"/>
              <a:t> Първоначално насърчавайте мисленето без ограничения. Оставете идеите да текат, без да се притеснявате прекалено много за практичността. След първоначалната мозъчна атака можете да стесните и прецизирате най-обещаващите концепции.</a:t>
            </a:r>
            <a:endParaRPr sz="1600"/>
          </a:p>
          <a:p>
            <a:pPr indent="0" lvl="0" marL="0" rtl="0" algn="l">
              <a:spcBef>
                <a:spcPts val="0"/>
              </a:spcBef>
              <a:spcAft>
                <a:spcPts val="0"/>
              </a:spcAft>
              <a:buClr>
                <a:schemeClr val="dk1"/>
              </a:buClr>
              <a:buSzPts val="1100"/>
              <a:buFont typeface="Arial"/>
              <a:buNone/>
            </a:pPr>
            <a:r>
              <a:t/>
            </a:r>
            <a:endParaRPr sz="1600"/>
          </a:p>
          <a:p>
            <a:pPr indent="0" lvl="0" marL="0" rtl="0" algn="l">
              <a:spcBef>
                <a:spcPts val="0"/>
              </a:spcBef>
              <a:spcAft>
                <a:spcPts val="0"/>
              </a:spcAft>
              <a:buClr>
                <a:schemeClr val="dk1"/>
              </a:buClr>
              <a:buSzPts val="1100"/>
              <a:buFont typeface="Arial"/>
              <a:buNone/>
            </a:pPr>
            <a:r>
              <a:rPr lang="en-US" sz="1600"/>
              <a:t>3. Драскулка и скица:</a:t>
            </a:r>
            <a:endParaRPr sz="1600"/>
          </a:p>
          <a:p>
            <a:pPr indent="0" lvl="0" marL="0" rtl="0" algn="l">
              <a:spcBef>
                <a:spcPts val="0"/>
              </a:spcBef>
              <a:spcAft>
                <a:spcPts val="0"/>
              </a:spcAft>
              <a:buClr>
                <a:schemeClr val="dk1"/>
              </a:buClr>
              <a:buSzPts val="1100"/>
              <a:buFont typeface="Arial"/>
              <a:buNone/>
            </a:pPr>
            <a:r>
              <a:rPr lang="en-US" sz="1600"/>
              <a:t>Визуализирането на идеи чрез драскулки или прости скици може да помогне за оживяване на концепциите. Не е необходимо да сте художник; целта е да запишете вашите идеи на хартия по начин, който има смисъл за вас.</a:t>
            </a:r>
            <a:endParaRPr sz="1600"/>
          </a:p>
          <a:p>
            <a:pPr indent="0" lvl="0" marL="0" rtl="0" algn="l">
              <a:spcBef>
                <a:spcPts val="0"/>
              </a:spcBef>
              <a:spcAft>
                <a:spcPts val="0"/>
              </a:spcAft>
              <a:buClr>
                <a:schemeClr val="dk1"/>
              </a:buClr>
              <a:buSzPts val="1100"/>
              <a:buFont typeface="Arial"/>
              <a:buNone/>
            </a:pPr>
            <a:r>
              <a:t/>
            </a:r>
            <a:endParaRPr sz="1600"/>
          </a:p>
          <a:p>
            <a:pPr indent="0" lvl="0" marL="0" rtl="0" algn="l">
              <a:spcBef>
                <a:spcPts val="0"/>
              </a:spcBef>
              <a:spcAft>
                <a:spcPts val="0"/>
              </a:spcAft>
              <a:buClr>
                <a:schemeClr val="dk1"/>
              </a:buClr>
              <a:buSzPts val="1100"/>
              <a:buFont typeface="Arial"/>
              <a:buNone/>
            </a:pPr>
            <a:r>
              <a:rPr lang="en-US" sz="1600"/>
              <a:t>4. Включете различни гледни точки:</a:t>
            </a:r>
            <a:endParaRPr sz="1600"/>
          </a:p>
          <a:p>
            <a:pPr indent="0" lvl="0" marL="0" rtl="0" algn="l">
              <a:spcBef>
                <a:spcPts val="0"/>
              </a:spcBef>
              <a:spcAft>
                <a:spcPts val="0"/>
              </a:spcAft>
              <a:buClr>
                <a:schemeClr val="dk1"/>
              </a:buClr>
              <a:buSzPts val="1100"/>
              <a:buFont typeface="Arial"/>
              <a:buNone/>
            </a:pPr>
            <a:r>
              <a:rPr lang="en-US" sz="1600"/>
              <a:t>Получете информация от приятели, семейство или съученици с различни интереси и произход. Разнообразието от мисли може да донесе уникални перспективи и да увеличи богатството на вашите идеи.</a:t>
            </a:r>
            <a:endParaRPr sz="1600"/>
          </a:p>
          <a:p>
            <a:pPr indent="0" lvl="0" marL="0" rtl="0" algn="l">
              <a:spcBef>
                <a:spcPts val="0"/>
              </a:spcBef>
              <a:spcAft>
                <a:spcPts val="0"/>
              </a:spcAft>
              <a:buClr>
                <a:schemeClr val="dk1"/>
              </a:buClr>
              <a:buSzPts val="1100"/>
              <a:buFont typeface="Arial"/>
              <a:buNone/>
            </a:pPr>
            <a:r>
              <a:t/>
            </a:r>
            <a:endParaRPr sz="1600"/>
          </a:p>
          <a:p>
            <a:pPr indent="0" lvl="0" marL="0" rtl="0" algn="l">
              <a:spcBef>
                <a:spcPts val="0"/>
              </a:spcBef>
              <a:spcAft>
                <a:spcPts val="0"/>
              </a:spcAft>
              <a:buClr>
                <a:schemeClr val="dk1"/>
              </a:buClr>
              <a:buSzPts val="1100"/>
              <a:buFont typeface="Arial"/>
              <a:buNone/>
            </a:pPr>
            <a:r>
              <a:rPr lang="en-US" sz="1600"/>
              <a:t>5. Използвайте технологиите творчески:</a:t>
            </a:r>
            <a:endParaRPr sz="1600"/>
          </a:p>
          <a:p>
            <a:pPr indent="0" lvl="0" marL="0" rtl="0" algn="l">
              <a:spcBef>
                <a:spcPts val="0"/>
              </a:spcBef>
              <a:spcAft>
                <a:spcPts val="0"/>
              </a:spcAft>
              <a:buClr>
                <a:schemeClr val="dk1"/>
              </a:buClr>
              <a:buSzPts val="1100"/>
              <a:buFont typeface="Arial"/>
              <a:buNone/>
            </a:pPr>
            <a:r>
              <a:rPr lang="en-US" sz="1600"/>
              <a:t>Използвайте технологични инструменти, които се харесват на вашето поколение. Виртуалните бели дъски, онлайн платформите за сътрудничество и приложенията, предназначени за творческо мислене, могат да добавят технологичен привкус към вашите сесии за мозъчна атака.</a:t>
            </a:r>
            <a:endParaRPr sz="1600"/>
          </a:p>
          <a:p>
            <a:pPr indent="0" lvl="0" marL="0" marR="0" rtl="0" algn="l">
              <a:lnSpc>
                <a:spcPct val="100000"/>
              </a:lnSpc>
              <a:spcBef>
                <a:spcPts val="0"/>
              </a:spcBef>
              <a:spcAft>
                <a:spcPts val="0"/>
              </a:spcAft>
              <a:buClr>
                <a:srgbClr val="000000"/>
              </a:buClr>
              <a:buSzPts val="1700"/>
              <a:buFont typeface="Arial"/>
              <a:buNone/>
            </a:pPr>
            <a:r>
              <a:t/>
            </a:r>
            <a:endParaRPr sz="1600"/>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3" name="Shape 583"/>
        <p:cNvGrpSpPr/>
        <p:nvPr/>
      </p:nvGrpSpPr>
      <p:grpSpPr>
        <a:xfrm>
          <a:off x="0" y="0"/>
          <a:ext cx="0" cy="0"/>
          <a:chOff x="0" y="0"/>
          <a:chExt cx="0" cy="0"/>
        </a:xfrm>
      </p:grpSpPr>
      <p:pic>
        <p:nvPicPr>
          <p:cNvPr id="584" name="Google Shape;584;p78"/>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585" name="Google Shape;585;p78"/>
          <p:cNvSpPr txBox="1"/>
          <p:nvPr/>
        </p:nvSpPr>
        <p:spPr>
          <a:xfrm>
            <a:off x="877200" y="684450"/>
            <a:ext cx="8645100" cy="68958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rPr lang="en-US" sz="1700">
                <a:solidFill>
                  <a:schemeClr val="dk1"/>
                </a:solidFill>
              </a:rPr>
              <a:t>6. Комбинирайте страстите:</a:t>
            </a:r>
            <a:endParaRPr sz="1700">
              <a:solidFill>
                <a:schemeClr val="dk1"/>
              </a:solidFill>
            </a:endParaRPr>
          </a:p>
          <a:p>
            <a:pPr indent="0" lvl="0" marL="0" rtl="0" algn="l">
              <a:spcBef>
                <a:spcPts val="0"/>
              </a:spcBef>
              <a:spcAft>
                <a:spcPts val="0"/>
              </a:spcAft>
              <a:buClr>
                <a:schemeClr val="dk1"/>
              </a:buClr>
              <a:buSzPts val="1100"/>
              <a:buFont typeface="Arial"/>
              <a:buNone/>
            </a:pPr>
            <a:r>
              <a:rPr lang="en-US" sz="1700">
                <a:solidFill>
                  <a:schemeClr val="dk1"/>
                </a:solidFill>
              </a:rPr>
              <a:t>Помислете за вашите хобита, интереси и неща, към които сте страстен. Комбинирането на вашите интереси с потенциални бизнес идеи може да направи вашето предприемаческо пътуване по-вълнуващо и смислено.</a:t>
            </a:r>
            <a:endParaRPr sz="1700">
              <a:solidFill>
                <a:schemeClr val="dk1"/>
              </a:solidFill>
            </a:endParaRPr>
          </a:p>
          <a:p>
            <a:pPr indent="0" lvl="0" marL="0" rtl="0" algn="l">
              <a:spcBef>
                <a:spcPts val="0"/>
              </a:spcBef>
              <a:spcAft>
                <a:spcPts val="0"/>
              </a:spcAft>
              <a:buClr>
                <a:schemeClr val="dk1"/>
              </a:buClr>
              <a:buSzPts val="1100"/>
              <a:buFont typeface="Arial"/>
              <a:buNone/>
            </a:pPr>
            <a:r>
              <a:t/>
            </a:r>
            <a:endParaRPr sz="1700">
              <a:solidFill>
                <a:schemeClr val="dk1"/>
              </a:solidFill>
            </a:endParaRPr>
          </a:p>
          <a:p>
            <a:pPr indent="0" lvl="0" marL="0" rtl="0" algn="l">
              <a:spcBef>
                <a:spcPts val="0"/>
              </a:spcBef>
              <a:spcAft>
                <a:spcPts val="0"/>
              </a:spcAft>
              <a:buClr>
                <a:schemeClr val="dk1"/>
              </a:buClr>
              <a:buSzPts val="1100"/>
              <a:buFont typeface="Arial"/>
              <a:buNone/>
            </a:pPr>
            <a:r>
              <a:rPr lang="en-US" sz="1700">
                <a:solidFill>
                  <a:schemeClr val="dk1"/>
                </a:solidFill>
              </a:rPr>
              <a:t>7. Поставете малки предизвикателства:</a:t>
            </a:r>
            <a:endParaRPr sz="1700">
              <a:solidFill>
                <a:schemeClr val="dk1"/>
              </a:solidFill>
            </a:endParaRPr>
          </a:p>
          <a:p>
            <a:pPr indent="0" lvl="0" marL="0" rtl="0" algn="l">
              <a:spcBef>
                <a:spcPts val="0"/>
              </a:spcBef>
              <a:spcAft>
                <a:spcPts val="0"/>
              </a:spcAft>
              <a:buClr>
                <a:schemeClr val="dk1"/>
              </a:buClr>
              <a:buSzPts val="1100"/>
              <a:buFont typeface="Arial"/>
              <a:buNone/>
            </a:pPr>
            <a:r>
              <a:rPr lang="en-US" sz="1700">
                <a:solidFill>
                  <a:schemeClr val="dk1"/>
                </a:solidFill>
              </a:rPr>
              <a:t>Започнете с малки предизвикателства или проблеми, които забелязвате в ежедневието си. Как можете да направите нещо по-ефективно, забавно или устойчиво? Решаването на ежедневни проблеми може да доведе до иновативни бизнес идеи.</a:t>
            </a:r>
            <a:endParaRPr sz="1700">
              <a:solidFill>
                <a:schemeClr val="dk1"/>
              </a:solidFill>
            </a:endParaRPr>
          </a:p>
          <a:p>
            <a:pPr indent="0" lvl="0" marL="0" rtl="0" algn="l">
              <a:spcBef>
                <a:spcPts val="0"/>
              </a:spcBef>
              <a:spcAft>
                <a:spcPts val="0"/>
              </a:spcAft>
              <a:buClr>
                <a:schemeClr val="dk1"/>
              </a:buClr>
              <a:buSzPts val="1100"/>
              <a:buFont typeface="Arial"/>
              <a:buNone/>
            </a:pPr>
            <a:r>
              <a:t/>
            </a:r>
            <a:endParaRPr sz="1700">
              <a:solidFill>
                <a:schemeClr val="dk1"/>
              </a:solidFill>
            </a:endParaRPr>
          </a:p>
          <a:p>
            <a:pPr indent="0" lvl="0" marL="0" rtl="0" algn="l">
              <a:spcBef>
                <a:spcPts val="0"/>
              </a:spcBef>
              <a:spcAft>
                <a:spcPts val="0"/>
              </a:spcAft>
              <a:buClr>
                <a:schemeClr val="dk1"/>
              </a:buClr>
              <a:buSzPts val="1100"/>
              <a:buFont typeface="Arial"/>
              <a:buNone/>
            </a:pPr>
            <a:r>
              <a:rPr lang="en-US" sz="1700">
                <a:solidFill>
                  <a:schemeClr val="dk1"/>
                </a:solidFill>
              </a:rPr>
              <a:t>8. Празнувайте щурите идеи:</a:t>
            </a:r>
            <a:endParaRPr sz="1700">
              <a:solidFill>
                <a:schemeClr val="dk1"/>
              </a:solidFill>
            </a:endParaRPr>
          </a:p>
          <a:p>
            <a:pPr indent="0" lvl="0" marL="0" rtl="0" algn="l">
              <a:spcBef>
                <a:spcPts val="0"/>
              </a:spcBef>
              <a:spcAft>
                <a:spcPts val="0"/>
              </a:spcAft>
              <a:buClr>
                <a:schemeClr val="dk1"/>
              </a:buClr>
              <a:buSzPts val="1100"/>
              <a:buFont typeface="Arial"/>
              <a:buNone/>
            </a:pPr>
            <a:r>
              <a:rPr lang="en-US" sz="1700">
                <a:solidFill>
                  <a:schemeClr val="dk1"/>
                </a:solidFill>
              </a:rPr>
              <a:t>В мозъчната атака няма лоши идеи! Дори и най-лудите концепции могат да предизвикат нещо брилянтно. Празнувайте и градете върху тези диви, нестандартни мисли.</a:t>
            </a:r>
            <a:endParaRPr sz="1700">
              <a:solidFill>
                <a:schemeClr val="dk1"/>
              </a:solidFill>
            </a:endParaRPr>
          </a:p>
          <a:p>
            <a:pPr indent="0" lvl="0" marL="0" rtl="0" algn="l">
              <a:spcBef>
                <a:spcPts val="0"/>
              </a:spcBef>
              <a:spcAft>
                <a:spcPts val="0"/>
              </a:spcAft>
              <a:buClr>
                <a:schemeClr val="dk1"/>
              </a:buClr>
              <a:buSzPts val="1100"/>
              <a:buFont typeface="Arial"/>
              <a:buNone/>
            </a:pPr>
            <a:r>
              <a:t/>
            </a:r>
            <a:endParaRPr sz="1700">
              <a:solidFill>
                <a:schemeClr val="dk1"/>
              </a:solidFill>
            </a:endParaRPr>
          </a:p>
          <a:p>
            <a:pPr indent="0" lvl="0" marL="0" rtl="0" algn="l">
              <a:spcBef>
                <a:spcPts val="0"/>
              </a:spcBef>
              <a:spcAft>
                <a:spcPts val="0"/>
              </a:spcAft>
              <a:buClr>
                <a:schemeClr val="dk1"/>
              </a:buClr>
              <a:buSzPts val="1100"/>
              <a:buFont typeface="Arial"/>
              <a:buNone/>
            </a:pPr>
            <a:r>
              <a:rPr lang="en-US" sz="1700">
                <a:solidFill>
                  <a:schemeClr val="dk1"/>
                </a:solidFill>
              </a:rPr>
              <a:t>9. Бъдете отворени за сътрудничество:</a:t>
            </a:r>
            <a:endParaRPr sz="1700">
              <a:solidFill>
                <a:schemeClr val="dk1"/>
              </a:solidFill>
            </a:endParaRPr>
          </a:p>
          <a:p>
            <a:pPr indent="0" lvl="0" marL="0" rtl="0" algn="l">
              <a:spcBef>
                <a:spcPts val="0"/>
              </a:spcBef>
              <a:spcAft>
                <a:spcPts val="0"/>
              </a:spcAft>
              <a:buClr>
                <a:schemeClr val="dk1"/>
              </a:buClr>
              <a:buSzPts val="1100"/>
              <a:buFont typeface="Arial"/>
              <a:buNone/>
            </a:pPr>
            <a:r>
              <a:rPr lang="en-US" sz="1700">
                <a:solidFill>
                  <a:schemeClr val="dk1"/>
                </a:solidFill>
              </a:rPr>
              <a:t>Споделете идеите си с приятели или съученици и ги насърчете да допринесат. Сътрудничеството може да превърне самостоятелната брейнсторминг сесия в динамичен обмен на идеи.</a:t>
            </a:r>
            <a:endParaRPr sz="1700">
              <a:solidFill>
                <a:schemeClr val="dk1"/>
              </a:solidFill>
            </a:endParaRPr>
          </a:p>
          <a:p>
            <a:pPr indent="0" lvl="0" marL="0" rtl="0" algn="l">
              <a:spcBef>
                <a:spcPts val="0"/>
              </a:spcBef>
              <a:spcAft>
                <a:spcPts val="0"/>
              </a:spcAft>
              <a:buClr>
                <a:schemeClr val="dk1"/>
              </a:buClr>
              <a:buSzPts val="1100"/>
              <a:buFont typeface="Arial"/>
              <a:buNone/>
            </a:pPr>
            <a:r>
              <a:t/>
            </a:r>
            <a:endParaRPr sz="1700">
              <a:solidFill>
                <a:schemeClr val="dk1"/>
              </a:solidFill>
            </a:endParaRPr>
          </a:p>
          <a:p>
            <a:pPr indent="0" lvl="0" marL="0" rtl="0" algn="l">
              <a:spcBef>
                <a:spcPts val="0"/>
              </a:spcBef>
              <a:spcAft>
                <a:spcPts val="0"/>
              </a:spcAft>
              <a:buClr>
                <a:schemeClr val="dk1"/>
              </a:buClr>
              <a:buSzPts val="1100"/>
              <a:buFont typeface="Arial"/>
              <a:buNone/>
            </a:pPr>
            <a:r>
              <a:rPr lang="en-US" sz="1700">
                <a:solidFill>
                  <a:schemeClr val="dk1"/>
                </a:solidFill>
              </a:rPr>
              <a:t>10. Останете любопитни:</a:t>
            </a:r>
            <a:endParaRPr sz="1700">
              <a:solidFill>
                <a:schemeClr val="dk1"/>
              </a:solidFill>
            </a:endParaRPr>
          </a:p>
          <a:p>
            <a:pPr indent="0" lvl="0" marL="0" rtl="0" algn="l">
              <a:spcBef>
                <a:spcPts val="0"/>
              </a:spcBef>
              <a:spcAft>
                <a:spcPts val="0"/>
              </a:spcAft>
              <a:buClr>
                <a:schemeClr val="dk1"/>
              </a:buClr>
              <a:buSzPts val="1100"/>
              <a:buFont typeface="Arial"/>
              <a:buNone/>
            </a:pPr>
            <a:r>
              <a:rPr lang="en-US" sz="1700">
                <a:solidFill>
                  <a:schemeClr val="dk1"/>
                </a:solidFill>
              </a:rPr>
              <a:t>Поддържайте любопитството си живо. Изследвайте нови тенденции, технологии и индустрии. Любопитството ще ви помогне да останете отворени за свежи идеи и възможности.</a:t>
            </a:r>
            <a:endParaRPr sz="1700">
              <a:solidFill>
                <a:schemeClr val="dk1"/>
              </a:solidFill>
            </a:endParaRPr>
          </a:p>
          <a:p>
            <a:pPr indent="0" lvl="0" marL="0" marR="0" rtl="0" algn="l">
              <a:lnSpc>
                <a:spcPct val="100000"/>
              </a:lnSpc>
              <a:spcBef>
                <a:spcPts val="0"/>
              </a:spcBef>
              <a:spcAft>
                <a:spcPts val="0"/>
              </a:spcAft>
              <a:buClr>
                <a:srgbClr val="000000"/>
              </a:buClr>
              <a:buSzPts val="1500"/>
              <a:buFont typeface="Arial"/>
              <a:buNone/>
            </a:pPr>
            <a:r>
              <a:t/>
            </a:r>
            <a:endParaRPr sz="1700">
              <a:solidFill>
                <a:schemeClr val="dk1"/>
              </a:solidFill>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9" name="Shape 589"/>
        <p:cNvGrpSpPr/>
        <p:nvPr/>
      </p:nvGrpSpPr>
      <p:grpSpPr>
        <a:xfrm>
          <a:off x="0" y="0"/>
          <a:ext cx="0" cy="0"/>
          <a:chOff x="0" y="0"/>
          <a:chExt cx="0" cy="0"/>
        </a:xfrm>
      </p:grpSpPr>
      <p:pic>
        <p:nvPicPr>
          <p:cNvPr id="590" name="Google Shape;590;p79"/>
          <p:cNvPicPr preferRelativeResize="0"/>
          <p:nvPr/>
        </p:nvPicPr>
        <p:blipFill rotWithShape="1">
          <a:blip r:embed="rId3">
            <a:alphaModFix/>
          </a:blip>
          <a:srcRect b="0" l="0" r="0" t="0"/>
          <a:stretch/>
        </p:blipFill>
        <p:spPr>
          <a:xfrm>
            <a:off x="2838" y="0"/>
            <a:ext cx="10688975" cy="7559673"/>
          </a:xfrm>
          <a:prstGeom prst="rect">
            <a:avLst/>
          </a:prstGeom>
          <a:noFill/>
          <a:ln>
            <a:noFill/>
          </a:ln>
        </p:spPr>
      </p:pic>
      <p:sp>
        <p:nvSpPr>
          <p:cNvPr id="591" name="Google Shape;591;p79"/>
          <p:cNvSpPr txBox="1"/>
          <p:nvPr/>
        </p:nvSpPr>
        <p:spPr>
          <a:xfrm>
            <a:off x="843806" y="789957"/>
            <a:ext cx="9004200" cy="66342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rPr lang="en-US" sz="1700"/>
              <a:t>Какво е SWOT?</a:t>
            </a:r>
            <a:endParaRPr sz="1700"/>
          </a:p>
          <a:p>
            <a:pPr indent="0" lvl="0" marL="0" rtl="0" algn="l">
              <a:spcBef>
                <a:spcPts val="0"/>
              </a:spcBef>
              <a:spcAft>
                <a:spcPts val="0"/>
              </a:spcAft>
              <a:buClr>
                <a:schemeClr val="dk1"/>
              </a:buClr>
              <a:buSzPts val="1100"/>
              <a:buFont typeface="Arial"/>
              <a:buNone/>
            </a:pPr>
            <a:r>
              <a:rPr lang="en-US" sz="1700"/>
              <a:t>SWOT означава силни страни, слаби страни, възможности и заплахи. Може да бъде полезно за разбиране на вашата бизнес идея отвътре. Нека разбием всеки компонент:</a:t>
            </a:r>
            <a:endParaRPr sz="1700"/>
          </a:p>
          <a:p>
            <a:pPr indent="0" lvl="0" marL="0" rtl="0" algn="l">
              <a:spcBef>
                <a:spcPts val="0"/>
              </a:spcBef>
              <a:spcAft>
                <a:spcPts val="0"/>
              </a:spcAft>
              <a:buClr>
                <a:schemeClr val="dk1"/>
              </a:buClr>
              <a:buSzPts val="1100"/>
              <a:buFont typeface="Arial"/>
              <a:buNone/>
            </a:pPr>
            <a:r>
              <a:t/>
            </a:r>
            <a:endParaRPr sz="1700"/>
          </a:p>
          <a:p>
            <a:pPr indent="0" lvl="0" marL="0" rtl="0" algn="l">
              <a:spcBef>
                <a:spcPts val="0"/>
              </a:spcBef>
              <a:spcAft>
                <a:spcPts val="0"/>
              </a:spcAft>
              <a:buClr>
                <a:schemeClr val="dk1"/>
              </a:buClr>
              <a:buSzPts val="1100"/>
              <a:buFont typeface="Arial"/>
              <a:buNone/>
            </a:pPr>
            <a:r>
              <a:rPr lang="en-US" sz="1700"/>
              <a:t>Силни страни (S):</a:t>
            </a:r>
            <a:endParaRPr sz="1700"/>
          </a:p>
          <a:p>
            <a:pPr indent="0" lvl="0" marL="0" rtl="0" algn="l">
              <a:spcBef>
                <a:spcPts val="0"/>
              </a:spcBef>
              <a:spcAft>
                <a:spcPts val="0"/>
              </a:spcAft>
              <a:buClr>
                <a:schemeClr val="dk1"/>
              </a:buClr>
              <a:buSzPts val="1100"/>
              <a:buFont typeface="Arial"/>
              <a:buNone/>
            </a:pPr>
            <a:r>
              <a:rPr lang="en-US" sz="1700"/>
              <a:t>Какво кара вашата идея да блесне? Силните страни са суперсилите, които вашата идея притежава. Това могат да бъдат уникални характеристики, умения или ресурси, които дават конкурентно предимство на вашата идея.</a:t>
            </a:r>
            <a:endParaRPr sz="1700"/>
          </a:p>
          <a:p>
            <a:pPr indent="0" lvl="0" marL="0" rtl="0" algn="l">
              <a:spcBef>
                <a:spcPts val="0"/>
              </a:spcBef>
              <a:spcAft>
                <a:spcPts val="0"/>
              </a:spcAft>
              <a:buClr>
                <a:schemeClr val="dk1"/>
              </a:buClr>
              <a:buSzPts val="1100"/>
              <a:buFont typeface="Arial"/>
              <a:buNone/>
            </a:pPr>
            <a:r>
              <a:t/>
            </a:r>
            <a:endParaRPr sz="1700"/>
          </a:p>
          <a:p>
            <a:pPr indent="0" lvl="0" marL="0" rtl="0" algn="l">
              <a:spcBef>
                <a:spcPts val="0"/>
              </a:spcBef>
              <a:spcAft>
                <a:spcPts val="0"/>
              </a:spcAft>
              <a:buClr>
                <a:schemeClr val="dk1"/>
              </a:buClr>
              <a:buSzPts val="1100"/>
              <a:buFont typeface="Arial"/>
              <a:buNone/>
            </a:pPr>
            <a:r>
              <a:rPr lang="en-US" sz="1700"/>
              <a:t>Слабости (W):</a:t>
            </a:r>
            <a:endParaRPr sz="1700"/>
          </a:p>
          <a:p>
            <a:pPr indent="0" lvl="0" marL="0" rtl="0" algn="l">
              <a:spcBef>
                <a:spcPts val="0"/>
              </a:spcBef>
              <a:spcAft>
                <a:spcPts val="0"/>
              </a:spcAft>
              <a:buClr>
                <a:schemeClr val="dk1"/>
              </a:buClr>
              <a:buSzPts val="1100"/>
              <a:buFont typeface="Arial"/>
              <a:buNone/>
            </a:pPr>
            <a:r>
              <a:rPr lang="en-US" sz="1700"/>
              <a:t>Всеки супергерой има слабост, нали? Идентифицирайте аспектите, които може да спрат идеята ви. Това може да е липса на определени умения, ограничени ресурси или потенциални предизвикателства, на които трябва да се обърне внимание.</a:t>
            </a:r>
            <a:endParaRPr sz="1700"/>
          </a:p>
          <a:p>
            <a:pPr indent="0" lvl="0" marL="0" rtl="0" algn="l">
              <a:spcBef>
                <a:spcPts val="0"/>
              </a:spcBef>
              <a:spcAft>
                <a:spcPts val="0"/>
              </a:spcAft>
              <a:buClr>
                <a:schemeClr val="dk1"/>
              </a:buClr>
              <a:buSzPts val="1100"/>
              <a:buFont typeface="Arial"/>
              <a:buNone/>
            </a:pPr>
            <a:r>
              <a:t/>
            </a:r>
            <a:endParaRPr sz="1700"/>
          </a:p>
          <a:p>
            <a:pPr indent="0" lvl="0" marL="0" rtl="0" algn="l">
              <a:spcBef>
                <a:spcPts val="0"/>
              </a:spcBef>
              <a:spcAft>
                <a:spcPts val="0"/>
              </a:spcAft>
              <a:buClr>
                <a:schemeClr val="dk1"/>
              </a:buClr>
              <a:buSzPts val="1100"/>
              <a:buFont typeface="Arial"/>
              <a:buNone/>
            </a:pPr>
            <a:r>
              <a:rPr lang="en-US" sz="1700"/>
              <a:t>Възможности (O):</a:t>
            </a:r>
            <a:endParaRPr sz="1700"/>
          </a:p>
          <a:p>
            <a:pPr indent="0" lvl="0" marL="0" rtl="0" algn="l">
              <a:spcBef>
                <a:spcPts val="0"/>
              </a:spcBef>
              <a:spcAft>
                <a:spcPts val="0"/>
              </a:spcAft>
              <a:buClr>
                <a:schemeClr val="dk1"/>
              </a:buClr>
              <a:buSzPts val="1100"/>
              <a:buFont typeface="Arial"/>
              <a:buNone/>
            </a:pPr>
            <a:r>
              <a:rPr lang="en-US" sz="1700"/>
              <a:t>Оглеждайте се за вълнуващите възможности, които чакат да бъдат проучени. Възможностите са външни фактори в света около вас, които вашата идея може да използва за успех. Има ли растящ пазар? Нововъзникващи тенденции? Нови технологии?</a:t>
            </a:r>
            <a:endParaRPr sz="1700"/>
          </a:p>
          <a:p>
            <a:pPr indent="0" lvl="0" marL="0" rtl="0" algn="l">
              <a:spcBef>
                <a:spcPts val="0"/>
              </a:spcBef>
              <a:spcAft>
                <a:spcPts val="0"/>
              </a:spcAft>
              <a:buClr>
                <a:schemeClr val="dk1"/>
              </a:buClr>
              <a:buSzPts val="1100"/>
              <a:buFont typeface="Arial"/>
              <a:buNone/>
            </a:pPr>
            <a:r>
              <a:t/>
            </a:r>
            <a:endParaRPr sz="1700"/>
          </a:p>
          <a:p>
            <a:pPr indent="0" lvl="0" marL="0" rtl="0" algn="l">
              <a:spcBef>
                <a:spcPts val="0"/>
              </a:spcBef>
              <a:spcAft>
                <a:spcPts val="0"/>
              </a:spcAft>
              <a:buClr>
                <a:schemeClr val="dk1"/>
              </a:buClr>
              <a:buSzPts val="1100"/>
              <a:buFont typeface="Arial"/>
              <a:buNone/>
            </a:pPr>
            <a:r>
              <a:rPr lang="en-US" sz="1700"/>
              <a:t>Заплахи (T):</a:t>
            </a:r>
            <a:endParaRPr sz="1700"/>
          </a:p>
          <a:p>
            <a:pPr indent="0" lvl="0" marL="0" rtl="0" algn="l">
              <a:spcBef>
                <a:spcPts val="0"/>
              </a:spcBef>
              <a:spcAft>
                <a:spcPts val="0"/>
              </a:spcAft>
              <a:buClr>
                <a:schemeClr val="dk1"/>
              </a:buClr>
              <a:buSzPts val="1100"/>
              <a:buFont typeface="Arial"/>
              <a:buNone/>
            </a:pPr>
            <a:r>
              <a:rPr lang="en-US" sz="1700"/>
              <a:t>Точно като злодеите в една история, заплахите са външни фактори, които могат да навредят на вашата идея. Това може да е конкуренция, променящи се пазарни тенденции или всякакви предизвикателства, които представляват риск.</a:t>
            </a:r>
            <a:endParaRPr sz="1700"/>
          </a:p>
          <a:p>
            <a:pPr indent="0" lvl="0" marL="0" marR="0" rtl="0" algn="l">
              <a:lnSpc>
                <a:spcPct val="100000"/>
              </a:lnSpc>
              <a:spcBef>
                <a:spcPts val="0"/>
              </a:spcBef>
              <a:spcAft>
                <a:spcPts val="0"/>
              </a:spcAft>
              <a:buClr>
                <a:srgbClr val="000000"/>
              </a:buClr>
              <a:buSzPts val="1700"/>
              <a:buFont typeface="Arial"/>
              <a:buNone/>
            </a:pPr>
            <a:r>
              <a:t/>
            </a:r>
            <a:endParaRPr sz="1700"/>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5" name="Shape 595"/>
        <p:cNvGrpSpPr/>
        <p:nvPr/>
      </p:nvGrpSpPr>
      <p:grpSpPr>
        <a:xfrm>
          <a:off x="0" y="0"/>
          <a:ext cx="0" cy="0"/>
          <a:chOff x="0" y="0"/>
          <a:chExt cx="0" cy="0"/>
        </a:xfrm>
      </p:grpSpPr>
      <p:pic>
        <p:nvPicPr>
          <p:cNvPr id="596" name="Google Shape;596;p80"/>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597" name="Google Shape;597;p80"/>
          <p:cNvSpPr txBox="1"/>
          <p:nvPr/>
        </p:nvSpPr>
        <p:spPr>
          <a:xfrm>
            <a:off x="909138" y="630259"/>
            <a:ext cx="6646200" cy="66342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rPr lang="en-US" sz="1700"/>
              <a:t>Как да проведете SWOT анализ:</a:t>
            </a:r>
            <a:endParaRPr sz="1700"/>
          </a:p>
          <a:p>
            <a:pPr indent="0" lvl="0" marL="0" rtl="0" algn="l">
              <a:spcBef>
                <a:spcPts val="0"/>
              </a:spcBef>
              <a:spcAft>
                <a:spcPts val="0"/>
              </a:spcAft>
              <a:buClr>
                <a:schemeClr val="dk1"/>
              </a:buClr>
              <a:buSzPts val="1100"/>
              <a:buFont typeface="Arial"/>
              <a:buNone/>
            </a:pPr>
            <a:r>
              <a:t/>
            </a:r>
            <a:endParaRPr sz="1700"/>
          </a:p>
          <a:p>
            <a:pPr indent="0" lvl="0" marL="0" rtl="0" algn="l">
              <a:spcBef>
                <a:spcPts val="0"/>
              </a:spcBef>
              <a:spcAft>
                <a:spcPts val="0"/>
              </a:spcAft>
              <a:buClr>
                <a:schemeClr val="dk1"/>
              </a:buClr>
              <a:buSzPts val="1100"/>
              <a:buFont typeface="Arial"/>
              <a:buNone/>
            </a:pPr>
            <a:r>
              <a:rPr lang="en-US" sz="1700"/>
              <a:t>Силни страни:</a:t>
            </a:r>
            <a:endParaRPr sz="1700"/>
          </a:p>
          <a:p>
            <a:pPr indent="0" lvl="0" marL="0" rtl="0" algn="l">
              <a:spcBef>
                <a:spcPts val="0"/>
              </a:spcBef>
              <a:spcAft>
                <a:spcPts val="0"/>
              </a:spcAft>
              <a:buClr>
                <a:schemeClr val="dk1"/>
              </a:buClr>
              <a:buSzPts val="1100"/>
              <a:buFont typeface="Arial"/>
              <a:buNone/>
            </a:pPr>
            <a:r>
              <a:rPr lang="en-US" sz="1700"/>
              <a:t>Избройте всички положителни аспекти на вашата идея.</a:t>
            </a:r>
            <a:endParaRPr sz="1700"/>
          </a:p>
          <a:p>
            <a:pPr indent="0" lvl="0" marL="0" rtl="0" algn="l">
              <a:spcBef>
                <a:spcPts val="0"/>
              </a:spcBef>
              <a:spcAft>
                <a:spcPts val="0"/>
              </a:spcAft>
              <a:buClr>
                <a:schemeClr val="dk1"/>
              </a:buClr>
              <a:buSzPts val="1100"/>
              <a:buFont typeface="Arial"/>
              <a:buNone/>
            </a:pPr>
            <a:r>
              <a:rPr lang="en-US" sz="1700"/>
              <a:t>Какви уникални умения или знания носите на масата?</a:t>
            </a:r>
            <a:endParaRPr sz="1700"/>
          </a:p>
          <a:p>
            <a:pPr indent="0" lvl="0" marL="0" rtl="0" algn="l">
              <a:spcBef>
                <a:spcPts val="0"/>
              </a:spcBef>
              <a:spcAft>
                <a:spcPts val="0"/>
              </a:spcAft>
              <a:buClr>
                <a:schemeClr val="dk1"/>
              </a:buClr>
              <a:buSzPts val="1100"/>
              <a:buFont typeface="Arial"/>
              <a:buNone/>
            </a:pPr>
            <a:r>
              <a:rPr lang="en-US" sz="1700"/>
              <a:t>Кои характеристики отличават вашата идея?</a:t>
            </a:r>
            <a:endParaRPr sz="1700"/>
          </a:p>
          <a:p>
            <a:pPr indent="0" lvl="0" marL="0" rtl="0" algn="l">
              <a:spcBef>
                <a:spcPts val="0"/>
              </a:spcBef>
              <a:spcAft>
                <a:spcPts val="0"/>
              </a:spcAft>
              <a:buClr>
                <a:schemeClr val="dk1"/>
              </a:buClr>
              <a:buSzPts val="1100"/>
              <a:buFont typeface="Arial"/>
              <a:buNone/>
            </a:pPr>
            <a:r>
              <a:t/>
            </a:r>
            <a:endParaRPr sz="1700"/>
          </a:p>
          <a:p>
            <a:pPr indent="0" lvl="0" marL="0" rtl="0" algn="l">
              <a:spcBef>
                <a:spcPts val="0"/>
              </a:spcBef>
              <a:spcAft>
                <a:spcPts val="0"/>
              </a:spcAft>
              <a:buClr>
                <a:schemeClr val="dk1"/>
              </a:buClr>
              <a:buSzPts val="1100"/>
              <a:buFont typeface="Arial"/>
              <a:buNone/>
            </a:pPr>
            <a:r>
              <a:rPr lang="en-US" sz="1700"/>
              <a:t>Слабости:</a:t>
            </a:r>
            <a:endParaRPr sz="1700"/>
          </a:p>
          <a:p>
            <a:pPr indent="0" lvl="0" marL="0" rtl="0" algn="l">
              <a:spcBef>
                <a:spcPts val="0"/>
              </a:spcBef>
              <a:spcAft>
                <a:spcPts val="0"/>
              </a:spcAft>
              <a:buClr>
                <a:schemeClr val="dk1"/>
              </a:buClr>
              <a:buSzPts val="1100"/>
              <a:buFont typeface="Arial"/>
              <a:buNone/>
            </a:pPr>
            <a:r>
              <a:rPr lang="en-US" sz="1700"/>
              <a:t>Бъдете честни за предизвикателствата, с които може да се сблъска вашата идея.</a:t>
            </a:r>
            <a:endParaRPr sz="1700"/>
          </a:p>
          <a:p>
            <a:pPr indent="0" lvl="0" marL="0" rtl="0" algn="l">
              <a:spcBef>
                <a:spcPts val="0"/>
              </a:spcBef>
              <a:spcAft>
                <a:spcPts val="0"/>
              </a:spcAft>
              <a:buClr>
                <a:schemeClr val="dk1"/>
              </a:buClr>
              <a:buSzPts val="1100"/>
              <a:buFont typeface="Arial"/>
              <a:buNone/>
            </a:pPr>
            <a:r>
              <a:rPr lang="en-US" sz="1700"/>
              <a:t>Има ли умения, които трябва да развиете?</a:t>
            </a:r>
            <a:endParaRPr sz="1700"/>
          </a:p>
          <a:p>
            <a:pPr indent="0" lvl="0" marL="0" rtl="0" algn="l">
              <a:spcBef>
                <a:spcPts val="0"/>
              </a:spcBef>
              <a:spcAft>
                <a:spcPts val="0"/>
              </a:spcAft>
              <a:buClr>
                <a:schemeClr val="dk1"/>
              </a:buClr>
              <a:buSzPts val="1100"/>
              <a:buFont typeface="Arial"/>
              <a:buNone/>
            </a:pPr>
            <a:r>
              <a:rPr lang="en-US" sz="1700"/>
              <a:t>Какви ограничения има вашата идея?</a:t>
            </a:r>
            <a:endParaRPr sz="1700"/>
          </a:p>
          <a:p>
            <a:pPr indent="0" lvl="0" marL="0" rtl="0" algn="l">
              <a:spcBef>
                <a:spcPts val="0"/>
              </a:spcBef>
              <a:spcAft>
                <a:spcPts val="0"/>
              </a:spcAft>
              <a:buClr>
                <a:schemeClr val="dk1"/>
              </a:buClr>
              <a:buSzPts val="1100"/>
              <a:buFont typeface="Arial"/>
              <a:buNone/>
            </a:pPr>
            <a:r>
              <a:t/>
            </a:r>
            <a:endParaRPr sz="1700"/>
          </a:p>
          <a:p>
            <a:pPr indent="0" lvl="0" marL="0" rtl="0" algn="l">
              <a:spcBef>
                <a:spcPts val="0"/>
              </a:spcBef>
              <a:spcAft>
                <a:spcPts val="0"/>
              </a:spcAft>
              <a:buClr>
                <a:schemeClr val="dk1"/>
              </a:buClr>
              <a:buSzPts val="1100"/>
              <a:buFont typeface="Arial"/>
              <a:buNone/>
            </a:pPr>
            <a:r>
              <a:rPr lang="en-US" sz="1700"/>
              <a:t>Възможности:</a:t>
            </a:r>
            <a:endParaRPr sz="1700"/>
          </a:p>
          <a:p>
            <a:pPr indent="0" lvl="0" marL="0" rtl="0" algn="l">
              <a:spcBef>
                <a:spcPts val="0"/>
              </a:spcBef>
              <a:spcAft>
                <a:spcPts val="0"/>
              </a:spcAft>
              <a:buClr>
                <a:schemeClr val="dk1"/>
              </a:buClr>
              <a:buSzPts val="1100"/>
              <a:buFont typeface="Arial"/>
              <a:buNone/>
            </a:pPr>
            <a:r>
              <a:rPr lang="en-US" sz="1700"/>
              <a:t>Проучете външните фактори, които биха могли да са от полза за вашата идея.</a:t>
            </a:r>
            <a:endParaRPr sz="1700"/>
          </a:p>
          <a:p>
            <a:pPr indent="0" lvl="0" marL="0" rtl="0" algn="l">
              <a:spcBef>
                <a:spcPts val="0"/>
              </a:spcBef>
              <a:spcAft>
                <a:spcPts val="0"/>
              </a:spcAft>
              <a:buClr>
                <a:schemeClr val="dk1"/>
              </a:buClr>
              <a:buSzPts val="1100"/>
              <a:buFont typeface="Arial"/>
              <a:buNone/>
            </a:pPr>
            <a:r>
              <a:rPr lang="en-US" sz="1700"/>
              <a:t>Има ли тенденции или пазари във възход?</a:t>
            </a:r>
            <a:endParaRPr sz="1700"/>
          </a:p>
          <a:p>
            <a:pPr indent="0" lvl="0" marL="0" rtl="0" algn="l">
              <a:spcBef>
                <a:spcPts val="0"/>
              </a:spcBef>
              <a:spcAft>
                <a:spcPts val="0"/>
              </a:spcAft>
              <a:buClr>
                <a:schemeClr val="dk1"/>
              </a:buClr>
              <a:buSzPts val="1100"/>
              <a:buFont typeface="Arial"/>
              <a:buNone/>
            </a:pPr>
            <a:r>
              <a:rPr lang="en-US" sz="1700"/>
              <a:t>Как можете да се възползвате от външни възможности?</a:t>
            </a:r>
            <a:endParaRPr sz="1700"/>
          </a:p>
          <a:p>
            <a:pPr indent="0" lvl="0" marL="0" rtl="0" algn="l">
              <a:spcBef>
                <a:spcPts val="0"/>
              </a:spcBef>
              <a:spcAft>
                <a:spcPts val="0"/>
              </a:spcAft>
              <a:buClr>
                <a:schemeClr val="dk1"/>
              </a:buClr>
              <a:buSzPts val="1100"/>
              <a:buFont typeface="Arial"/>
              <a:buNone/>
            </a:pPr>
            <a:r>
              <a:t/>
            </a:r>
            <a:endParaRPr sz="1700"/>
          </a:p>
          <a:p>
            <a:pPr indent="0" lvl="0" marL="0" rtl="0" algn="l">
              <a:spcBef>
                <a:spcPts val="0"/>
              </a:spcBef>
              <a:spcAft>
                <a:spcPts val="0"/>
              </a:spcAft>
              <a:buClr>
                <a:schemeClr val="dk1"/>
              </a:buClr>
              <a:buSzPts val="1100"/>
              <a:buFont typeface="Arial"/>
              <a:buNone/>
            </a:pPr>
            <a:r>
              <a:rPr lang="en-US" sz="1700"/>
              <a:t>Заплахи:</a:t>
            </a:r>
            <a:endParaRPr sz="1700"/>
          </a:p>
          <a:p>
            <a:pPr indent="0" lvl="0" marL="0" rtl="0" algn="l">
              <a:spcBef>
                <a:spcPts val="0"/>
              </a:spcBef>
              <a:spcAft>
                <a:spcPts val="0"/>
              </a:spcAft>
              <a:buClr>
                <a:schemeClr val="dk1"/>
              </a:buClr>
              <a:buSzPts val="1100"/>
              <a:buFont typeface="Arial"/>
              <a:buNone/>
            </a:pPr>
            <a:r>
              <a:rPr lang="en-US" sz="1700"/>
              <a:t>Идентифицирайте потенциални предизвикателства и рискове.</a:t>
            </a:r>
            <a:endParaRPr sz="1700"/>
          </a:p>
          <a:p>
            <a:pPr indent="0" lvl="0" marL="0" rtl="0" algn="l">
              <a:spcBef>
                <a:spcPts val="0"/>
              </a:spcBef>
              <a:spcAft>
                <a:spcPts val="0"/>
              </a:spcAft>
              <a:buClr>
                <a:schemeClr val="dk1"/>
              </a:buClr>
              <a:buSzPts val="1100"/>
              <a:buFont typeface="Arial"/>
              <a:buNone/>
            </a:pPr>
            <a:r>
              <a:rPr lang="en-US" sz="1700"/>
              <a:t>Кой или какво може да представлява заплаха за успеха на вашата идея?</a:t>
            </a:r>
            <a:endParaRPr sz="1700"/>
          </a:p>
          <a:p>
            <a:pPr indent="0" lvl="0" marL="0" rtl="0" algn="l">
              <a:spcBef>
                <a:spcPts val="0"/>
              </a:spcBef>
              <a:spcAft>
                <a:spcPts val="0"/>
              </a:spcAft>
              <a:buClr>
                <a:schemeClr val="dk1"/>
              </a:buClr>
              <a:buSzPts val="1100"/>
              <a:buFont typeface="Arial"/>
              <a:buNone/>
            </a:pPr>
            <a:r>
              <a:rPr lang="en-US" sz="1700"/>
              <a:t>Какви предизвикателства могат да възникнат на пазара?</a:t>
            </a:r>
            <a:endParaRPr sz="1700"/>
          </a:p>
          <a:p>
            <a:pPr indent="0" lvl="0" marL="0" marR="0" rtl="0" algn="l">
              <a:lnSpc>
                <a:spcPct val="100000"/>
              </a:lnSpc>
              <a:spcBef>
                <a:spcPts val="0"/>
              </a:spcBef>
              <a:spcAft>
                <a:spcPts val="0"/>
              </a:spcAft>
              <a:buClr>
                <a:srgbClr val="000000"/>
              </a:buClr>
              <a:buSzPts val="1700"/>
              <a:buFont typeface="Arial"/>
              <a:buNone/>
            </a:pPr>
            <a:r>
              <a:t/>
            </a:r>
            <a:endParaRPr sz="1700"/>
          </a:p>
        </p:txBody>
      </p:sp>
      <p:pic>
        <p:nvPicPr>
          <p:cNvPr id="598" name="Google Shape;598;p80">
            <a:hlinkClick r:id="rId4"/>
          </p:cNvPr>
          <p:cNvPicPr preferRelativeResize="0"/>
          <p:nvPr/>
        </p:nvPicPr>
        <p:blipFill rotWithShape="1">
          <a:blip r:embed="rId5">
            <a:alphaModFix/>
          </a:blip>
          <a:srcRect b="0" l="0" r="0" t="0"/>
          <a:stretch/>
        </p:blipFill>
        <p:spPr>
          <a:xfrm flipH="1">
            <a:off x="6991933" y="2141033"/>
            <a:ext cx="3354192" cy="3612639"/>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2" name="Shape 602"/>
        <p:cNvGrpSpPr/>
        <p:nvPr/>
      </p:nvGrpSpPr>
      <p:grpSpPr>
        <a:xfrm>
          <a:off x="0" y="0"/>
          <a:ext cx="0" cy="0"/>
          <a:chOff x="0" y="0"/>
          <a:chExt cx="0" cy="0"/>
        </a:xfrm>
      </p:grpSpPr>
      <p:pic>
        <p:nvPicPr>
          <p:cNvPr id="603" name="Google Shape;603;p81"/>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604" name="Google Shape;604;p81"/>
          <p:cNvSpPr txBox="1"/>
          <p:nvPr/>
        </p:nvSpPr>
        <p:spPr>
          <a:xfrm>
            <a:off x="656216" y="740687"/>
            <a:ext cx="9197700" cy="63723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None/>
            </a:pPr>
            <a:r>
              <a:rPr lang="en-US" sz="1700"/>
              <a:t>Сега нека да разгледаме:</a:t>
            </a:r>
            <a:endParaRPr sz="1700"/>
          </a:p>
          <a:p>
            <a:pPr indent="0" lvl="0" marL="0" rtl="0" algn="l">
              <a:spcBef>
                <a:spcPts val="0"/>
              </a:spcBef>
              <a:spcAft>
                <a:spcPts val="0"/>
              </a:spcAft>
              <a:buNone/>
            </a:pPr>
            <a:r>
              <a:t/>
            </a:r>
            <a:endParaRPr sz="1700"/>
          </a:p>
          <a:p>
            <a:pPr indent="0" lvl="0" marL="0" rtl="0" algn="l">
              <a:spcBef>
                <a:spcPts val="0"/>
              </a:spcBef>
              <a:spcAft>
                <a:spcPts val="0"/>
              </a:spcAft>
              <a:buNone/>
            </a:pPr>
            <a:r>
              <a:rPr lang="en-US" sz="1700"/>
              <a:t>Раздел 4: Идентифициране на пропуски на пазара.</a:t>
            </a:r>
            <a:endParaRPr sz="1700"/>
          </a:p>
          <a:p>
            <a:pPr indent="0" lvl="0" marL="0" rtl="0" algn="l">
              <a:spcBef>
                <a:spcPts val="0"/>
              </a:spcBef>
              <a:spcAft>
                <a:spcPts val="0"/>
              </a:spcAft>
              <a:buNone/>
            </a:pPr>
            <a:r>
              <a:t/>
            </a:r>
            <a:endParaRPr sz="1700"/>
          </a:p>
          <a:p>
            <a:pPr indent="0" lvl="0" marL="0" rtl="0" algn="l">
              <a:spcBef>
                <a:spcPts val="0"/>
              </a:spcBef>
              <a:spcAft>
                <a:spcPts val="0"/>
              </a:spcAft>
              <a:buNone/>
            </a:pPr>
            <a:r>
              <a:rPr lang="en-US" sz="1700"/>
              <a:t>Когато искаме да идентифицираме пропуски на пазара, става въпрос за възприемане на нужди и възможности, които другите може да са пренебрегнали.</a:t>
            </a:r>
            <a:endParaRPr sz="1700"/>
          </a:p>
          <a:p>
            <a:pPr indent="0" lvl="0" marL="0" rtl="0" algn="l">
              <a:spcBef>
                <a:spcPts val="0"/>
              </a:spcBef>
              <a:spcAft>
                <a:spcPts val="0"/>
              </a:spcAft>
              <a:buNone/>
            </a:pPr>
            <a:r>
              <a:t/>
            </a:r>
            <a:endParaRPr sz="1700"/>
          </a:p>
          <a:p>
            <a:pPr indent="0" lvl="0" marL="0" rtl="0" algn="l">
              <a:spcBef>
                <a:spcPts val="0"/>
              </a:spcBef>
              <a:spcAft>
                <a:spcPts val="0"/>
              </a:spcAft>
              <a:buNone/>
            </a:pPr>
            <a:r>
              <a:rPr lang="en-US" sz="1700"/>
              <a:t>За да направите това, помислете за следното:</a:t>
            </a:r>
            <a:endParaRPr sz="1700"/>
          </a:p>
          <a:p>
            <a:pPr indent="0" lvl="0" marL="0" rtl="0" algn="l">
              <a:spcBef>
                <a:spcPts val="0"/>
              </a:spcBef>
              <a:spcAft>
                <a:spcPts val="0"/>
              </a:spcAft>
              <a:buNone/>
            </a:pPr>
            <a:r>
              <a:t/>
            </a:r>
            <a:endParaRPr sz="1700"/>
          </a:p>
          <a:p>
            <a:pPr indent="0" lvl="0" marL="0" rtl="0" algn="l">
              <a:spcBef>
                <a:spcPts val="0"/>
              </a:spcBef>
              <a:spcAft>
                <a:spcPts val="0"/>
              </a:spcAft>
              <a:buNone/>
            </a:pPr>
            <a:r>
              <a:rPr lang="en-US" sz="1700"/>
              <a:t>Обърнете внимание на заобикалящата ви среда, ежедневните преживявания и потребителското поведение. Понякога най-ценните прозрения излизат от обикновеното.</a:t>
            </a:r>
            <a:endParaRPr sz="1700"/>
          </a:p>
          <a:p>
            <a:pPr indent="0" lvl="0" marL="0" rtl="0" algn="l">
              <a:spcBef>
                <a:spcPts val="0"/>
              </a:spcBef>
              <a:spcAft>
                <a:spcPts val="0"/>
              </a:spcAft>
              <a:buNone/>
            </a:pPr>
            <a:r>
              <a:rPr lang="en-US" sz="1700"/>
              <a:t>Успешните бизнеси често излизат от адресирането на болните точки на потребителите. С какви предизвикателства се сблъскват хората в ежедневието си? Къде съществуващите продукти или услуги са недостатъчни? Анализирането на тези болезнени точки може да разкрие пропуски, които чакат да бъдат запълнени</a:t>
            </a:r>
            <a:endParaRPr sz="1700"/>
          </a:p>
          <a:p>
            <a:pPr indent="0" lvl="0" marL="0" rtl="0" algn="l">
              <a:spcBef>
                <a:spcPts val="0"/>
              </a:spcBef>
              <a:spcAft>
                <a:spcPts val="0"/>
              </a:spcAft>
              <a:buNone/>
            </a:pPr>
            <a:r>
              <a:rPr lang="en-US" sz="1700"/>
              <a:t>Потопете се дълбоко в цялостно проучване на пазара. Разберете текущия пейзаж от продукти или услуги във вашата индустрия. Какво е популярно и какво изглежда липсва? Проучванията, интервютата и анализите на данни могат да бъдат мощни инструменти за разкриване на пропуски.</a:t>
            </a:r>
            <a:endParaRPr sz="1700"/>
          </a:p>
          <a:p>
            <a:pPr indent="0" lvl="0" marL="0" rtl="0" algn="l">
              <a:spcBef>
                <a:spcPts val="0"/>
              </a:spcBef>
              <a:spcAft>
                <a:spcPts val="0"/>
              </a:spcAft>
              <a:buNone/>
            </a:pPr>
            <a:r>
              <a:rPr lang="en-US" sz="1700"/>
              <a:t>Проучете пазарни ниши, които може да не бъдат обслужвани или пренебрегнати от по-големите конкуренти. Нишите могат да бъдат богати източници на възможности, осигуряващи уникално пространство за процъфтяване на вашия бизнес. Помислете за конкретни демографски данни, географски региони или специализирани интереси.</a:t>
            </a:r>
            <a:endParaRPr sz="1700"/>
          </a:p>
          <a:p>
            <a:pPr indent="0" lvl="0" marL="0" marR="0" rtl="0" algn="l">
              <a:lnSpc>
                <a:spcPct val="100000"/>
              </a:lnSpc>
              <a:spcBef>
                <a:spcPts val="0"/>
              </a:spcBef>
              <a:spcAft>
                <a:spcPts val="0"/>
              </a:spcAft>
              <a:buNone/>
            </a:pPr>
            <a:r>
              <a:t/>
            </a:r>
            <a:endParaRPr sz="1700"/>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8" name="Shape 608"/>
        <p:cNvGrpSpPr/>
        <p:nvPr/>
      </p:nvGrpSpPr>
      <p:grpSpPr>
        <a:xfrm>
          <a:off x="0" y="0"/>
          <a:ext cx="0" cy="0"/>
          <a:chOff x="0" y="0"/>
          <a:chExt cx="0" cy="0"/>
        </a:xfrm>
      </p:grpSpPr>
      <p:pic>
        <p:nvPicPr>
          <p:cNvPr id="609" name="Google Shape;609;p82"/>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610" name="Google Shape;610;p82"/>
          <p:cNvSpPr txBox="1"/>
          <p:nvPr/>
        </p:nvSpPr>
        <p:spPr>
          <a:xfrm>
            <a:off x="645459" y="645459"/>
            <a:ext cx="9219300" cy="6895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lang="en-US" sz="1700"/>
              <a:t>5. Следете внимателно технологичния напредък. Технологията често може да създаде пропуски на пазара, като разкрие нови възможности. Помислете как нововъзникващите технологии могат да бъдат използвани за въвеждане на иновативни продукти или услуги.</a:t>
            </a:r>
            <a:endParaRPr sz="1700"/>
          </a:p>
          <a:p>
            <a:pPr indent="0" lvl="0" marL="0" marR="0" rtl="0" algn="l">
              <a:lnSpc>
                <a:spcPct val="100000"/>
              </a:lnSpc>
              <a:spcBef>
                <a:spcPts val="0"/>
              </a:spcBef>
              <a:spcAft>
                <a:spcPts val="0"/>
              </a:spcAft>
              <a:buClr>
                <a:srgbClr val="000000"/>
              </a:buClr>
              <a:buSzPts val="1700"/>
              <a:buFont typeface="Arial"/>
              <a:buNone/>
            </a:pPr>
            <a:r>
              <a:t/>
            </a:r>
            <a:endParaRPr sz="1700"/>
          </a:p>
          <a:p>
            <a:pPr indent="0" lvl="0" marL="0" marR="0" rtl="0" algn="l">
              <a:lnSpc>
                <a:spcPct val="100000"/>
              </a:lnSpc>
              <a:spcBef>
                <a:spcPts val="0"/>
              </a:spcBef>
              <a:spcAft>
                <a:spcPts val="0"/>
              </a:spcAft>
              <a:buClr>
                <a:srgbClr val="000000"/>
              </a:buClr>
              <a:buSzPts val="1700"/>
              <a:buFont typeface="Arial"/>
              <a:buNone/>
            </a:pPr>
            <a:r>
              <a:rPr lang="en-US" sz="1700"/>
              <a:t>6. Изпреварвайте тенденциите в индустрията и бъдете наясно с промените в потребителските предпочитания. За какво говорят хората и накъде се е насочил пазарът? Идентифицирането на нововъзникващите тенденции може да доведе до възможности, които са в съответствие с променящите се нужди на потребителите.</a:t>
            </a:r>
            <a:endParaRPr sz="1700"/>
          </a:p>
          <a:p>
            <a:pPr indent="0" lvl="0" marL="0" marR="0" rtl="0" algn="l">
              <a:lnSpc>
                <a:spcPct val="100000"/>
              </a:lnSpc>
              <a:spcBef>
                <a:spcPts val="0"/>
              </a:spcBef>
              <a:spcAft>
                <a:spcPts val="0"/>
              </a:spcAft>
              <a:buClr>
                <a:srgbClr val="000000"/>
              </a:buClr>
              <a:buSzPts val="1700"/>
              <a:buFont typeface="Arial"/>
              <a:buNone/>
            </a:pPr>
            <a:r>
              <a:t/>
            </a:r>
            <a:endParaRPr sz="1700"/>
          </a:p>
          <a:p>
            <a:pPr indent="0" lvl="0" marL="0" marR="0" rtl="0" algn="l">
              <a:lnSpc>
                <a:spcPct val="100000"/>
              </a:lnSpc>
              <a:spcBef>
                <a:spcPts val="0"/>
              </a:spcBef>
              <a:spcAft>
                <a:spcPts val="0"/>
              </a:spcAft>
              <a:buClr>
                <a:srgbClr val="000000"/>
              </a:buClr>
              <a:buSzPts val="1700"/>
              <a:buFont typeface="Arial"/>
              <a:buNone/>
            </a:pPr>
            <a:r>
              <a:rPr lang="en-US" sz="1700"/>
              <a:t>7. Анализирайте стратегиите и предложенията на вашите конкуренти. Къде превъзхождат и къде може да изостанат? Идентифицирането на пропуските на пазара спрямо вашите конкуренти ви позволява да позиционирате бизнеса си стратегически.</a:t>
            </a:r>
            <a:endParaRPr sz="1700"/>
          </a:p>
          <a:p>
            <a:pPr indent="0" lvl="0" marL="0" marR="0" rtl="0" algn="l">
              <a:lnSpc>
                <a:spcPct val="100000"/>
              </a:lnSpc>
              <a:spcBef>
                <a:spcPts val="0"/>
              </a:spcBef>
              <a:spcAft>
                <a:spcPts val="0"/>
              </a:spcAft>
              <a:buClr>
                <a:srgbClr val="000000"/>
              </a:buClr>
              <a:buSzPts val="1700"/>
              <a:buFont typeface="Arial"/>
              <a:buNone/>
            </a:pPr>
            <a:r>
              <a:t/>
            </a:r>
            <a:endParaRPr sz="1700"/>
          </a:p>
          <a:p>
            <a:pPr indent="0" lvl="0" marL="0" marR="0" rtl="0" algn="l">
              <a:lnSpc>
                <a:spcPct val="100000"/>
              </a:lnSpc>
              <a:spcBef>
                <a:spcPts val="0"/>
              </a:spcBef>
              <a:spcAft>
                <a:spcPts val="0"/>
              </a:spcAft>
              <a:buClr>
                <a:srgbClr val="000000"/>
              </a:buClr>
              <a:buSzPts val="1700"/>
              <a:buFont typeface="Arial"/>
              <a:buNone/>
            </a:pPr>
            <a:r>
              <a:rPr lang="en-US" sz="1700"/>
              <a:t>8. Вземете предвид културната и социална динамика на вашата целева аудитория. Как културните промени влияят на техните нужди и желания? Разбирането на тази динамика може да ви помогне да идентифицирате пропуските, които резонират с ценностите и предпочитанията на вашата аудитория.</a:t>
            </a:r>
            <a:endParaRPr sz="1700"/>
          </a:p>
          <a:p>
            <a:pPr indent="0" lvl="0" marL="0" marR="0" rtl="0" algn="l">
              <a:lnSpc>
                <a:spcPct val="100000"/>
              </a:lnSpc>
              <a:spcBef>
                <a:spcPts val="0"/>
              </a:spcBef>
              <a:spcAft>
                <a:spcPts val="0"/>
              </a:spcAft>
              <a:buClr>
                <a:srgbClr val="000000"/>
              </a:buClr>
              <a:buSzPts val="1700"/>
              <a:buFont typeface="Arial"/>
              <a:buNone/>
            </a:pPr>
            <a:r>
              <a:t/>
            </a:r>
            <a:endParaRPr sz="1700"/>
          </a:p>
          <a:p>
            <a:pPr indent="0" lvl="0" marL="0" marR="0" rtl="0" algn="l">
              <a:lnSpc>
                <a:spcPct val="100000"/>
              </a:lnSpc>
              <a:spcBef>
                <a:spcPts val="0"/>
              </a:spcBef>
              <a:spcAft>
                <a:spcPts val="0"/>
              </a:spcAft>
              <a:buClr>
                <a:srgbClr val="000000"/>
              </a:buClr>
              <a:buSzPts val="1700"/>
              <a:buFont typeface="Arial"/>
              <a:buNone/>
            </a:pPr>
            <a:r>
              <a:rPr lang="en-US" sz="1700"/>
              <a:t>9. Предвидете бъдещите нужди и тенденции. От какво може да се нуждаят хората през следващите години? Мисленето напред и предвиждането на бъдещето може да позиционира вашия бизнес да бъде в челните редици на изискванията на възникващите пазари.</a:t>
            </a:r>
            <a:endParaRPr sz="1700"/>
          </a:p>
          <a:p>
            <a:pPr indent="0" lvl="0" marL="0" marR="0" rtl="0" algn="l">
              <a:lnSpc>
                <a:spcPct val="100000"/>
              </a:lnSpc>
              <a:spcBef>
                <a:spcPts val="0"/>
              </a:spcBef>
              <a:spcAft>
                <a:spcPts val="0"/>
              </a:spcAft>
              <a:buClr>
                <a:srgbClr val="000000"/>
              </a:buClr>
              <a:buSzPts val="1700"/>
              <a:buFont typeface="Arial"/>
              <a:buNone/>
            </a:pPr>
            <a:r>
              <a:t/>
            </a:r>
            <a:endParaRPr sz="1700"/>
          </a:p>
          <a:p>
            <a:pPr indent="0" lvl="0" marL="0" marR="0" rtl="0" algn="l">
              <a:lnSpc>
                <a:spcPct val="100000"/>
              </a:lnSpc>
              <a:spcBef>
                <a:spcPts val="0"/>
              </a:spcBef>
              <a:spcAft>
                <a:spcPts val="0"/>
              </a:spcAft>
              <a:buClr>
                <a:srgbClr val="000000"/>
              </a:buClr>
              <a:buSzPts val="1700"/>
              <a:buFont typeface="Arial"/>
              <a:buNone/>
            </a:pPr>
            <a:r>
              <a:rPr lang="en-US" sz="1700"/>
              <a:t>10. Вслушвайте се в потенциалните си клиенти. Какво казват за съществуващите продукти или услуги? Обратната връзка с клиентите е ценен източник на информация за идентифициране на области за подобрение и иновации.</a:t>
            </a:r>
            <a:endParaRPr sz="1700"/>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8" name="Shape 618"/>
        <p:cNvGrpSpPr/>
        <p:nvPr/>
      </p:nvGrpSpPr>
      <p:grpSpPr>
        <a:xfrm>
          <a:off x="0" y="0"/>
          <a:ext cx="0" cy="0"/>
          <a:chOff x="0" y="0"/>
          <a:chExt cx="0" cy="0"/>
        </a:xfrm>
      </p:grpSpPr>
      <p:sp>
        <p:nvSpPr>
          <p:cNvPr id="619" name="Google Shape;619;p83"/>
          <p:cNvSpPr/>
          <p:nvPr/>
        </p:nvSpPr>
        <p:spPr>
          <a:xfrm>
            <a:off x="2105" y="0"/>
            <a:ext cx="10711467" cy="7575583"/>
          </a:xfrm>
          <a:custGeom>
            <a:rect b="b" l="l" r="r" t="t"/>
            <a:pathLst>
              <a:path extrusionOk="0" h="7559675" w="10688973">
                <a:moveTo>
                  <a:pt x="0" y="0"/>
                </a:moveTo>
                <a:lnTo>
                  <a:pt x="10688973" y="0"/>
                </a:lnTo>
                <a:lnTo>
                  <a:pt x="10688973" y="7559675"/>
                </a:lnTo>
                <a:lnTo>
                  <a:pt x="0" y="7559675"/>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3" u="none" cap="none" strike="noStrike">
              <a:solidFill>
                <a:srgbClr val="000000"/>
              </a:solidFill>
              <a:latin typeface="Arial"/>
              <a:ea typeface="Arial"/>
              <a:cs typeface="Arial"/>
              <a:sym typeface="Arial"/>
            </a:endParaRPr>
          </a:p>
        </p:txBody>
      </p:sp>
      <p:sp>
        <p:nvSpPr>
          <p:cNvPr id="620" name="Google Shape;620;p83"/>
          <p:cNvSpPr/>
          <p:nvPr/>
        </p:nvSpPr>
        <p:spPr>
          <a:xfrm>
            <a:off x="3399751" y="2352907"/>
            <a:ext cx="3892309" cy="3489234"/>
          </a:xfrm>
          <a:custGeom>
            <a:rect b="b" l="l" r="r" t="t"/>
            <a:pathLst>
              <a:path extrusionOk="0" h="5114781" w="5494394">
                <a:moveTo>
                  <a:pt x="0" y="0"/>
                </a:moveTo>
                <a:lnTo>
                  <a:pt x="5494393" y="0"/>
                </a:lnTo>
                <a:lnTo>
                  <a:pt x="5494393" y="5114782"/>
                </a:lnTo>
                <a:lnTo>
                  <a:pt x="0" y="5114782"/>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3" u="none" cap="none" strike="noStrike">
              <a:solidFill>
                <a:srgbClr val="000000"/>
              </a:solidFill>
              <a:latin typeface="Arial"/>
              <a:ea typeface="Arial"/>
              <a:cs typeface="Arial"/>
              <a:sym typeface="Arial"/>
            </a:endParaRPr>
          </a:p>
        </p:txBody>
      </p:sp>
      <p:sp>
        <p:nvSpPr>
          <p:cNvPr id="621" name="Google Shape;621;p83"/>
          <p:cNvSpPr txBox="1"/>
          <p:nvPr/>
        </p:nvSpPr>
        <p:spPr>
          <a:xfrm>
            <a:off x="1612404" y="1032796"/>
            <a:ext cx="7476600" cy="415500"/>
          </a:xfrm>
          <a:prstGeom prst="rect">
            <a:avLst/>
          </a:prstGeom>
          <a:noFill/>
          <a:ln>
            <a:noFill/>
          </a:ln>
        </p:spPr>
        <p:txBody>
          <a:bodyPr anchorCtr="0" anchor="t" bIns="0" lIns="0" spcFirstLastPara="1" rIns="0" wrap="square" tIns="0">
            <a:spAutoFit/>
          </a:bodyPr>
          <a:lstStyle/>
          <a:p>
            <a:pPr indent="0" lvl="0" marL="0" marR="0" rtl="0" algn="ctr">
              <a:lnSpc>
                <a:spcPct val="119958"/>
              </a:lnSpc>
              <a:spcBef>
                <a:spcPts val="0"/>
              </a:spcBef>
              <a:spcAft>
                <a:spcPts val="0"/>
              </a:spcAft>
              <a:buNone/>
            </a:pPr>
            <a:r>
              <a:rPr b="1" lang="en-US" sz="2700"/>
              <a:t>Модул 4: Бизнес планиране и стратегия</a:t>
            </a:r>
            <a:endParaRPr b="1" i="0" sz="2700" u="none" cap="none" strike="noStrike">
              <a:solidFill>
                <a:srgbClr val="000000"/>
              </a:solidFill>
              <a:latin typeface="Arial"/>
              <a:ea typeface="Arial"/>
              <a:cs typeface="Arial"/>
              <a:sym typeface="Arial"/>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9" name="Shape 629"/>
        <p:cNvGrpSpPr/>
        <p:nvPr/>
      </p:nvGrpSpPr>
      <p:grpSpPr>
        <a:xfrm>
          <a:off x="0" y="0"/>
          <a:ext cx="0" cy="0"/>
          <a:chOff x="0" y="0"/>
          <a:chExt cx="0" cy="0"/>
        </a:xfrm>
      </p:grpSpPr>
      <p:sp>
        <p:nvSpPr>
          <p:cNvPr id="630" name="Google Shape;630;p84"/>
          <p:cNvSpPr/>
          <p:nvPr/>
        </p:nvSpPr>
        <p:spPr>
          <a:xfrm>
            <a:off x="2105" y="0"/>
            <a:ext cx="10711467" cy="7575583"/>
          </a:xfrm>
          <a:custGeom>
            <a:rect b="b" l="l" r="r" t="t"/>
            <a:pathLst>
              <a:path extrusionOk="0" h="7559675" w="10688973">
                <a:moveTo>
                  <a:pt x="0" y="0"/>
                </a:moveTo>
                <a:lnTo>
                  <a:pt x="10688973" y="0"/>
                </a:lnTo>
                <a:lnTo>
                  <a:pt x="10688973" y="7559675"/>
                </a:lnTo>
                <a:lnTo>
                  <a:pt x="0" y="7559675"/>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631" name="Google Shape;631;p84"/>
          <p:cNvSpPr/>
          <p:nvPr/>
        </p:nvSpPr>
        <p:spPr>
          <a:xfrm>
            <a:off x="3702205" y="3974025"/>
            <a:ext cx="3583488" cy="2838274"/>
          </a:xfrm>
          <a:custGeom>
            <a:rect b="b" l="l" r="r" t="t"/>
            <a:pathLst>
              <a:path extrusionOk="0" h="3117609" w="3861902">
                <a:moveTo>
                  <a:pt x="0" y="0"/>
                </a:moveTo>
                <a:lnTo>
                  <a:pt x="3861903" y="0"/>
                </a:lnTo>
                <a:lnTo>
                  <a:pt x="3861903" y="3117609"/>
                </a:lnTo>
                <a:lnTo>
                  <a:pt x="0" y="311760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632" name="Google Shape;632;p84"/>
          <p:cNvSpPr txBox="1"/>
          <p:nvPr/>
        </p:nvSpPr>
        <p:spPr>
          <a:xfrm>
            <a:off x="1447541" y="823073"/>
            <a:ext cx="7476600" cy="261600"/>
          </a:xfrm>
          <a:prstGeom prst="rect">
            <a:avLst/>
          </a:prstGeom>
          <a:noFill/>
          <a:ln>
            <a:noFill/>
          </a:ln>
        </p:spPr>
        <p:txBody>
          <a:bodyPr anchorCtr="0" anchor="t" bIns="0" lIns="0" spcFirstLastPara="1" rIns="0" wrap="square" tIns="0">
            <a:spAutoFit/>
          </a:bodyPr>
          <a:lstStyle/>
          <a:p>
            <a:pPr indent="0" lvl="0" marL="0" marR="0" rtl="0" algn="l">
              <a:lnSpc>
                <a:spcPct val="119958"/>
              </a:lnSpc>
              <a:spcBef>
                <a:spcPts val="0"/>
              </a:spcBef>
              <a:spcAft>
                <a:spcPts val="0"/>
              </a:spcAft>
              <a:buNone/>
            </a:pPr>
            <a:r>
              <a:rPr b="1" lang="en-US" sz="1700"/>
              <a:t>Цели </a:t>
            </a:r>
            <a:endParaRPr b="1" i="0" sz="1700" u="none" cap="none" strike="noStrike">
              <a:solidFill>
                <a:srgbClr val="000000"/>
              </a:solidFill>
              <a:latin typeface="Arial"/>
              <a:ea typeface="Arial"/>
              <a:cs typeface="Arial"/>
              <a:sym typeface="Arial"/>
            </a:endParaRPr>
          </a:p>
        </p:txBody>
      </p:sp>
      <p:sp>
        <p:nvSpPr>
          <p:cNvPr id="633" name="Google Shape;633;p84"/>
          <p:cNvSpPr txBox="1"/>
          <p:nvPr/>
        </p:nvSpPr>
        <p:spPr>
          <a:xfrm>
            <a:off x="938974" y="1422747"/>
            <a:ext cx="8493600" cy="2773800"/>
          </a:xfrm>
          <a:prstGeom prst="rect">
            <a:avLst/>
          </a:prstGeom>
          <a:noFill/>
          <a:ln>
            <a:noFill/>
          </a:ln>
        </p:spPr>
        <p:txBody>
          <a:bodyPr anchorCtr="0" anchor="t" bIns="0" lIns="0" spcFirstLastPara="1" rIns="0" wrap="square" tIns="0">
            <a:spAutoFit/>
          </a:bodyPr>
          <a:lstStyle/>
          <a:p>
            <a:pPr indent="0" lvl="0" marL="0" marR="0" rtl="0" algn="just">
              <a:lnSpc>
                <a:spcPct val="120000"/>
              </a:lnSpc>
              <a:spcBef>
                <a:spcPts val="0"/>
              </a:spcBef>
              <a:spcAft>
                <a:spcPts val="0"/>
              </a:spcAft>
              <a:buNone/>
            </a:pPr>
            <a:r>
              <a:t/>
            </a:r>
            <a:endParaRPr sz="1700"/>
          </a:p>
          <a:p>
            <a:pPr indent="0" lvl="0" marL="0" marR="0" rtl="0" algn="just">
              <a:lnSpc>
                <a:spcPct val="120000"/>
              </a:lnSpc>
              <a:spcBef>
                <a:spcPts val="0"/>
              </a:spcBef>
              <a:spcAft>
                <a:spcPts val="0"/>
              </a:spcAft>
              <a:buNone/>
            </a:pPr>
            <a:r>
              <a:rPr lang="en-US" sz="1700"/>
              <a:t>Разберете значението на бизнес планирането за стартиращи и утвърдени предприятия.</a:t>
            </a:r>
            <a:endParaRPr sz="1700"/>
          </a:p>
          <a:p>
            <a:pPr indent="0" lvl="0" marL="0" marR="0" rtl="0" algn="just">
              <a:lnSpc>
                <a:spcPct val="120000"/>
              </a:lnSpc>
              <a:spcBef>
                <a:spcPts val="0"/>
              </a:spcBef>
              <a:spcAft>
                <a:spcPts val="0"/>
              </a:spcAft>
              <a:buNone/>
            </a:pPr>
            <a:r>
              <a:rPr lang="en-US" sz="1700"/>
              <a:t>Разгледайте компонентите на цялостен бизнес план.</a:t>
            </a:r>
            <a:endParaRPr sz="1700"/>
          </a:p>
          <a:p>
            <a:pPr indent="0" lvl="0" marL="0" marR="0" rtl="0" algn="just">
              <a:lnSpc>
                <a:spcPct val="120000"/>
              </a:lnSpc>
              <a:spcBef>
                <a:spcPts val="0"/>
              </a:spcBef>
              <a:spcAft>
                <a:spcPts val="0"/>
              </a:spcAft>
              <a:buNone/>
            </a:pPr>
            <a:r>
              <a:rPr lang="en-US" sz="1700"/>
              <a:t>Научете стратегии за анализ на пазара, сегментиране и анализ на конкуренцията.</a:t>
            </a:r>
            <a:endParaRPr sz="1700"/>
          </a:p>
          <a:p>
            <a:pPr indent="0" lvl="0" marL="0" marR="0" rtl="0" algn="just">
              <a:lnSpc>
                <a:spcPct val="120000"/>
              </a:lnSpc>
              <a:spcBef>
                <a:spcPts val="0"/>
              </a:spcBef>
              <a:spcAft>
                <a:spcPts val="0"/>
              </a:spcAft>
              <a:buNone/>
            </a:pPr>
            <a:r>
              <a:rPr lang="en-US" sz="1700"/>
              <a:t>Открийте методи за формулиране на ефективни стратегии за диференциация.</a:t>
            </a:r>
            <a:endParaRPr sz="1700"/>
          </a:p>
          <a:p>
            <a:pPr indent="0" lvl="0" marL="0" marR="0" rtl="0" algn="just">
              <a:lnSpc>
                <a:spcPct val="120000"/>
              </a:lnSpc>
              <a:spcBef>
                <a:spcPts val="0"/>
              </a:spcBef>
              <a:spcAft>
                <a:spcPts val="0"/>
              </a:spcAft>
              <a:buNone/>
            </a:pPr>
            <a:r>
              <a:rPr lang="en-US" sz="1700"/>
              <a:t>Овладейте техниката на SWOT анализ и нейното приложение.</a:t>
            </a:r>
            <a:endParaRPr sz="1700"/>
          </a:p>
          <a:p>
            <a:pPr indent="0" lvl="0" marL="0" marR="0" rtl="0" algn="just">
              <a:lnSpc>
                <a:spcPct val="120000"/>
              </a:lnSpc>
              <a:spcBef>
                <a:spcPts val="0"/>
              </a:spcBef>
              <a:spcAft>
                <a:spcPts val="0"/>
              </a:spcAft>
              <a:buNone/>
            </a:pPr>
            <a:r>
              <a:rPr lang="en-US" sz="1700"/>
              <a:t>Развийте умения за оценка и управление на риска, за да управлявате ефективно несигурностите.</a:t>
            </a:r>
            <a:endParaRPr sz="1700"/>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1" name="Shape 641"/>
        <p:cNvGrpSpPr/>
        <p:nvPr/>
      </p:nvGrpSpPr>
      <p:grpSpPr>
        <a:xfrm>
          <a:off x="0" y="0"/>
          <a:ext cx="0" cy="0"/>
          <a:chOff x="0" y="0"/>
          <a:chExt cx="0" cy="0"/>
        </a:xfrm>
      </p:grpSpPr>
      <p:sp>
        <p:nvSpPr>
          <p:cNvPr id="642" name="Google Shape;642;p85"/>
          <p:cNvSpPr/>
          <p:nvPr/>
        </p:nvSpPr>
        <p:spPr>
          <a:xfrm>
            <a:off x="2105" y="0"/>
            <a:ext cx="10711467" cy="7575583"/>
          </a:xfrm>
          <a:custGeom>
            <a:rect b="b" l="l" r="r" t="t"/>
            <a:pathLst>
              <a:path extrusionOk="0" h="7559675" w="10688973">
                <a:moveTo>
                  <a:pt x="0" y="0"/>
                </a:moveTo>
                <a:lnTo>
                  <a:pt x="10688973" y="0"/>
                </a:lnTo>
                <a:lnTo>
                  <a:pt x="10688973" y="7559675"/>
                </a:lnTo>
                <a:lnTo>
                  <a:pt x="0" y="7559675"/>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643" name="Google Shape;643;p85"/>
          <p:cNvSpPr/>
          <p:nvPr/>
        </p:nvSpPr>
        <p:spPr>
          <a:xfrm>
            <a:off x="4382429" y="5269173"/>
            <a:ext cx="2625899" cy="1665632"/>
          </a:xfrm>
          <a:custGeom>
            <a:rect b="b" l="l" r="r" t="t"/>
            <a:pathLst>
              <a:path extrusionOk="0" h="2216636" w="3308411">
                <a:moveTo>
                  <a:pt x="0" y="0"/>
                </a:moveTo>
                <a:lnTo>
                  <a:pt x="3308411" y="0"/>
                </a:lnTo>
                <a:lnTo>
                  <a:pt x="3308411" y="2216635"/>
                </a:lnTo>
                <a:lnTo>
                  <a:pt x="0" y="221663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644" name="Google Shape;644;p85"/>
          <p:cNvSpPr txBox="1"/>
          <p:nvPr/>
        </p:nvSpPr>
        <p:spPr>
          <a:xfrm>
            <a:off x="881012" y="1795089"/>
            <a:ext cx="8939400" cy="4658100"/>
          </a:xfrm>
          <a:prstGeom prst="rect">
            <a:avLst/>
          </a:prstGeom>
          <a:noFill/>
          <a:ln>
            <a:noFill/>
          </a:ln>
        </p:spPr>
        <p:txBody>
          <a:bodyPr anchorCtr="0" anchor="t" bIns="0" lIns="0" spcFirstLastPara="1" rIns="0" wrap="square" tIns="0">
            <a:spAutoFit/>
          </a:bodyPr>
          <a:lstStyle/>
          <a:p>
            <a:pPr indent="0" lvl="0" marL="0" rtl="0" algn="just">
              <a:lnSpc>
                <a:spcPct val="120012"/>
              </a:lnSpc>
              <a:spcBef>
                <a:spcPts val="0"/>
              </a:spcBef>
              <a:spcAft>
                <a:spcPts val="0"/>
              </a:spcAft>
              <a:buClr>
                <a:schemeClr val="dk1"/>
              </a:buClr>
              <a:buSzPts val="1100"/>
              <a:buFont typeface="Arial"/>
              <a:buNone/>
            </a:pPr>
            <a:r>
              <a:rPr lang="en-US" sz="1700"/>
              <a:t>В днешния забързан бизнес свят да знаете как да създавате добри бизнес планове и стратегии е наистина важно, за да сте сигурни, че вашият бизнес може да продължи да расте. Това е като да имате пътна карта към успеха. За да направите това добре, трябва да сте добри в разглеждането на данни, да мислите напред и да сте готови да промените курса, ако е необходимо.</a:t>
            </a:r>
            <a:endParaRPr sz="1700"/>
          </a:p>
          <a:p>
            <a:pPr indent="0" lvl="0" marL="0" rtl="0" algn="just">
              <a:lnSpc>
                <a:spcPct val="120012"/>
              </a:lnSpc>
              <a:spcBef>
                <a:spcPts val="0"/>
              </a:spcBef>
              <a:spcAft>
                <a:spcPts val="0"/>
              </a:spcAft>
              <a:buClr>
                <a:schemeClr val="dk1"/>
              </a:buClr>
              <a:buSzPts val="1100"/>
              <a:buFont typeface="Arial"/>
              <a:buNone/>
            </a:pPr>
            <a:r>
              <a:rPr lang="en-US" sz="1700"/>
              <a:t>Разбирането на неща като как работи пазарът, какво искат клиентите и в какво е добър вашият бизнес е от ключово значение за съставянето на добър план. Но не става въпрос само за планиране – вие също трябва да можете да приложите плановете си в действие и да сте достатъчно гъвкави, за да ги коригирате, когато нещата се променят.</a:t>
            </a:r>
            <a:endParaRPr sz="1700"/>
          </a:p>
          <a:p>
            <a:pPr indent="0" lvl="0" marL="0" rtl="0" algn="just">
              <a:lnSpc>
                <a:spcPct val="120012"/>
              </a:lnSpc>
              <a:spcBef>
                <a:spcPts val="0"/>
              </a:spcBef>
              <a:spcAft>
                <a:spcPts val="0"/>
              </a:spcAft>
              <a:buClr>
                <a:schemeClr val="dk1"/>
              </a:buClr>
              <a:buSzPts val="1100"/>
              <a:buFont typeface="Arial"/>
              <a:buNone/>
            </a:pPr>
            <a:r>
              <a:rPr lang="en-US" sz="1700"/>
              <a:t>За малките предприятия има още повече предизвикателства, с които трябва да се справят, като липсата на достатъчно пари или изправянето на възходи и падения на пазара. Но като сте интелигентни относно това как използвате ресурсите си и сте готови да се адаптирате, можете да се уверите, че вашият бизнес не само оцелява, но и процъфтява в трудна среда.</a:t>
            </a:r>
            <a:endParaRPr sz="1700"/>
          </a:p>
          <a:p>
            <a:pPr indent="0" lvl="0" marL="0" marR="0" rtl="0" algn="just">
              <a:lnSpc>
                <a:spcPct val="120012"/>
              </a:lnSpc>
              <a:spcBef>
                <a:spcPts val="0"/>
              </a:spcBef>
              <a:spcAft>
                <a:spcPts val="0"/>
              </a:spcAft>
              <a:buNone/>
            </a:pPr>
            <a:r>
              <a:t/>
            </a:r>
            <a:endParaRPr sz="1700"/>
          </a:p>
        </p:txBody>
      </p:sp>
      <p:sp>
        <p:nvSpPr>
          <p:cNvPr id="645" name="Google Shape;645;p85"/>
          <p:cNvSpPr/>
          <p:nvPr/>
        </p:nvSpPr>
        <p:spPr>
          <a:xfrm>
            <a:off x="757604" y="353280"/>
            <a:ext cx="1346645" cy="1346645"/>
          </a:xfrm>
          <a:custGeom>
            <a:rect b="b" l="l" r="r" t="t"/>
            <a:pathLst>
              <a:path extrusionOk="0" h="1343817" w="1343817">
                <a:moveTo>
                  <a:pt x="0" y="0"/>
                </a:moveTo>
                <a:lnTo>
                  <a:pt x="1343816" y="0"/>
                </a:lnTo>
                <a:lnTo>
                  <a:pt x="1343816" y="1343816"/>
                </a:lnTo>
                <a:lnTo>
                  <a:pt x="0" y="1343816"/>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646" name="Google Shape;646;p85"/>
          <p:cNvSpPr/>
          <p:nvPr/>
        </p:nvSpPr>
        <p:spPr>
          <a:xfrm>
            <a:off x="8348731" y="5269173"/>
            <a:ext cx="1297444" cy="1297444"/>
          </a:xfrm>
          <a:custGeom>
            <a:rect b="b" l="l" r="r" t="t"/>
            <a:pathLst>
              <a:path extrusionOk="0" h="1294719" w="1294719">
                <a:moveTo>
                  <a:pt x="0" y="0"/>
                </a:moveTo>
                <a:lnTo>
                  <a:pt x="1294719" y="0"/>
                </a:lnTo>
                <a:lnTo>
                  <a:pt x="1294719" y="1294719"/>
                </a:lnTo>
                <a:lnTo>
                  <a:pt x="0" y="1294719"/>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647" name="Google Shape;647;p85"/>
          <p:cNvSpPr txBox="1"/>
          <p:nvPr/>
        </p:nvSpPr>
        <p:spPr>
          <a:xfrm>
            <a:off x="1062279" y="946027"/>
            <a:ext cx="8591100" cy="5580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lang="en-US" sz="1700"/>
              <a:t>Въведение в бизнес планирането и стратегията</a:t>
            </a:r>
            <a:endParaRPr b="1" i="0" sz="1700" u="none" cap="none" strike="noStrike">
              <a:solidFill>
                <a:srgbClr val="000000"/>
              </a:solidFill>
              <a:latin typeface="Arial"/>
              <a:ea typeface="Arial"/>
              <a:cs typeface="Arial"/>
              <a:sym typeface="Arial"/>
            </a:endParaRPr>
          </a:p>
          <a:p>
            <a:pPr indent="0" lvl="0" marL="0" marR="0" rtl="0" algn="l">
              <a:lnSpc>
                <a:spcPct val="93277"/>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5" name="Shape 655"/>
        <p:cNvGrpSpPr/>
        <p:nvPr/>
      </p:nvGrpSpPr>
      <p:grpSpPr>
        <a:xfrm>
          <a:off x="0" y="0"/>
          <a:ext cx="0" cy="0"/>
          <a:chOff x="0" y="0"/>
          <a:chExt cx="0" cy="0"/>
        </a:xfrm>
      </p:grpSpPr>
      <p:sp>
        <p:nvSpPr>
          <p:cNvPr id="656" name="Google Shape;656;p86"/>
          <p:cNvSpPr/>
          <p:nvPr/>
        </p:nvSpPr>
        <p:spPr>
          <a:xfrm>
            <a:off x="2105" y="0"/>
            <a:ext cx="10711467" cy="7575583"/>
          </a:xfrm>
          <a:custGeom>
            <a:rect b="b" l="l" r="r" t="t"/>
            <a:pathLst>
              <a:path extrusionOk="0" h="7559675" w="10688973">
                <a:moveTo>
                  <a:pt x="0" y="0"/>
                </a:moveTo>
                <a:lnTo>
                  <a:pt x="10688973" y="0"/>
                </a:lnTo>
                <a:lnTo>
                  <a:pt x="10688973" y="7559675"/>
                </a:lnTo>
                <a:lnTo>
                  <a:pt x="0" y="7559675"/>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3" u="none" cap="none" strike="noStrike">
              <a:solidFill>
                <a:srgbClr val="000000"/>
              </a:solidFill>
              <a:latin typeface="Arial"/>
              <a:ea typeface="Arial"/>
              <a:cs typeface="Arial"/>
              <a:sym typeface="Arial"/>
            </a:endParaRPr>
          </a:p>
        </p:txBody>
      </p:sp>
      <p:sp>
        <p:nvSpPr>
          <p:cNvPr id="657" name="Google Shape;657;p86"/>
          <p:cNvSpPr/>
          <p:nvPr/>
        </p:nvSpPr>
        <p:spPr>
          <a:xfrm>
            <a:off x="2211298" y="1908145"/>
            <a:ext cx="6063856" cy="3585688"/>
          </a:xfrm>
          <a:custGeom>
            <a:rect b="b" l="l" r="r" t="t"/>
            <a:pathLst>
              <a:path extrusionOk="0" h="3576746" w="6048734">
                <a:moveTo>
                  <a:pt x="0" y="0"/>
                </a:moveTo>
                <a:lnTo>
                  <a:pt x="6048735" y="0"/>
                </a:lnTo>
                <a:lnTo>
                  <a:pt x="6048735" y="3576746"/>
                </a:lnTo>
                <a:lnTo>
                  <a:pt x="0" y="3576746"/>
                </a:lnTo>
                <a:lnTo>
                  <a:pt x="0" y="0"/>
                </a:lnTo>
                <a:close/>
              </a:path>
            </a:pathLst>
          </a:custGeom>
          <a:blipFill rotWithShape="1">
            <a:blip r:embed="rId4">
              <a:alphaModFix/>
            </a:blip>
            <a:stretch>
              <a:fillRect b="0" l="-2760" r="-4767" t="-21234"/>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3" u="none" cap="none" strike="noStrike">
              <a:solidFill>
                <a:srgbClr val="000000"/>
              </a:solidFill>
              <a:latin typeface="Arial"/>
              <a:ea typeface="Arial"/>
              <a:cs typeface="Arial"/>
              <a:sym typeface="Arial"/>
            </a:endParaRPr>
          </a:p>
        </p:txBody>
      </p:sp>
      <p:sp>
        <p:nvSpPr>
          <p:cNvPr id="658" name="Google Shape;658;p86"/>
          <p:cNvSpPr txBox="1"/>
          <p:nvPr/>
        </p:nvSpPr>
        <p:spPr>
          <a:xfrm>
            <a:off x="643453" y="1016258"/>
            <a:ext cx="8819400" cy="891900"/>
          </a:xfrm>
          <a:prstGeom prst="rect">
            <a:avLst/>
          </a:prstGeom>
          <a:noFill/>
          <a:ln>
            <a:noFill/>
          </a:ln>
        </p:spPr>
        <p:txBody>
          <a:bodyPr anchorCtr="0" anchor="t" bIns="0" lIns="0" spcFirstLastPara="1" rIns="0" wrap="square" tIns="0">
            <a:spAutoFit/>
          </a:bodyPr>
          <a:lstStyle/>
          <a:p>
            <a:pPr indent="-183899" lvl="1" marL="367802" marR="0" rtl="0" algn="l">
              <a:lnSpc>
                <a:spcPct val="120000"/>
              </a:lnSpc>
              <a:spcBef>
                <a:spcPts val="0"/>
              </a:spcBef>
              <a:spcAft>
                <a:spcPts val="0"/>
              </a:spcAft>
              <a:buClr>
                <a:srgbClr val="000000"/>
              </a:buClr>
              <a:buSzPts val="1700"/>
              <a:buChar char="•"/>
            </a:pPr>
            <a:r>
              <a:rPr lang="en-US" sz="1704"/>
              <a:t>Определение: Бизнес планът служи като цялостна пътна карта, описваща целите на компанията и стратегиите, които ще използва, за да ги постигне. Той капсулира същността на бизнеса, очертавайки неговата мисия, визия и оперативни методи.</a:t>
            </a:r>
            <a:endParaRPr b="0" i="0" sz="1403" u="none" cap="none" strike="noStrike">
              <a:solidFill>
                <a:srgbClr val="000000"/>
              </a:solidFill>
              <a:latin typeface="Arial"/>
              <a:ea typeface="Arial"/>
              <a:cs typeface="Arial"/>
              <a:sym typeface="Arial"/>
            </a:endParaRPr>
          </a:p>
        </p:txBody>
      </p:sp>
      <p:sp>
        <p:nvSpPr>
          <p:cNvPr id="659" name="Google Shape;659;p86"/>
          <p:cNvSpPr txBox="1"/>
          <p:nvPr/>
        </p:nvSpPr>
        <p:spPr>
          <a:xfrm>
            <a:off x="1140529" y="573610"/>
            <a:ext cx="8322300" cy="2778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lang="en-US" sz="1804"/>
              <a:t>Дефиниция на бизнес план </a:t>
            </a:r>
            <a:endParaRPr b="1" i="0" sz="1403" u="none" cap="none" strike="noStrike">
              <a:solidFill>
                <a:srgbClr val="000000"/>
              </a:solidFill>
              <a:latin typeface="Arial"/>
              <a:ea typeface="Arial"/>
              <a:cs typeface="Arial"/>
              <a:sym typeface="Arial"/>
            </a:endParaRPr>
          </a:p>
        </p:txBody>
      </p:sp>
      <p:sp>
        <p:nvSpPr>
          <p:cNvPr id="660" name="Google Shape;660;p86"/>
          <p:cNvSpPr txBox="1"/>
          <p:nvPr/>
        </p:nvSpPr>
        <p:spPr>
          <a:xfrm>
            <a:off x="792675" y="5493825"/>
            <a:ext cx="9018000" cy="1447200"/>
          </a:xfrm>
          <a:prstGeom prst="rect">
            <a:avLst/>
          </a:prstGeom>
          <a:noFill/>
          <a:ln>
            <a:noFill/>
          </a:ln>
        </p:spPr>
        <p:txBody>
          <a:bodyPr anchorCtr="0" anchor="t" bIns="0" lIns="0" spcFirstLastPara="1" rIns="0" wrap="square" tIns="0">
            <a:spAutoFit/>
          </a:bodyPr>
          <a:lstStyle/>
          <a:p>
            <a:pPr indent="0" lvl="0" marL="0" marR="0" rtl="0" algn="l">
              <a:lnSpc>
                <a:spcPct val="113333"/>
              </a:lnSpc>
              <a:spcBef>
                <a:spcPts val="0"/>
              </a:spcBef>
              <a:spcAft>
                <a:spcPts val="0"/>
              </a:spcAft>
              <a:buNone/>
            </a:pPr>
            <a:r>
              <a:t/>
            </a:r>
            <a:endParaRPr b="0" i="0" sz="1804" u="none" cap="none" strike="noStrike">
              <a:solidFill>
                <a:schemeClr val="dk1"/>
              </a:solidFill>
              <a:latin typeface="Arial"/>
              <a:ea typeface="Arial"/>
              <a:cs typeface="Arial"/>
              <a:sym typeface="Arial"/>
            </a:endParaRPr>
          </a:p>
          <a:p>
            <a:pPr indent="-177549" lvl="1" marL="367801" marR="0" rtl="0" algn="l">
              <a:lnSpc>
                <a:spcPct val="119941"/>
              </a:lnSpc>
              <a:spcBef>
                <a:spcPts val="0"/>
              </a:spcBef>
              <a:spcAft>
                <a:spcPts val="0"/>
              </a:spcAft>
              <a:buClr>
                <a:srgbClr val="000000"/>
              </a:buClr>
              <a:buSzPts val="1600"/>
              <a:buChar char="•"/>
            </a:pPr>
            <a:r>
              <a:rPr lang="en-US" sz="1600"/>
              <a:t>Важно: Независимо дали за стартиращи или утвърдени предприятия, бизнес плановете са незаменими. Стартиращите компании разчитат на тях, за да осигурят финансиране и да привлекат инвеститори, докато утвърдените фирми ги използват, за да поддържат фокус и съответствие с дългосрочните си цели.</a:t>
            </a:r>
            <a:endParaRPr i="0" sz="1600" u="none" cap="none" strike="noStrike">
              <a:solidFill>
                <a:srgbClr val="000000"/>
              </a:solidFill>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8" name="Shape 668"/>
        <p:cNvGrpSpPr/>
        <p:nvPr/>
      </p:nvGrpSpPr>
      <p:grpSpPr>
        <a:xfrm>
          <a:off x="0" y="0"/>
          <a:ext cx="0" cy="0"/>
          <a:chOff x="0" y="0"/>
          <a:chExt cx="0" cy="0"/>
        </a:xfrm>
      </p:grpSpPr>
      <p:sp>
        <p:nvSpPr>
          <p:cNvPr id="669" name="Google Shape;669;p87"/>
          <p:cNvSpPr/>
          <p:nvPr/>
        </p:nvSpPr>
        <p:spPr>
          <a:xfrm>
            <a:off x="-102891" y="-7953"/>
            <a:ext cx="10794704" cy="7575583"/>
          </a:xfrm>
          <a:custGeom>
            <a:rect b="b" l="l" r="r" t="t"/>
            <a:pathLst>
              <a:path extrusionOk="0" h="7559675" w="10688973">
                <a:moveTo>
                  <a:pt x="0" y="0"/>
                </a:moveTo>
                <a:lnTo>
                  <a:pt x="10688973" y="0"/>
                </a:lnTo>
                <a:lnTo>
                  <a:pt x="10688973" y="7559675"/>
                </a:lnTo>
                <a:lnTo>
                  <a:pt x="0" y="7559675"/>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670" name="Google Shape;670;p87"/>
          <p:cNvSpPr txBox="1"/>
          <p:nvPr/>
        </p:nvSpPr>
        <p:spPr>
          <a:xfrm>
            <a:off x="635939" y="992263"/>
            <a:ext cx="9540900" cy="5283300"/>
          </a:xfrm>
          <a:prstGeom prst="rect">
            <a:avLst/>
          </a:prstGeom>
          <a:noFill/>
          <a:ln>
            <a:noFill/>
          </a:ln>
        </p:spPr>
        <p:txBody>
          <a:bodyPr anchorCtr="0" anchor="t" bIns="0" lIns="0" spcFirstLastPara="1" rIns="0" wrap="square" tIns="0">
            <a:spAutoFit/>
          </a:bodyPr>
          <a:lstStyle/>
          <a:p>
            <a:pPr indent="0" lvl="0" marL="0" rtl="0" algn="l">
              <a:lnSpc>
                <a:spcPct val="119941"/>
              </a:lnSpc>
              <a:spcBef>
                <a:spcPts val="0"/>
              </a:spcBef>
              <a:spcAft>
                <a:spcPts val="0"/>
              </a:spcAft>
              <a:buClr>
                <a:schemeClr val="dk1"/>
              </a:buClr>
              <a:buSzPts val="1100"/>
              <a:buFont typeface="Arial"/>
              <a:buNone/>
            </a:pPr>
            <a:r>
              <a:rPr lang="en-US" sz="1700"/>
              <a:t>Значение при стартиращи фирми: Преди стартиране на дейност, всяко ново начинание трябва щателно да изготви бизнес план. Финансовите институции и рисковите капиталисти често го изискват като предпоставка за разглеждане на финансирането, подчертавайки основната му роля за осигуряване на жизненоважни ресурси.</a:t>
            </a:r>
            <a:endParaRPr sz="1700"/>
          </a:p>
          <a:p>
            <a:pPr indent="0" lvl="0" marL="0" rtl="0" algn="l">
              <a:lnSpc>
                <a:spcPct val="119941"/>
              </a:lnSpc>
              <a:spcBef>
                <a:spcPts val="0"/>
              </a:spcBef>
              <a:spcAft>
                <a:spcPts val="0"/>
              </a:spcAft>
              <a:buClr>
                <a:schemeClr val="dk1"/>
              </a:buClr>
              <a:buSzPts val="1100"/>
              <a:buFont typeface="Arial"/>
              <a:buNone/>
            </a:pPr>
            <a:r>
              <a:t/>
            </a:r>
            <a:endParaRPr sz="1700"/>
          </a:p>
          <a:p>
            <a:pPr indent="0" lvl="0" marL="0" rtl="0" algn="l">
              <a:lnSpc>
                <a:spcPct val="119941"/>
              </a:lnSpc>
              <a:spcBef>
                <a:spcPts val="0"/>
              </a:spcBef>
              <a:spcAft>
                <a:spcPts val="0"/>
              </a:spcAft>
              <a:buClr>
                <a:schemeClr val="dk1"/>
              </a:buClr>
              <a:buSzPts val="1100"/>
              <a:buFont typeface="Arial"/>
              <a:buNone/>
            </a:pPr>
            <a:r>
              <a:rPr lang="en-US" sz="1700"/>
              <a:t>Жизнеспособност и планиране: Изследванията показват, че предприемачите, които щателно очертават своите бизнес стратегии чрез официални планове, са с 16% по-склонни да постигнат жизнеспособност в сравнение с тези, които не го правят (Harvard Business Review, 2017). Това подчертава критичността на планирането при справяне с несигурностите, присъщи на предприемаческите начинания.</a:t>
            </a:r>
            <a:endParaRPr sz="1700"/>
          </a:p>
          <a:p>
            <a:pPr indent="0" lvl="0" marL="0" rtl="0" algn="l">
              <a:lnSpc>
                <a:spcPct val="119941"/>
              </a:lnSpc>
              <a:spcBef>
                <a:spcPts val="0"/>
              </a:spcBef>
              <a:spcAft>
                <a:spcPts val="0"/>
              </a:spcAft>
              <a:buClr>
                <a:schemeClr val="dk1"/>
              </a:buClr>
              <a:buSzPts val="1100"/>
              <a:buFont typeface="Arial"/>
              <a:buNone/>
            </a:pPr>
            <a:r>
              <a:t/>
            </a:r>
            <a:endParaRPr sz="1700"/>
          </a:p>
          <a:p>
            <a:pPr indent="0" lvl="0" marL="0" rtl="0" algn="l">
              <a:lnSpc>
                <a:spcPct val="119941"/>
              </a:lnSpc>
              <a:spcBef>
                <a:spcPts val="0"/>
              </a:spcBef>
              <a:spcAft>
                <a:spcPts val="0"/>
              </a:spcAft>
              <a:buClr>
                <a:schemeClr val="dk1"/>
              </a:buClr>
              <a:buSzPts val="1100"/>
              <a:buFont typeface="Arial"/>
              <a:buNone/>
            </a:pPr>
            <a:r>
              <a:rPr lang="en-US" sz="1700"/>
              <a:t>Непрекъснато адаптиране: Бизнес планът не е статичен; по-скоро трябва да бъде обект на периодичен преглед и ревизия, за да се приспособят към променящите се обстоятелства и развиващите се организационни цели. Този динамичен подход осигурява привеждане в съответствие с пазарните тенденции и подобрява отзивчивостта на компанията към нововъзникващите възможности и предизвикателства.</a:t>
            </a:r>
            <a:endParaRPr sz="1700"/>
          </a:p>
          <a:p>
            <a:pPr indent="0" lvl="0" marL="0" marR="0" rtl="0" algn="l">
              <a:lnSpc>
                <a:spcPct val="119941"/>
              </a:lnSpc>
              <a:spcBef>
                <a:spcPts val="0"/>
              </a:spcBef>
              <a:spcAft>
                <a:spcPts val="0"/>
              </a:spcAft>
              <a:buNone/>
            </a:pPr>
            <a:r>
              <a:t/>
            </a:r>
            <a:endParaRPr sz="1700"/>
          </a:p>
        </p:txBody>
      </p:sp>
      <p:sp>
        <p:nvSpPr>
          <p:cNvPr id="671" name="Google Shape;671;p87"/>
          <p:cNvSpPr/>
          <p:nvPr/>
        </p:nvSpPr>
        <p:spPr>
          <a:xfrm>
            <a:off x="411573" y="5561948"/>
            <a:ext cx="2032352" cy="1880207"/>
          </a:xfrm>
          <a:custGeom>
            <a:rect b="b" l="l" r="r" t="t"/>
            <a:pathLst>
              <a:path extrusionOk="0" h="2016308" w="2277145">
                <a:moveTo>
                  <a:pt x="0" y="0"/>
                </a:moveTo>
                <a:lnTo>
                  <a:pt x="2277144" y="0"/>
                </a:lnTo>
                <a:lnTo>
                  <a:pt x="2277144" y="2016308"/>
                </a:lnTo>
                <a:lnTo>
                  <a:pt x="0" y="2016308"/>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672" name="Google Shape;672;p87"/>
          <p:cNvSpPr txBox="1"/>
          <p:nvPr/>
        </p:nvSpPr>
        <p:spPr>
          <a:xfrm>
            <a:off x="1076934" y="487892"/>
            <a:ext cx="8322300" cy="2616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lang="en-US" sz="1700"/>
              <a:t>Защо бизнес плановете имат значение</a:t>
            </a:r>
            <a:endParaRPr b="1" i="0" sz="1700" u="none" cap="none" strike="noStrike">
              <a:solidFill>
                <a:srgbClr val="000000"/>
              </a:solidFill>
              <a:latin typeface="Arial"/>
              <a:ea typeface="Arial"/>
              <a:cs typeface="Arial"/>
              <a:sym typeface="Arial"/>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0" name="Shape 680"/>
        <p:cNvGrpSpPr/>
        <p:nvPr/>
      </p:nvGrpSpPr>
      <p:grpSpPr>
        <a:xfrm>
          <a:off x="0" y="0"/>
          <a:ext cx="0" cy="0"/>
          <a:chOff x="0" y="0"/>
          <a:chExt cx="0" cy="0"/>
        </a:xfrm>
      </p:grpSpPr>
      <p:sp>
        <p:nvSpPr>
          <p:cNvPr id="681" name="Google Shape;681;p88"/>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682" name="Google Shape;682;p88"/>
          <p:cNvSpPr txBox="1"/>
          <p:nvPr/>
        </p:nvSpPr>
        <p:spPr>
          <a:xfrm>
            <a:off x="709999" y="857125"/>
            <a:ext cx="9054000" cy="6323400"/>
          </a:xfrm>
          <a:prstGeom prst="rect">
            <a:avLst/>
          </a:prstGeom>
          <a:noFill/>
          <a:ln>
            <a:noFill/>
          </a:ln>
        </p:spPr>
        <p:txBody>
          <a:bodyPr anchorCtr="0" anchor="t" bIns="0" lIns="0" spcFirstLastPara="1" rIns="0" wrap="square" tIns="0">
            <a:spAutoFit/>
          </a:bodyPr>
          <a:lstStyle/>
          <a:p>
            <a:pPr indent="0" lvl="0" marL="0" rtl="0" algn="l">
              <a:lnSpc>
                <a:spcPct val="119941"/>
              </a:lnSpc>
              <a:spcBef>
                <a:spcPts val="0"/>
              </a:spcBef>
              <a:spcAft>
                <a:spcPts val="0"/>
              </a:spcAft>
              <a:buClr>
                <a:schemeClr val="dk1"/>
              </a:buClr>
              <a:buSzPts val="1100"/>
              <a:buFont typeface="Arial"/>
              <a:buNone/>
            </a:pPr>
            <a:r>
              <a:rPr lang="en-US" sz="1500"/>
              <a:t>Докато се задълбочаваме в компонентите на бизнес плана и стратегиите за пазарен анализ, сегментиране, конкурентен анализ и оценка на риска, от решаващо значение е да подчертаем всеобхватното значение на стратегическата визия.</a:t>
            </a:r>
            <a:endParaRPr sz="1500"/>
          </a:p>
          <a:p>
            <a:pPr indent="0" lvl="0" marL="0" rtl="0" algn="l">
              <a:lnSpc>
                <a:spcPct val="119941"/>
              </a:lnSpc>
              <a:spcBef>
                <a:spcPts val="0"/>
              </a:spcBef>
              <a:spcAft>
                <a:spcPts val="0"/>
              </a:spcAft>
              <a:buClr>
                <a:schemeClr val="dk1"/>
              </a:buClr>
              <a:buSzPts val="1100"/>
              <a:buFont typeface="Arial"/>
              <a:buNone/>
            </a:pPr>
            <a:r>
              <a:rPr lang="en-US" sz="1500"/>
              <a:t>Стратегическата визия служи като водеща сила зад тези основни бизнес процеси. Той оформя целите, приоритетите и решенията, очертани в бизнес плана, като предоставя пътна карта за навигиране в сложността на пазара, идентифициране на целеви сегменти, разбиране на конкурентите и оценка на рисковете. Чрез съгласуване на всеки аспект на бизнес планирането и анализа с ясна стратегическа визия, организациите могат ефективно да начертаят своя курс към устойчив растеж и успех.</a:t>
            </a:r>
            <a:endParaRPr sz="1500"/>
          </a:p>
          <a:p>
            <a:pPr indent="0" lvl="0" marL="0" rtl="0" algn="l">
              <a:lnSpc>
                <a:spcPct val="119941"/>
              </a:lnSpc>
              <a:spcBef>
                <a:spcPts val="0"/>
              </a:spcBef>
              <a:spcAft>
                <a:spcPts val="0"/>
              </a:spcAft>
              <a:buClr>
                <a:schemeClr val="dk1"/>
              </a:buClr>
              <a:buSzPts val="1100"/>
              <a:buFont typeface="Arial"/>
              <a:buNone/>
            </a:pPr>
            <a:r>
              <a:rPr lang="en-US" sz="1500"/>
              <a:t>Ключови точки:</a:t>
            </a:r>
            <a:endParaRPr sz="1500"/>
          </a:p>
          <a:p>
            <a:pPr indent="0" lvl="0" marL="0" rtl="0" algn="l">
              <a:lnSpc>
                <a:spcPct val="119941"/>
              </a:lnSpc>
              <a:spcBef>
                <a:spcPts val="0"/>
              </a:spcBef>
              <a:spcAft>
                <a:spcPts val="0"/>
              </a:spcAft>
              <a:buClr>
                <a:schemeClr val="dk1"/>
              </a:buClr>
              <a:buSzPts val="1100"/>
              <a:buFont typeface="Arial"/>
              <a:buNone/>
            </a:pPr>
            <a:r>
              <a:rPr lang="en-US" sz="1500"/>
              <a:t>Защо има значение:</a:t>
            </a:r>
            <a:endParaRPr sz="1500"/>
          </a:p>
          <a:p>
            <a:pPr indent="0" lvl="0" marL="0" rtl="0" algn="l">
              <a:lnSpc>
                <a:spcPct val="119941"/>
              </a:lnSpc>
              <a:spcBef>
                <a:spcPts val="0"/>
              </a:spcBef>
              <a:spcAft>
                <a:spcPts val="0"/>
              </a:spcAft>
              <a:buClr>
                <a:schemeClr val="dk1"/>
              </a:buClr>
              <a:buSzPts val="1100"/>
              <a:buFont typeface="Arial"/>
              <a:buNone/>
            </a:pPr>
            <a:r>
              <a:rPr lang="en-US" sz="1500"/>
              <a:t>Насочва стратегията и решенията, позволявайки адаптиране към пазарните промени.</a:t>
            </a:r>
            <a:endParaRPr sz="1500"/>
          </a:p>
          <a:p>
            <a:pPr indent="0" lvl="0" marL="0" rtl="0" algn="l">
              <a:lnSpc>
                <a:spcPct val="119941"/>
              </a:lnSpc>
              <a:spcBef>
                <a:spcPts val="0"/>
              </a:spcBef>
              <a:spcAft>
                <a:spcPts val="0"/>
              </a:spcAft>
              <a:buClr>
                <a:schemeClr val="dk1"/>
              </a:buClr>
              <a:buSzPts val="1100"/>
              <a:buFont typeface="Arial"/>
              <a:buNone/>
            </a:pPr>
            <a:r>
              <a:rPr lang="en-US" sz="1500"/>
              <a:t>Осигурява съответствие с мисията, насърчаване на устойчив успех и адаптивност.</a:t>
            </a:r>
            <a:endParaRPr sz="1500"/>
          </a:p>
          <a:p>
            <a:pPr indent="0" lvl="0" marL="0" rtl="0" algn="l">
              <a:lnSpc>
                <a:spcPct val="119941"/>
              </a:lnSpc>
              <a:spcBef>
                <a:spcPts val="0"/>
              </a:spcBef>
              <a:spcAft>
                <a:spcPts val="0"/>
              </a:spcAft>
              <a:buClr>
                <a:schemeClr val="dk1"/>
              </a:buClr>
              <a:buSzPts val="1100"/>
              <a:buFont typeface="Arial"/>
              <a:buNone/>
            </a:pPr>
            <a:r>
              <a:rPr lang="en-US" sz="1500"/>
              <a:t>Ползи:</a:t>
            </a:r>
            <a:endParaRPr sz="1500"/>
          </a:p>
          <a:p>
            <a:pPr indent="0" lvl="0" marL="0" rtl="0" algn="l">
              <a:lnSpc>
                <a:spcPct val="119941"/>
              </a:lnSpc>
              <a:spcBef>
                <a:spcPts val="0"/>
              </a:spcBef>
              <a:spcAft>
                <a:spcPts val="0"/>
              </a:spcAft>
              <a:buClr>
                <a:schemeClr val="dk1"/>
              </a:buClr>
              <a:buSzPts val="1100"/>
              <a:buFont typeface="Arial"/>
              <a:buNone/>
            </a:pPr>
            <a:r>
              <a:rPr lang="en-US" sz="1500"/>
              <a:t>Фокусира усилията, подпомага постигането на целите и създава конкурентно предимство.</a:t>
            </a:r>
            <a:endParaRPr sz="1500"/>
          </a:p>
          <a:p>
            <a:pPr indent="0" lvl="0" marL="0" rtl="0" algn="l">
              <a:lnSpc>
                <a:spcPct val="119941"/>
              </a:lnSpc>
              <a:spcBef>
                <a:spcPts val="0"/>
              </a:spcBef>
              <a:spcAft>
                <a:spcPts val="0"/>
              </a:spcAft>
              <a:buClr>
                <a:schemeClr val="dk1"/>
              </a:buClr>
              <a:buSzPts val="1100"/>
              <a:buFont typeface="Arial"/>
              <a:buNone/>
            </a:pPr>
            <a:r>
              <a:rPr lang="en-US" sz="1500"/>
              <a:t>Създава основа за растеж сред динамични пазарни условия.</a:t>
            </a:r>
            <a:endParaRPr sz="1500"/>
          </a:p>
          <a:p>
            <a:pPr indent="0" lvl="0" marL="0" rtl="0" algn="l">
              <a:lnSpc>
                <a:spcPct val="119941"/>
              </a:lnSpc>
              <a:spcBef>
                <a:spcPts val="0"/>
              </a:spcBef>
              <a:spcAft>
                <a:spcPts val="0"/>
              </a:spcAft>
              <a:buClr>
                <a:schemeClr val="dk1"/>
              </a:buClr>
              <a:buSzPts val="1100"/>
              <a:buFont typeface="Arial"/>
              <a:buNone/>
            </a:pPr>
            <a:r>
              <a:rPr lang="en-US" sz="1500"/>
              <a:t>Развиване на вашата визия:</a:t>
            </a:r>
            <a:endParaRPr sz="1500"/>
          </a:p>
          <a:p>
            <a:pPr indent="0" lvl="0" marL="0" rtl="0" algn="l">
              <a:lnSpc>
                <a:spcPct val="119941"/>
              </a:lnSpc>
              <a:spcBef>
                <a:spcPts val="0"/>
              </a:spcBef>
              <a:spcAft>
                <a:spcPts val="0"/>
              </a:spcAft>
              <a:buClr>
                <a:schemeClr val="dk1"/>
              </a:buClr>
              <a:buSzPts val="1100"/>
              <a:buFont typeface="Arial"/>
              <a:buNone/>
            </a:pPr>
            <a:r>
              <a:rPr lang="en-US" sz="1500"/>
              <a:t>Определете управленските роли, ангажирайте заинтересованите страни и анализирайте пазарната позиция.</a:t>
            </a:r>
            <a:endParaRPr sz="1500"/>
          </a:p>
          <a:p>
            <a:pPr indent="0" lvl="0" marL="0" rtl="0" algn="l">
              <a:lnSpc>
                <a:spcPct val="119941"/>
              </a:lnSpc>
              <a:spcBef>
                <a:spcPts val="0"/>
              </a:spcBef>
              <a:spcAft>
                <a:spcPts val="0"/>
              </a:spcAft>
              <a:buClr>
                <a:schemeClr val="dk1"/>
              </a:buClr>
              <a:buSzPts val="1100"/>
              <a:buFont typeface="Arial"/>
              <a:buNone/>
            </a:pPr>
            <a:r>
              <a:rPr lang="en-US" sz="1500"/>
              <a:t>Насърчавайте дискусии за единна визия, ефективно форматирайте изявление и събирайте обратна връзка.</a:t>
            </a:r>
            <a:endParaRPr sz="1500"/>
          </a:p>
          <a:p>
            <a:pPr indent="0" lvl="0" marL="0" rtl="0" algn="l">
              <a:lnSpc>
                <a:spcPct val="119941"/>
              </a:lnSpc>
              <a:spcBef>
                <a:spcPts val="0"/>
              </a:spcBef>
              <a:spcAft>
                <a:spcPts val="0"/>
              </a:spcAft>
              <a:buClr>
                <a:schemeClr val="dk1"/>
              </a:buClr>
              <a:buSzPts val="1100"/>
              <a:buFont typeface="Arial"/>
              <a:buNone/>
            </a:pPr>
            <a:r>
              <a:rPr lang="en-US" sz="1500"/>
              <a:t>Комуникирайте визията широко и позволете гъвкавост за корекции.</a:t>
            </a:r>
            <a:endParaRPr sz="1500"/>
          </a:p>
          <a:p>
            <a:pPr indent="0" lvl="0" marL="0" marR="0" rtl="0" algn="l">
              <a:lnSpc>
                <a:spcPct val="119941"/>
              </a:lnSpc>
              <a:spcBef>
                <a:spcPts val="0"/>
              </a:spcBef>
              <a:spcAft>
                <a:spcPts val="0"/>
              </a:spcAft>
              <a:buNone/>
            </a:pPr>
            <a:r>
              <a:t/>
            </a:r>
            <a:endParaRPr sz="1500"/>
          </a:p>
        </p:txBody>
      </p:sp>
      <p:sp>
        <p:nvSpPr>
          <p:cNvPr id="683" name="Google Shape;683;p88"/>
          <p:cNvSpPr/>
          <p:nvPr/>
        </p:nvSpPr>
        <p:spPr>
          <a:xfrm>
            <a:off x="8409119" y="2979265"/>
            <a:ext cx="1923090" cy="1930328"/>
          </a:xfrm>
          <a:custGeom>
            <a:rect b="b" l="l" r="r" t="t"/>
            <a:pathLst>
              <a:path extrusionOk="0" h="1925514" w="1918294">
                <a:moveTo>
                  <a:pt x="0" y="0"/>
                </a:moveTo>
                <a:lnTo>
                  <a:pt x="1918294" y="0"/>
                </a:lnTo>
                <a:lnTo>
                  <a:pt x="1918294" y="1925514"/>
                </a:lnTo>
                <a:lnTo>
                  <a:pt x="0" y="1925514"/>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684" name="Google Shape;684;p88"/>
          <p:cNvSpPr txBox="1"/>
          <p:nvPr/>
        </p:nvSpPr>
        <p:spPr>
          <a:xfrm>
            <a:off x="1050323" y="462653"/>
            <a:ext cx="8591100" cy="2616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lang="en-US" sz="1700"/>
              <a:t>Разбиране на стратегическата визия</a:t>
            </a:r>
            <a:endParaRPr b="1" i="0" sz="1700" u="none" cap="none" strike="noStrike">
              <a:solidFill>
                <a:srgbClr val="000000"/>
              </a:solidFill>
              <a:latin typeface="Arial"/>
              <a:ea typeface="Arial"/>
              <a:cs typeface="Arial"/>
              <a:sym typeface="Arial"/>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2" name="Shape 692"/>
        <p:cNvGrpSpPr/>
        <p:nvPr/>
      </p:nvGrpSpPr>
      <p:grpSpPr>
        <a:xfrm>
          <a:off x="0" y="0"/>
          <a:ext cx="0" cy="0"/>
          <a:chOff x="0" y="0"/>
          <a:chExt cx="0" cy="0"/>
        </a:xfrm>
      </p:grpSpPr>
      <p:sp>
        <p:nvSpPr>
          <p:cNvPr id="693" name="Google Shape;693;p89"/>
          <p:cNvSpPr/>
          <p:nvPr/>
        </p:nvSpPr>
        <p:spPr>
          <a:xfrm>
            <a:off x="2105" y="0"/>
            <a:ext cx="10711467" cy="7575583"/>
          </a:xfrm>
          <a:custGeom>
            <a:rect b="b" l="l" r="r" t="t"/>
            <a:pathLst>
              <a:path extrusionOk="0" h="7559675" w="10688973">
                <a:moveTo>
                  <a:pt x="0" y="0"/>
                </a:moveTo>
                <a:lnTo>
                  <a:pt x="10688973" y="0"/>
                </a:lnTo>
                <a:lnTo>
                  <a:pt x="10688973" y="7559675"/>
                </a:lnTo>
                <a:lnTo>
                  <a:pt x="0" y="7559675"/>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694" name="Google Shape;694;p89"/>
          <p:cNvSpPr txBox="1"/>
          <p:nvPr/>
        </p:nvSpPr>
        <p:spPr>
          <a:xfrm>
            <a:off x="1062343" y="451529"/>
            <a:ext cx="8591100" cy="261600"/>
          </a:xfrm>
          <a:prstGeom prst="rect">
            <a:avLst/>
          </a:prstGeom>
          <a:noFill/>
          <a:ln>
            <a:noFill/>
          </a:ln>
        </p:spPr>
        <p:txBody>
          <a:bodyPr anchorCtr="0" anchor="t" bIns="0" lIns="0" spcFirstLastPara="1" rIns="0" wrap="square" tIns="0">
            <a:spAutoFit/>
          </a:bodyPr>
          <a:lstStyle/>
          <a:p>
            <a:pPr indent="0" lvl="0" marL="0" marR="0" rtl="0" algn="ctr">
              <a:lnSpc>
                <a:spcPct val="120011"/>
              </a:lnSpc>
              <a:spcBef>
                <a:spcPts val="0"/>
              </a:spcBef>
              <a:spcAft>
                <a:spcPts val="0"/>
              </a:spcAft>
              <a:buNone/>
            </a:pPr>
            <a:r>
              <a:rPr b="1" lang="en-US" sz="1700"/>
              <a:t>Компоненти на бизнес план</a:t>
            </a:r>
            <a:endParaRPr b="1" i="0" sz="1700" u="none" cap="none" strike="noStrike">
              <a:solidFill>
                <a:srgbClr val="000000"/>
              </a:solidFill>
              <a:latin typeface="Arial"/>
              <a:ea typeface="Arial"/>
              <a:cs typeface="Arial"/>
              <a:sym typeface="Arial"/>
            </a:endParaRPr>
          </a:p>
        </p:txBody>
      </p:sp>
      <p:sp>
        <p:nvSpPr>
          <p:cNvPr id="695" name="Google Shape;695;p89"/>
          <p:cNvSpPr txBox="1"/>
          <p:nvPr/>
        </p:nvSpPr>
        <p:spPr>
          <a:xfrm>
            <a:off x="1195720" y="877674"/>
            <a:ext cx="8310000" cy="1132800"/>
          </a:xfrm>
          <a:prstGeom prst="rect">
            <a:avLst/>
          </a:prstGeom>
          <a:noFill/>
          <a:ln>
            <a:noFill/>
          </a:ln>
        </p:spPr>
        <p:txBody>
          <a:bodyPr anchorCtr="0" anchor="t" bIns="0" lIns="0" spcFirstLastPara="1" rIns="0" wrap="square" tIns="0">
            <a:spAutoFit/>
          </a:bodyPr>
          <a:lstStyle/>
          <a:p>
            <a:pPr indent="0" lvl="0" marL="0" rtl="0" algn="ctr">
              <a:lnSpc>
                <a:spcPct val="120000"/>
              </a:lnSpc>
              <a:spcBef>
                <a:spcPts val="0"/>
              </a:spcBef>
              <a:spcAft>
                <a:spcPts val="0"/>
              </a:spcAft>
              <a:buClr>
                <a:schemeClr val="dk1"/>
              </a:buClr>
              <a:buSzPts val="1100"/>
              <a:buFont typeface="Arial"/>
              <a:buNone/>
            </a:pPr>
            <a:r>
              <a:rPr lang="en-US" sz="1600"/>
              <a:t>Ефективните бизнес планове се състоят от няколко основни компонента, които очертават различни аспекти от целите и стратегиите на компанията.</a:t>
            </a:r>
            <a:endParaRPr sz="1600"/>
          </a:p>
          <a:p>
            <a:pPr indent="0" lvl="0" marL="0" rtl="0" algn="ctr">
              <a:lnSpc>
                <a:spcPct val="120000"/>
              </a:lnSpc>
              <a:spcBef>
                <a:spcPts val="0"/>
              </a:spcBef>
              <a:spcAft>
                <a:spcPts val="0"/>
              </a:spcAft>
              <a:buClr>
                <a:schemeClr val="dk1"/>
              </a:buClr>
              <a:buSzPts val="1100"/>
              <a:buFont typeface="Arial"/>
              <a:buNone/>
            </a:pPr>
            <a:r>
              <a:rPr lang="en-US" sz="1600"/>
              <a:t>Нека се задълбочим в десетте ключови компонента на бизнес плана:</a:t>
            </a:r>
            <a:endParaRPr sz="1600"/>
          </a:p>
          <a:p>
            <a:pPr indent="0" lvl="0" marL="0" marR="0" rtl="0" algn="ctr">
              <a:lnSpc>
                <a:spcPct val="120000"/>
              </a:lnSpc>
              <a:spcBef>
                <a:spcPts val="0"/>
              </a:spcBef>
              <a:spcAft>
                <a:spcPts val="0"/>
              </a:spcAft>
              <a:buNone/>
            </a:pPr>
            <a:r>
              <a:t/>
            </a:r>
            <a:endParaRPr sz="1600"/>
          </a:p>
        </p:txBody>
      </p:sp>
      <p:sp>
        <p:nvSpPr>
          <p:cNvPr id="696" name="Google Shape;696;p89"/>
          <p:cNvSpPr txBox="1"/>
          <p:nvPr/>
        </p:nvSpPr>
        <p:spPr>
          <a:xfrm>
            <a:off x="617225" y="1779538"/>
            <a:ext cx="9036300" cy="837300"/>
          </a:xfrm>
          <a:prstGeom prst="rect">
            <a:avLst/>
          </a:prstGeom>
          <a:noFill/>
          <a:ln>
            <a:noFill/>
          </a:ln>
        </p:spPr>
        <p:txBody>
          <a:bodyPr anchorCtr="0" anchor="t" bIns="0" lIns="0" spcFirstLastPara="1" rIns="0" wrap="square" tIns="0">
            <a:spAutoFit/>
          </a:bodyPr>
          <a:lstStyle/>
          <a:p>
            <a:pPr indent="0" lvl="0" marL="0" rtl="0" algn="just">
              <a:lnSpc>
                <a:spcPct val="120000"/>
              </a:lnSpc>
              <a:spcBef>
                <a:spcPts val="0"/>
              </a:spcBef>
              <a:spcAft>
                <a:spcPts val="0"/>
              </a:spcAft>
              <a:buClr>
                <a:schemeClr val="dk1"/>
              </a:buClr>
              <a:buSzPts val="1100"/>
              <a:buFont typeface="Arial"/>
              <a:buNone/>
            </a:pPr>
            <a:r>
              <a:rPr lang="en-US" sz="1600"/>
              <a:t>Резюме:</a:t>
            </a:r>
            <a:endParaRPr sz="1600"/>
          </a:p>
          <a:p>
            <a:pPr indent="0" lvl="0" marL="0" rtl="0" algn="just">
              <a:lnSpc>
                <a:spcPct val="120000"/>
              </a:lnSpc>
              <a:spcBef>
                <a:spcPts val="0"/>
              </a:spcBef>
              <a:spcAft>
                <a:spcPts val="0"/>
              </a:spcAft>
              <a:buClr>
                <a:schemeClr val="dk1"/>
              </a:buClr>
              <a:buSzPts val="1100"/>
              <a:buFont typeface="Arial"/>
              <a:buNone/>
            </a:pPr>
            <a:r>
              <a:rPr lang="en-US" sz="1600"/>
              <a:t>Предоставя общ преглед на целия бизнес план, включително мисията на организацията, продуктите, услугите и причината за стартиране на компанията.</a:t>
            </a:r>
            <a:endParaRPr sz="1600"/>
          </a:p>
        </p:txBody>
      </p:sp>
      <p:sp>
        <p:nvSpPr>
          <p:cNvPr id="697" name="Google Shape;697;p89"/>
          <p:cNvSpPr txBox="1"/>
          <p:nvPr/>
        </p:nvSpPr>
        <p:spPr>
          <a:xfrm>
            <a:off x="617229" y="2748056"/>
            <a:ext cx="9466800" cy="1132800"/>
          </a:xfrm>
          <a:prstGeom prst="rect">
            <a:avLst/>
          </a:prstGeom>
          <a:noFill/>
          <a:ln>
            <a:noFill/>
          </a:ln>
        </p:spPr>
        <p:txBody>
          <a:bodyPr anchorCtr="0" anchor="t" bIns="0" lIns="0" spcFirstLastPara="1" rIns="0" wrap="square" tIns="0">
            <a:spAutoFit/>
          </a:bodyPr>
          <a:lstStyle/>
          <a:p>
            <a:pPr indent="0" lvl="0" marL="0" rtl="0" algn="just">
              <a:lnSpc>
                <a:spcPct val="120000"/>
              </a:lnSpc>
              <a:spcBef>
                <a:spcPts val="0"/>
              </a:spcBef>
              <a:spcAft>
                <a:spcPts val="0"/>
              </a:spcAft>
              <a:buClr>
                <a:schemeClr val="dk1"/>
              </a:buClr>
              <a:buSzPts val="1100"/>
              <a:buFont typeface="Arial"/>
              <a:buNone/>
            </a:pPr>
            <a:r>
              <a:rPr lang="en-US" sz="1600"/>
              <a:t>Бизнес описание:</a:t>
            </a:r>
            <a:endParaRPr sz="1600"/>
          </a:p>
          <a:p>
            <a:pPr indent="0" lvl="0" marL="0" rtl="0" algn="just">
              <a:lnSpc>
                <a:spcPct val="120000"/>
              </a:lnSpc>
              <a:spcBef>
                <a:spcPts val="0"/>
              </a:spcBef>
              <a:spcAft>
                <a:spcPts val="0"/>
              </a:spcAft>
              <a:buClr>
                <a:schemeClr val="dk1"/>
              </a:buClr>
              <a:buSzPts val="1100"/>
              <a:buFont typeface="Arial"/>
              <a:buNone/>
            </a:pPr>
            <a:r>
              <a:rPr lang="en-US" sz="1600"/>
              <a:t>Предлага цялостен преглед на бизнеса, неговите цели, продукти, услуги, целева клиентска база, тенденции в индустрията, основни конкуренти и опит на екипа.</a:t>
            </a:r>
            <a:endParaRPr sz="1600"/>
          </a:p>
          <a:p>
            <a:pPr indent="0" lvl="0" marL="0" marR="0" rtl="0" algn="just">
              <a:lnSpc>
                <a:spcPct val="120000"/>
              </a:lnSpc>
              <a:spcBef>
                <a:spcPts val="0"/>
              </a:spcBef>
              <a:spcAft>
                <a:spcPts val="0"/>
              </a:spcAft>
              <a:buNone/>
            </a:pPr>
            <a:r>
              <a:t/>
            </a:r>
            <a:endParaRPr sz="1600"/>
          </a:p>
        </p:txBody>
      </p:sp>
      <p:sp>
        <p:nvSpPr>
          <p:cNvPr id="698" name="Google Shape;698;p89"/>
          <p:cNvSpPr txBox="1"/>
          <p:nvPr/>
        </p:nvSpPr>
        <p:spPr>
          <a:xfrm>
            <a:off x="617225" y="3683250"/>
            <a:ext cx="9539400" cy="11328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Clr>
                <a:schemeClr val="dk1"/>
              </a:buClr>
              <a:buSzPts val="1100"/>
              <a:buFont typeface="Arial"/>
              <a:buNone/>
            </a:pPr>
            <a:r>
              <a:rPr lang="en-US" sz="1600"/>
              <a:t>Описание на управлението и организацията:</a:t>
            </a:r>
            <a:endParaRPr sz="1600"/>
          </a:p>
          <a:p>
            <a:pPr indent="0" lvl="0" marL="0" rtl="0" algn="l">
              <a:lnSpc>
                <a:spcPct val="120000"/>
              </a:lnSpc>
              <a:spcBef>
                <a:spcPts val="0"/>
              </a:spcBef>
              <a:spcAft>
                <a:spcPts val="0"/>
              </a:spcAft>
              <a:buClr>
                <a:schemeClr val="dk1"/>
              </a:buClr>
              <a:buSzPts val="1100"/>
              <a:buFont typeface="Arial"/>
              <a:buNone/>
            </a:pPr>
            <a:r>
              <a:rPr lang="en-US" sz="1600"/>
              <a:t>Проучва квалификациите на управленския екип, отговорностите, изискванията за човешки ресурси и правната структура на компанията.</a:t>
            </a:r>
            <a:endParaRPr sz="1600"/>
          </a:p>
          <a:p>
            <a:pPr indent="0" lvl="0" marL="0" marR="0" rtl="0" algn="l">
              <a:lnSpc>
                <a:spcPct val="120000"/>
              </a:lnSpc>
              <a:spcBef>
                <a:spcPts val="0"/>
              </a:spcBef>
              <a:spcAft>
                <a:spcPts val="0"/>
              </a:spcAft>
              <a:buNone/>
            </a:pPr>
            <a:r>
              <a:t/>
            </a:r>
            <a:endParaRPr sz="1600"/>
          </a:p>
        </p:txBody>
      </p:sp>
      <p:sp>
        <p:nvSpPr>
          <p:cNvPr id="699" name="Google Shape;699;p89"/>
          <p:cNvSpPr txBox="1"/>
          <p:nvPr/>
        </p:nvSpPr>
        <p:spPr>
          <a:xfrm>
            <a:off x="612504" y="4618435"/>
            <a:ext cx="9466800" cy="1132800"/>
          </a:xfrm>
          <a:prstGeom prst="rect">
            <a:avLst/>
          </a:prstGeom>
          <a:noFill/>
          <a:ln>
            <a:noFill/>
          </a:ln>
        </p:spPr>
        <p:txBody>
          <a:bodyPr anchorCtr="0" anchor="t" bIns="0" lIns="0" spcFirstLastPara="1" rIns="0" wrap="square" tIns="0">
            <a:spAutoFit/>
          </a:bodyPr>
          <a:lstStyle/>
          <a:p>
            <a:pPr indent="0" lvl="0" marL="0" rtl="0" algn="just">
              <a:lnSpc>
                <a:spcPct val="120000"/>
              </a:lnSpc>
              <a:spcBef>
                <a:spcPts val="0"/>
              </a:spcBef>
              <a:spcAft>
                <a:spcPts val="0"/>
              </a:spcAft>
              <a:buClr>
                <a:schemeClr val="dk1"/>
              </a:buClr>
              <a:buSzPts val="1100"/>
              <a:buFont typeface="Arial"/>
              <a:buNone/>
            </a:pPr>
            <a:r>
              <a:rPr lang="en-US" sz="1600"/>
              <a:t>Описание на продуктите и услугите:</a:t>
            </a:r>
            <a:endParaRPr sz="1600"/>
          </a:p>
          <a:p>
            <a:pPr indent="0" lvl="0" marL="0" rtl="0" algn="just">
              <a:lnSpc>
                <a:spcPct val="120000"/>
              </a:lnSpc>
              <a:spcBef>
                <a:spcPts val="0"/>
              </a:spcBef>
              <a:spcAft>
                <a:spcPts val="0"/>
              </a:spcAft>
              <a:buClr>
                <a:schemeClr val="dk1"/>
              </a:buClr>
              <a:buSzPts val="1100"/>
              <a:buFont typeface="Arial"/>
              <a:buNone/>
            </a:pPr>
            <a:r>
              <a:rPr lang="en-US" sz="1600"/>
              <a:t>Подробности за предлаганите продукти и услуги, включително производствени процеси, издръжливост, полезност и прогнозирани разходи.</a:t>
            </a:r>
            <a:endParaRPr sz="1600"/>
          </a:p>
          <a:p>
            <a:pPr indent="0" lvl="0" marL="0" marR="0" rtl="0" algn="just">
              <a:lnSpc>
                <a:spcPct val="120000"/>
              </a:lnSpc>
              <a:spcBef>
                <a:spcPts val="0"/>
              </a:spcBef>
              <a:spcAft>
                <a:spcPts val="0"/>
              </a:spcAft>
              <a:buNone/>
            </a:pPr>
            <a:r>
              <a:t/>
            </a:r>
            <a:endParaRPr sz="1600"/>
          </a:p>
        </p:txBody>
      </p:sp>
      <p:sp>
        <p:nvSpPr>
          <p:cNvPr id="700" name="Google Shape;700;p89"/>
          <p:cNvSpPr txBox="1"/>
          <p:nvPr/>
        </p:nvSpPr>
        <p:spPr>
          <a:xfrm>
            <a:off x="617225" y="5548000"/>
            <a:ext cx="9400800" cy="1132800"/>
          </a:xfrm>
          <a:prstGeom prst="rect">
            <a:avLst/>
          </a:prstGeom>
          <a:noFill/>
          <a:ln>
            <a:noFill/>
          </a:ln>
        </p:spPr>
        <p:txBody>
          <a:bodyPr anchorCtr="0" anchor="t" bIns="0" lIns="0" spcFirstLastPara="1" rIns="0" wrap="square" tIns="0">
            <a:spAutoFit/>
          </a:bodyPr>
          <a:lstStyle/>
          <a:p>
            <a:pPr indent="0" lvl="0" marL="0" rtl="0" algn="just">
              <a:lnSpc>
                <a:spcPct val="120000"/>
              </a:lnSpc>
              <a:spcBef>
                <a:spcPts val="0"/>
              </a:spcBef>
              <a:spcAft>
                <a:spcPts val="0"/>
              </a:spcAft>
              <a:buClr>
                <a:schemeClr val="dk1"/>
              </a:buClr>
              <a:buSzPts val="1100"/>
              <a:buFont typeface="Arial"/>
              <a:buNone/>
            </a:pPr>
            <a:r>
              <a:rPr lang="en-US" sz="1600"/>
              <a:t>Оперативен план:</a:t>
            </a:r>
            <a:endParaRPr sz="1600"/>
          </a:p>
          <a:p>
            <a:pPr indent="0" lvl="0" marL="0" rtl="0" algn="just">
              <a:lnSpc>
                <a:spcPct val="120000"/>
              </a:lnSpc>
              <a:spcBef>
                <a:spcPts val="0"/>
              </a:spcBef>
              <a:spcAft>
                <a:spcPts val="0"/>
              </a:spcAft>
              <a:buClr>
                <a:schemeClr val="dk1"/>
              </a:buClr>
              <a:buSzPts val="1100"/>
              <a:buFont typeface="Arial"/>
              <a:buNone/>
            </a:pPr>
            <a:r>
              <a:rPr lang="en-US" sz="1600"/>
              <a:t>Описва как компанията планира да работи, включително логистика, интелектуална собственост и операции, свързани с персонала.</a:t>
            </a:r>
            <a:endParaRPr sz="1600"/>
          </a:p>
          <a:p>
            <a:pPr indent="0" lvl="0" marL="0" marR="0" rtl="0" algn="just">
              <a:lnSpc>
                <a:spcPct val="120000"/>
              </a:lnSpc>
              <a:spcBef>
                <a:spcPts val="0"/>
              </a:spcBef>
              <a:spcAft>
                <a:spcPts val="0"/>
              </a:spcAft>
              <a:buNone/>
            </a:pPr>
            <a:r>
              <a:t/>
            </a:r>
            <a:endParaRPr sz="1600"/>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8" name="Shape 708"/>
        <p:cNvGrpSpPr/>
        <p:nvPr/>
      </p:nvGrpSpPr>
      <p:grpSpPr>
        <a:xfrm>
          <a:off x="0" y="0"/>
          <a:ext cx="0" cy="0"/>
          <a:chOff x="0" y="0"/>
          <a:chExt cx="0" cy="0"/>
        </a:xfrm>
      </p:grpSpPr>
      <p:sp>
        <p:nvSpPr>
          <p:cNvPr id="709" name="Google Shape;709;p90"/>
          <p:cNvSpPr/>
          <p:nvPr/>
        </p:nvSpPr>
        <p:spPr>
          <a:xfrm>
            <a:off x="0" y="0"/>
            <a:ext cx="10711467" cy="7575583"/>
          </a:xfrm>
          <a:custGeom>
            <a:rect b="b" l="l" r="r" t="t"/>
            <a:pathLst>
              <a:path extrusionOk="0" h="7559675" w="10688973">
                <a:moveTo>
                  <a:pt x="0" y="0"/>
                </a:moveTo>
                <a:lnTo>
                  <a:pt x="10688973" y="0"/>
                </a:lnTo>
                <a:lnTo>
                  <a:pt x="10688973" y="7559675"/>
                </a:lnTo>
                <a:lnTo>
                  <a:pt x="0" y="7559675"/>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10" name="Google Shape;710;p90"/>
          <p:cNvSpPr txBox="1"/>
          <p:nvPr/>
        </p:nvSpPr>
        <p:spPr>
          <a:xfrm>
            <a:off x="622293" y="1409029"/>
            <a:ext cx="9023512" cy="1255728"/>
          </a:xfrm>
          <a:prstGeom prst="rect">
            <a:avLst/>
          </a:prstGeom>
          <a:noFill/>
          <a:ln>
            <a:noFill/>
          </a:ln>
        </p:spPr>
        <p:txBody>
          <a:bodyPr anchorCtr="0" anchor="t" bIns="0" lIns="0" spcFirstLastPara="1" rIns="0" wrap="square" tIns="0">
            <a:spAutoFit/>
          </a:bodyPr>
          <a:lstStyle/>
          <a:p>
            <a:pPr indent="-177535" lvl="1" marL="367802" marR="0" rtl="0" algn="just">
              <a:lnSpc>
                <a:spcPct val="120000"/>
              </a:lnSpc>
              <a:spcBef>
                <a:spcPts val="0"/>
              </a:spcBef>
              <a:spcAft>
                <a:spcPts val="0"/>
              </a:spcAft>
              <a:buClr>
                <a:srgbClr val="000000"/>
              </a:buClr>
              <a:buSzPts val="1600"/>
              <a:buFont typeface="Arial"/>
              <a:buChar char="•"/>
            </a:pPr>
            <a:r>
              <a:rPr b="1" i="0" lang="en-US" sz="1700" u="none" cap="none" strike="noStrike">
                <a:solidFill>
                  <a:srgbClr val="000000"/>
                </a:solidFill>
                <a:latin typeface="Arial"/>
                <a:ea typeface="Arial"/>
                <a:cs typeface="Arial"/>
                <a:sym typeface="Arial"/>
              </a:rPr>
              <a:t>Competitive Analysis:</a:t>
            </a:r>
            <a:endParaRPr b="1"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Compares the company to its competitors, highlighting strengths, weaknesses, advantages, and distinctions, along with potential challenges in the marketplace.</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11" name="Google Shape;711;p90"/>
          <p:cNvSpPr txBox="1"/>
          <p:nvPr/>
        </p:nvSpPr>
        <p:spPr>
          <a:xfrm>
            <a:off x="605627" y="5455899"/>
            <a:ext cx="9040178" cy="941796"/>
          </a:xfrm>
          <a:prstGeom prst="rect">
            <a:avLst/>
          </a:prstGeom>
          <a:noFill/>
          <a:ln>
            <a:noFill/>
          </a:ln>
        </p:spPr>
        <p:txBody>
          <a:bodyPr anchorCtr="0" anchor="t" bIns="0" lIns="0" spcFirstLastPara="1" rIns="0" wrap="square" tIns="0">
            <a:spAutoFit/>
          </a:bodyPr>
          <a:lstStyle/>
          <a:p>
            <a:pPr indent="-177535" lvl="1" marL="367802" marR="0" rtl="0" algn="just">
              <a:lnSpc>
                <a:spcPct val="120000"/>
              </a:lnSpc>
              <a:spcBef>
                <a:spcPts val="0"/>
              </a:spcBef>
              <a:spcAft>
                <a:spcPts val="0"/>
              </a:spcAft>
              <a:buClr>
                <a:srgbClr val="000000"/>
              </a:buClr>
              <a:buSzPts val="1600"/>
              <a:buFont typeface="Arial"/>
              <a:buChar char="•"/>
            </a:pPr>
            <a:r>
              <a:rPr b="1" i="0" lang="en-US" sz="1700" u="none" cap="none" strike="noStrike">
                <a:solidFill>
                  <a:srgbClr val="000000"/>
                </a:solidFill>
                <a:latin typeface="Arial"/>
                <a:ea typeface="Arial"/>
                <a:cs typeface="Arial"/>
                <a:sym typeface="Arial"/>
              </a:rPr>
              <a:t>Financial Projection and Needs:</a:t>
            </a:r>
            <a:endParaRPr b="1"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Explains revenue generation methods, funding sources, financial statements, analysis, and cash flow projections.</a:t>
            </a:r>
            <a:endParaRPr b="0" i="0" sz="1700" u="none" cap="none" strike="noStrike">
              <a:solidFill>
                <a:srgbClr val="000000"/>
              </a:solidFill>
              <a:latin typeface="Arial"/>
              <a:ea typeface="Arial"/>
              <a:cs typeface="Arial"/>
              <a:sym typeface="Arial"/>
            </a:endParaRPr>
          </a:p>
        </p:txBody>
      </p:sp>
      <p:sp>
        <p:nvSpPr>
          <p:cNvPr id="712" name="Google Shape;712;p90"/>
          <p:cNvSpPr txBox="1"/>
          <p:nvPr/>
        </p:nvSpPr>
        <p:spPr>
          <a:xfrm>
            <a:off x="605627" y="4514103"/>
            <a:ext cx="9040178" cy="941796"/>
          </a:xfrm>
          <a:prstGeom prst="rect">
            <a:avLst/>
          </a:prstGeom>
          <a:noFill/>
          <a:ln>
            <a:noFill/>
          </a:ln>
        </p:spPr>
        <p:txBody>
          <a:bodyPr anchorCtr="0" anchor="t" bIns="0" lIns="0" spcFirstLastPara="1" rIns="0" wrap="square" tIns="0">
            <a:spAutoFit/>
          </a:bodyPr>
          <a:lstStyle/>
          <a:p>
            <a:pPr indent="-177535" lvl="1" marL="367802" marR="0" rtl="0" algn="just">
              <a:lnSpc>
                <a:spcPct val="120000"/>
              </a:lnSpc>
              <a:spcBef>
                <a:spcPts val="0"/>
              </a:spcBef>
              <a:spcAft>
                <a:spcPts val="0"/>
              </a:spcAft>
              <a:buClr>
                <a:srgbClr val="000000"/>
              </a:buClr>
              <a:buSzPts val="1600"/>
              <a:buFont typeface="Arial"/>
              <a:buChar char="•"/>
            </a:pPr>
            <a:r>
              <a:rPr b="1" i="0" lang="en-US" sz="1700" u="none" cap="none" strike="noStrike">
                <a:solidFill>
                  <a:srgbClr val="000000"/>
                </a:solidFill>
                <a:latin typeface="Arial"/>
                <a:ea typeface="Arial"/>
                <a:cs typeface="Arial"/>
                <a:sym typeface="Arial"/>
              </a:rPr>
              <a:t>Marketing and Sales Plan:</a:t>
            </a:r>
            <a:endParaRPr b="1" i="0" sz="17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Outlines marketing and promotion strategies, pricing plans, sales strategies, unique selling propositions, and methods to reach the target audience.</a:t>
            </a:r>
            <a:endParaRPr b="0" i="0" sz="1700" u="none" cap="none" strike="noStrike">
              <a:solidFill>
                <a:srgbClr val="000000"/>
              </a:solidFill>
              <a:latin typeface="Arial"/>
              <a:ea typeface="Arial"/>
              <a:cs typeface="Arial"/>
              <a:sym typeface="Arial"/>
            </a:endParaRPr>
          </a:p>
        </p:txBody>
      </p:sp>
      <p:sp>
        <p:nvSpPr>
          <p:cNvPr id="713" name="Google Shape;713;p90"/>
          <p:cNvSpPr txBox="1"/>
          <p:nvPr/>
        </p:nvSpPr>
        <p:spPr>
          <a:xfrm>
            <a:off x="622293" y="522086"/>
            <a:ext cx="8945453" cy="941796"/>
          </a:xfrm>
          <a:prstGeom prst="rect">
            <a:avLst/>
          </a:prstGeom>
          <a:noFill/>
          <a:ln>
            <a:noFill/>
          </a:ln>
        </p:spPr>
        <p:txBody>
          <a:bodyPr anchorCtr="0" anchor="t" bIns="0" lIns="0" spcFirstLastPara="1" rIns="0" wrap="square" tIns="0">
            <a:spAutoFit/>
          </a:bodyPr>
          <a:lstStyle/>
          <a:p>
            <a:pPr indent="-177535" lvl="1" marL="367802" marR="0" rtl="0" algn="just">
              <a:lnSpc>
                <a:spcPct val="120000"/>
              </a:lnSpc>
              <a:spcBef>
                <a:spcPts val="0"/>
              </a:spcBef>
              <a:spcAft>
                <a:spcPts val="0"/>
              </a:spcAft>
              <a:buClr>
                <a:srgbClr val="000000"/>
              </a:buClr>
              <a:buSzPts val="1600"/>
              <a:buFont typeface="Arial"/>
              <a:buChar char="•"/>
            </a:pPr>
            <a:r>
              <a:rPr b="1" i="0" lang="en-US" sz="1700" u="none" cap="none" strike="noStrike">
                <a:solidFill>
                  <a:srgbClr val="000000"/>
                </a:solidFill>
                <a:latin typeface="Arial"/>
                <a:ea typeface="Arial"/>
                <a:cs typeface="Arial"/>
                <a:sym typeface="Arial"/>
              </a:rPr>
              <a:t>Market Analysis and Segmentation:</a:t>
            </a:r>
            <a:endParaRPr b="1"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Researches and identifies the primary target audience, their needs, demographics, and where they can be found, enabling strategic planning to meet their requirements effectively.</a:t>
            </a:r>
            <a:endParaRPr b="0" i="0" sz="1700" u="none" cap="none" strike="noStrike">
              <a:solidFill>
                <a:srgbClr val="000000"/>
              </a:solidFill>
              <a:latin typeface="Arial"/>
              <a:ea typeface="Arial"/>
              <a:cs typeface="Arial"/>
              <a:sym typeface="Arial"/>
            </a:endParaRPr>
          </a:p>
        </p:txBody>
      </p:sp>
      <p:sp>
        <p:nvSpPr>
          <p:cNvPr id="714" name="Google Shape;714;p90"/>
          <p:cNvSpPr txBox="1"/>
          <p:nvPr/>
        </p:nvSpPr>
        <p:spPr>
          <a:xfrm>
            <a:off x="605627" y="2350825"/>
            <a:ext cx="9040178" cy="1255728"/>
          </a:xfrm>
          <a:prstGeom prst="rect">
            <a:avLst/>
          </a:prstGeom>
          <a:noFill/>
          <a:ln>
            <a:noFill/>
          </a:ln>
        </p:spPr>
        <p:txBody>
          <a:bodyPr anchorCtr="0" anchor="t" bIns="0" lIns="0" spcFirstLastPara="1" rIns="0" wrap="square" tIns="0">
            <a:spAutoFit/>
          </a:bodyPr>
          <a:lstStyle/>
          <a:p>
            <a:pPr indent="-177535" lvl="1" marL="367802" marR="0" rtl="0" algn="just">
              <a:lnSpc>
                <a:spcPct val="120000"/>
              </a:lnSpc>
              <a:spcBef>
                <a:spcPts val="0"/>
              </a:spcBef>
              <a:spcAft>
                <a:spcPts val="0"/>
              </a:spcAft>
              <a:buClr>
                <a:srgbClr val="000000"/>
              </a:buClr>
              <a:buSzPts val="1600"/>
              <a:buFont typeface="Arial"/>
              <a:buChar char="•"/>
            </a:pPr>
            <a:r>
              <a:rPr b="1" i="0" lang="en-US" sz="1700" u="none" cap="none" strike="noStrike">
                <a:solidFill>
                  <a:srgbClr val="000000"/>
                </a:solidFill>
                <a:latin typeface="Arial"/>
                <a:ea typeface="Arial"/>
                <a:cs typeface="Arial"/>
                <a:sym typeface="Arial"/>
              </a:rPr>
              <a:t>Differentiation Strategies:</a:t>
            </a:r>
            <a:endParaRPr b="1" i="0" sz="17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Implements strategies to set your product or service apart from competitors, such as offering unique features, superior quality, or innovative solutions, thus creating a distinct value proposition in the market.</a:t>
            </a:r>
            <a:endParaRPr b="0" i="0" sz="1700" u="none" cap="none" strike="noStrike">
              <a:solidFill>
                <a:srgbClr val="000000"/>
              </a:solidFill>
              <a:latin typeface="Arial"/>
              <a:ea typeface="Arial"/>
              <a:cs typeface="Arial"/>
              <a:sym typeface="Arial"/>
            </a:endParaRPr>
          </a:p>
        </p:txBody>
      </p:sp>
      <p:sp>
        <p:nvSpPr>
          <p:cNvPr id="715" name="Google Shape;715;p90"/>
          <p:cNvSpPr txBox="1"/>
          <p:nvPr/>
        </p:nvSpPr>
        <p:spPr>
          <a:xfrm>
            <a:off x="605627" y="3503818"/>
            <a:ext cx="9040178" cy="941796"/>
          </a:xfrm>
          <a:prstGeom prst="rect">
            <a:avLst/>
          </a:prstGeom>
          <a:noFill/>
          <a:ln>
            <a:noFill/>
          </a:ln>
        </p:spPr>
        <p:txBody>
          <a:bodyPr anchorCtr="0" anchor="t" bIns="0" lIns="0" spcFirstLastPara="1" rIns="0" wrap="square" tIns="0">
            <a:spAutoFit/>
          </a:bodyPr>
          <a:lstStyle/>
          <a:p>
            <a:pPr indent="-177535" lvl="1" marL="367802" marR="0" rtl="0" algn="just">
              <a:lnSpc>
                <a:spcPct val="120000"/>
              </a:lnSpc>
              <a:spcBef>
                <a:spcPts val="0"/>
              </a:spcBef>
              <a:spcAft>
                <a:spcPts val="0"/>
              </a:spcAft>
              <a:buClr>
                <a:srgbClr val="000000"/>
              </a:buClr>
              <a:buSzPts val="1600"/>
              <a:buFont typeface="Arial"/>
              <a:buChar char="•"/>
            </a:pPr>
            <a:r>
              <a:rPr b="1" i="0" lang="en-US" sz="1700" u="none" cap="none" strike="noStrike">
                <a:solidFill>
                  <a:srgbClr val="000000"/>
                </a:solidFill>
                <a:latin typeface="Arial"/>
                <a:ea typeface="Arial"/>
                <a:cs typeface="Arial"/>
                <a:sym typeface="Arial"/>
              </a:rPr>
              <a:t>Risk Assessment:</a:t>
            </a:r>
            <a:endParaRPr b="1"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Identifies and analyzes potential risks to business activities, enabling proactive measures for mitigation and safeguarding continuity.</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3" name="Shape 723"/>
        <p:cNvGrpSpPr/>
        <p:nvPr/>
      </p:nvGrpSpPr>
      <p:grpSpPr>
        <a:xfrm>
          <a:off x="0" y="0"/>
          <a:ext cx="0" cy="0"/>
          <a:chOff x="0" y="0"/>
          <a:chExt cx="0" cy="0"/>
        </a:xfrm>
      </p:grpSpPr>
      <p:sp>
        <p:nvSpPr>
          <p:cNvPr id="724" name="Google Shape;724;p91"/>
          <p:cNvSpPr/>
          <p:nvPr/>
        </p:nvSpPr>
        <p:spPr>
          <a:xfrm>
            <a:off x="2217" y="-7954"/>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25" name="Google Shape;725;p91"/>
          <p:cNvSpPr txBox="1"/>
          <p:nvPr/>
        </p:nvSpPr>
        <p:spPr>
          <a:xfrm>
            <a:off x="1062386" y="793613"/>
            <a:ext cx="8591100" cy="2616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lang="en-US" sz="1700"/>
              <a:t>Пазарен анализ и сегментиране</a:t>
            </a:r>
            <a:endParaRPr b="1" i="0" sz="1700" u="none" cap="none" strike="noStrike">
              <a:solidFill>
                <a:srgbClr val="000000"/>
              </a:solidFill>
              <a:latin typeface="Arial"/>
              <a:ea typeface="Arial"/>
              <a:cs typeface="Arial"/>
              <a:sym typeface="Arial"/>
            </a:endParaRPr>
          </a:p>
        </p:txBody>
      </p:sp>
      <p:sp>
        <p:nvSpPr>
          <p:cNvPr id="726" name="Google Shape;726;p91"/>
          <p:cNvSpPr txBox="1"/>
          <p:nvPr/>
        </p:nvSpPr>
        <p:spPr>
          <a:xfrm>
            <a:off x="756243" y="1213598"/>
            <a:ext cx="8897100" cy="5858700"/>
          </a:xfrm>
          <a:prstGeom prst="rect">
            <a:avLst/>
          </a:prstGeom>
          <a:noFill/>
          <a:ln>
            <a:noFill/>
          </a:ln>
        </p:spPr>
        <p:txBody>
          <a:bodyPr anchorCtr="0" anchor="t" bIns="0" lIns="0" spcFirstLastPara="1" rIns="0" wrap="square" tIns="0">
            <a:spAutoFit/>
          </a:bodyPr>
          <a:lstStyle/>
          <a:p>
            <a:pPr indent="0" lvl="0" marL="0" rtl="0" algn="just">
              <a:lnSpc>
                <a:spcPct val="119941"/>
              </a:lnSpc>
              <a:spcBef>
                <a:spcPts val="0"/>
              </a:spcBef>
              <a:spcAft>
                <a:spcPts val="0"/>
              </a:spcAft>
              <a:buClr>
                <a:schemeClr val="dk1"/>
              </a:buClr>
              <a:buSzPts val="1100"/>
              <a:buFont typeface="Arial"/>
              <a:buNone/>
            </a:pPr>
            <a:r>
              <a:rPr lang="en-US" sz="1600"/>
              <a:t>Какво е пазарно сегментиране?</a:t>
            </a:r>
            <a:endParaRPr sz="1600"/>
          </a:p>
          <a:p>
            <a:pPr indent="0" lvl="0" marL="0" rtl="0" algn="just">
              <a:lnSpc>
                <a:spcPct val="119941"/>
              </a:lnSpc>
              <a:spcBef>
                <a:spcPts val="0"/>
              </a:spcBef>
              <a:spcAft>
                <a:spcPts val="0"/>
              </a:spcAft>
              <a:buClr>
                <a:schemeClr val="dk1"/>
              </a:buClr>
              <a:buSzPts val="1100"/>
              <a:buFont typeface="Arial"/>
              <a:buNone/>
            </a:pPr>
            <a:r>
              <a:t/>
            </a:r>
            <a:endParaRPr sz="1600"/>
          </a:p>
          <a:p>
            <a:pPr indent="0" lvl="0" marL="0" rtl="0" algn="just">
              <a:lnSpc>
                <a:spcPct val="119941"/>
              </a:lnSpc>
              <a:spcBef>
                <a:spcPts val="0"/>
              </a:spcBef>
              <a:spcAft>
                <a:spcPts val="0"/>
              </a:spcAft>
              <a:buClr>
                <a:schemeClr val="dk1"/>
              </a:buClr>
              <a:buSzPts val="1100"/>
              <a:buFont typeface="Arial"/>
              <a:buNone/>
            </a:pPr>
            <a:r>
              <a:rPr lang="en-US" sz="1600"/>
              <a:t>Сегментирането на пазара е процесът на разделяне на целевия пазар на управляеми групи въз основа на различни фактори като демография, нужди, приоритети, общи интереси и други психографски или поведенчески критерии. Тази практика помага на бизнеса да разбере по-добре своята аудитория и да приспособи своите маркетингови стратегии, за да достигне ефективно и да се ангажира с различни сегменти на пазара.</a:t>
            </a:r>
            <a:endParaRPr sz="1600"/>
          </a:p>
          <a:p>
            <a:pPr indent="0" lvl="0" marL="0" rtl="0" algn="just">
              <a:lnSpc>
                <a:spcPct val="119941"/>
              </a:lnSpc>
              <a:spcBef>
                <a:spcPts val="0"/>
              </a:spcBef>
              <a:spcAft>
                <a:spcPts val="0"/>
              </a:spcAft>
              <a:buClr>
                <a:schemeClr val="dk1"/>
              </a:buClr>
              <a:buSzPts val="1100"/>
              <a:buFont typeface="Arial"/>
              <a:buNone/>
            </a:pPr>
            <a:r>
              <a:t/>
            </a:r>
            <a:endParaRPr sz="1600"/>
          </a:p>
          <a:p>
            <a:pPr indent="0" lvl="0" marL="0" rtl="0" algn="just">
              <a:lnSpc>
                <a:spcPct val="119941"/>
              </a:lnSpc>
              <a:spcBef>
                <a:spcPts val="0"/>
              </a:spcBef>
              <a:spcAft>
                <a:spcPts val="0"/>
              </a:spcAft>
              <a:buClr>
                <a:schemeClr val="dk1"/>
              </a:buClr>
              <a:buSzPts val="1100"/>
              <a:buFont typeface="Arial"/>
              <a:buNone/>
            </a:pPr>
            <a:r>
              <a:rPr lang="en-US" sz="1600"/>
              <a:t>Ползи от пазарното сегментиране</a:t>
            </a:r>
            <a:endParaRPr sz="1600"/>
          </a:p>
          <a:p>
            <a:pPr indent="0" lvl="0" marL="0" rtl="0" algn="just">
              <a:lnSpc>
                <a:spcPct val="119941"/>
              </a:lnSpc>
              <a:spcBef>
                <a:spcPts val="0"/>
              </a:spcBef>
              <a:spcAft>
                <a:spcPts val="0"/>
              </a:spcAft>
              <a:buClr>
                <a:schemeClr val="dk1"/>
              </a:buClr>
              <a:buSzPts val="1100"/>
              <a:buFont typeface="Arial"/>
              <a:buNone/>
            </a:pPr>
            <a:r>
              <a:rPr lang="en-US" sz="1600"/>
              <a:t>Сегментирането на пазара предлага значителни предимства за компаниите, които го прилагат ефективно. Проучване на Bain &amp; Company подчертава, че 81% от ръководителите смятат сегментирането за решаващо за увеличаване на печалбите, като организациите, използващи силни стратегии за сегментиране, се радват на 10% по-висока печалба за пет години. Ползите включват изработване на по-силни маркетингови послания, съобразени с конкретни групи клиенти, насочена дигитална реклама въз основа на характеристиките на аудиторията и разработване на ефективни маркетингови стратегии, съобразени с предпочитанията на целевата аудитория. Освен това, сегментирането на пазара улеснява по-добрите нива на отговор и по-ниските разходи за придобиване, привлича правилните клиенти, повишава лоялността към марката и разграничава марките от конкурентите.</a:t>
            </a:r>
            <a:endParaRPr sz="1600"/>
          </a:p>
          <a:p>
            <a:pPr indent="0" lvl="0" marL="0" marR="0" rtl="0" algn="just">
              <a:lnSpc>
                <a:spcPct val="119941"/>
              </a:lnSpc>
              <a:spcBef>
                <a:spcPts val="0"/>
              </a:spcBef>
              <a:spcAft>
                <a:spcPts val="0"/>
              </a:spcAft>
              <a:buNone/>
            </a:pPr>
            <a:r>
              <a:t/>
            </a:r>
            <a:endParaRPr sz="1600"/>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4" name="Shape 734"/>
        <p:cNvGrpSpPr/>
        <p:nvPr/>
      </p:nvGrpSpPr>
      <p:grpSpPr>
        <a:xfrm>
          <a:off x="0" y="0"/>
          <a:ext cx="0" cy="0"/>
          <a:chOff x="0" y="0"/>
          <a:chExt cx="0" cy="0"/>
        </a:xfrm>
      </p:grpSpPr>
      <p:sp>
        <p:nvSpPr>
          <p:cNvPr id="735" name="Google Shape;735;p92"/>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36" name="Google Shape;736;p92"/>
          <p:cNvSpPr txBox="1"/>
          <p:nvPr/>
        </p:nvSpPr>
        <p:spPr>
          <a:xfrm>
            <a:off x="1062386" y="741127"/>
            <a:ext cx="8591100" cy="2616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lang="en-US" sz="1700"/>
              <a:t>Пазарен анализ и сегментиране</a:t>
            </a:r>
            <a:endParaRPr b="1" i="0" sz="1700" u="none" cap="none" strike="noStrike">
              <a:solidFill>
                <a:srgbClr val="000000"/>
              </a:solidFill>
              <a:latin typeface="Arial"/>
              <a:ea typeface="Arial"/>
              <a:cs typeface="Arial"/>
              <a:sym typeface="Arial"/>
            </a:endParaRPr>
          </a:p>
        </p:txBody>
      </p:sp>
      <p:sp>
        <p:nvSpPr>
          <p:cNvPr id="737" name="Google Shape;737;p92"/>
          <p:cNvSpPr txBox="1"/>
          <p:nvPr/>
        </p:nvSpPr>
        <p:spPr>
          <a:xfrm>
            <a:off x="992788" y="1098173"/>
            <a:ext cx="8493600" cy="5861400"/>
          </a:xfrm>
          <a:prstGeom prst="rect">
            <a:avLst/>
          </a:prstGeom>
          <a:noFill/>
          <a:ln>
            <a:noFill/>
          </a:ln>
        </p:spPr>
        <p:txBody>
          <a:bodyPr anchorCtr="0" anchor="t" bIns="0" lIns="0" spcFirstLastPara="1" rIns="0" wrap="square" tIns="0">
            <a:spAutoFit/>
          </a:bodyPr>
          <a:lstStyle/>
          <a:p>
            <a:pPr indent="0" lvl="0" marL="0" marR="0" rtl="0" algn="just">
              <a:lnSpc>
                <a:spcPct val="120000"/>
              </a:lnSpc>
              <a:spcBef>
                <a:spcPts val="0"/>
              </a:spcBef>
              <a:spcAft>
                <a:spcPts val="0"/>
              </a:spcAft>
              <a:buNone/>
            </a:pPr>
            <a:r>
              <a:rPr lang="en-US" sz="1600"/>
              <a:t>Видове пазарно сегментиране</a:t>
            </a:r>
            <a:endParaRPr sz="1600"/>
          </a:p>
          <a:p>
            <a:pPr indent="0" lvl="0" marL="0" marR="0" rtl="0" algn="just">
              <a:lnSpc>
                <a:spcPct val="120000"/>
              </a:lnSpc>
              <a:spcBef>
                <a:spcPts val="0"/>
              </a:spcBef>
              <a:spcAft>
                <a:spcPts val="0"/>
              </a:spcAft>
              <a:buNone/>
            </a:pPr>
            <a:r>
              <a:t/>
            </a:r>
            <a:endParaRPr sz="1600"/>
          </a:p>
          <a:p>
            <a:pPr indent="0" lvl="0" marL="0" marR="0" rtl="0" algn="just">
              <a:lnSpc>
                <a:spcPct val="120000"/>
              </a:lnSpc>
              <a:spcBef>
                <a:spcPts val="0"/>
              </a:spcBef>
              <a:spcAft>
                <a:spcPts val="0"/>
              </a:spcAft>
              <a:buNone/>
            </a:pPr>
            <a:r>
              <a:rPr lang="en-US" sz="1600"/>
              <a:t>Сегментирането на пазара включва разделянето на пазара на отделни групи въз основа на различни критерии като демографски, географски, фирмографски, поведение и психографски.</a:t>
            </a:r>
            <a:endParaRPr sz="1600"/>
          </a:p>
          <a:p>
            <a:pPr indent="0" lvl="0" marL="0" marR="0" rtl="0" algn="just">
              <a:lnSpc>
                <a:spcPct val="120000"/>
              </a:lnSpc>
              <a:spcBef>
                <a:spcPts val="0"/>
              </a:spcBef>
              <a:spcAft>
                <a:spcPts val="0"/>
              </a:spcAft>
              <a:buNone/>
            </a:pPr>
            <a:r>
              <a:t/>
            </a:r>
            <a:endParaRPr sz="1600"/>
          </a:p>
          <a:p>
            <a:pPr indent="0" lvl="0" marL="0" marR="0" rtl="0" algn="just">
              <a:lnSpc>
                <a:spcPct val="120000"/>
              </a:lnSpc>
              <a:spcBef>
                <a:spcPts val="0"/>
              </a:spcBef>
              <a:spcAft>
                <a:spcPts val="0"/>
              </a:spcAft>
              <a:buNone/>
            </a:pPr>
            <a:r>
              <a:rPr lang="en-US" sz="1600"/>
              <a:t>Демографското сегментиране категоризира клиентите въз основа на възраст, доход, образование и други лични характеристики, докато географското сегментиране се фокусира върху регионалните различия и предпочитания.</a:t>
            </a:r>
            <a:endParaRPr sz="1600"/>
          </a:p>
          <a:p>
            <a:pPr indent="0" lvl="0" marL="0" marR="0" rtl="0" algn="just">
              <a:lnSpc>
                <a:spcPct val="120000"/>
              </a:lnSpc>
              <a:spcBef>
                <a:spcPts val="0"/>
              </a:spcBef>
              <a:spcAft>
                <a:spcPts val="0"/>
              </a:spcAft>
              <a:buNone/>
            </a:pPr>
            <a:r>
              <a:t/>
            </a:r>
            <a:endParaRPr sz="1600"/>
          </a:p>
          <a:p>
            <a:pPr indent="0" lvl="0" marL="0" marR="0" rtl="0" algn="just">
              <a:lnSpc>
                <a:spcPct val="120000"/>
              </a:lnSpc>
              <a:spcBef>
                <a:spcPts val="0"/>
              </a:spcBef>
              <a:spcAft>
                <a:spcPts val="0"/>
              </a:spcAft>
              <a:buNone/>
            </a:pPr>
            <a:r>
              <a:rPr lang="en-US" sz="1600"/>
              <a:t>Фирмографското сегментиране е насочено към организации въз основа на фактори като размер на компанията и тип индустрия. Поведенческото сегментиране изследва моделите на потребителско пазаруване и потребителското поведение, за да приспособи маркетинговите стратегии.</a:t>
            </a:r>
            <a:endParaRPr sz="1600"/>
          </a:p>
          <a:p>
            <a:pPr indent="0" lvl="0" marL="0" marR="0" rtl="0" algn="just">
              <a:lnSpc>
                <a:spcPct val="120000"/>
              </a:lnSpc>
              <a:spcBef>
                <a:spcPts val="0"/>
              </a:spcBef>
              <a:spcAft>
                <a:spcPts val="0"/>
              </a:spcAft>
              <a:buNone/>
            </a:pPr>
            <a:r>
              <a:t/>
            </a:r>
            <a:endParaRPr sz="1600"/>
          </a:p>
          <a:p>
            <a:pPr indent="0" lvl="0" marL="0" marR="0" rtl="0" algn="just">
              <a:lnSpc>
                <a:spcPct val="120000"/>
              </a:lnSpc>
              <a:spcBef>
                <a:spcPts val="0"/>
              </a:spcBef>
              <a:spcAft>
                <a:spcPts val="0"/>
              </a:spcAft>
              <a:buNone/>
            </a:pPr>
            <a:r>
              <a:rPr lang="en-US" sz="1600"/>
              <a:t>Психографското сегментиране се задълбочава в начина на живот, ценностите и интересите на потребителите, разчитайки на директни данни от самите потребители, за да разбере техните перспективи. Всеки метод на сегментиране предлага прозрения за предпочитанията и поведението на клиентите, позволявайки на бизнеса да разработи целеви маркетингови подходи за различни пазарни сегменти.</a:t>
            </a:r>
            <a:endParaRPr sz="1600"/>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5" name="Shape 745"/>
        <p:cNvGrpSpPr/>
        <p:nvPr/>
      </p:nvGrpSpPr>
      <p:grpSpPr>
        <a:xfrm>
          <a:off x="0" y="0"/>
          <a:ext cx="0" cy="0"/>
          <a:chOff x="0" y="0"/>
          <a:chExt cx="0" cy="0"/>
        </a:xfrm>
      </p:grpSpPr>
      <p:sp>
        <p:nvSpPr>
          <p:cNvPr id="746" name="Google Shape;746;p93"/>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47" name="Google Shape;747;p93"/>
          <p:cNvSpPr/>
          <p:nvPr/>
        </p:nvSpPr>
        <p:spPr>
          <a:xfrm>
            <a:off x="5104830" y="4481607"/>
            <a:ext cx="3386959" cy="2256562"/>
          </a:xfrm>
          <a:custGeom>
            <a:rect b="b" l="l" r="r" t="t"/>
            <a:pathLst>
              <a:path extrusionOk="0" h="2251823" w="3379847">
                <a:moveTo>
                  <a:pt x="0" y="0"/>
                </a:moveTo>
                <a:lnTo>
                  <a:pt x="3379847" y="0"/>
                </a:lnTo>
                <a:lnTo>
                  <a:pt x="3379847" y="2251823"/>
                </a:lnTo>
                <a:lnTo>
                  <a:pt x="0" y="225182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48" name="Google Shape;748;p93"/>
          <p:cNvSpPr/>
          <p:nvPr/>
        </p:nvSpPr>
        <p:spPr>
          <a:xfrm>
            <a:off x="2197297" y="4389128"/>
            <a:ext cx="2354928" cy="2349041"/>
          </a:xfrm>
          <a:custGeom>
            <a:rect b="b" l="l" r="r" t="t"/>
            <a:pathLst>
              <a:path extrusionOk="0" h="2344108" w="2349983">
                <a:moveTo>
                  <a:pt x="0" y="0"/>
                </a:moveTo>
                <a:lnTo>
                  <a:pt x="2349983" y="0"/>
                </a:lnTo>
                <a:lnTo>
                  <a:pt x="2349983" y="2344107"/>
                </a:lnTo>
                <a:lnTo>
                  <a:pt x="0" y="2344107"/>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49" name="Google Shape;749;p93"/>
          <p:cNvSpPr txBox="1"/>
          <p:nvPr/>
        </p:nvSpPr>
        <p:spPr>
          <a:xfrm>
            <a:off x="1027395" y="721252"/>
            <a:ext cx="8591100" cy="2616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lang="en-US" sz="1700"/>
              <a:t>Пазарен анализ и сегментиране</a:t>
            </a:r>
            <a:endParaRPr b="1" i="0" sz="1700" u="none" cap="none" strike="noStrike">
              <a:solidFill>
                <a:srgbClr val="000000"/>
              </a:solidFill>
              <a:latin typeface="Arial"/>
              <a:ea typeface="Arial"/>
              <a:cs typeface="Arial"/>
              <a:sym typeface="Arial"/>
            </a:endParaRPr>
          </a:p>
        </p:txBody>
      </p:sp>
      <p:sp>
        <p:nvSpPr>
          <p:cNvPr id="750" name="Google Shape;750;p93"/>
          <p:cNvSpPr txBox="1"/>
          <p:nvPr/>
        </p:nvSpPr>
        <p:spPr>
          <a:xfrm>
            <a:off x="1010009" y="1280115"/>
            <a:ext cx="8625900" cy="3401700"/>
          </a:xfrm>
          <a:prstGeom prst="rect">
            <a:avLst/>
          </a:prstGeom>
          <a:noFill/>
          <a:ln>
            <a:noFill/>
          </a:ln>
        </p:spPr>
        <p:txBody>
          <a:bodyPr anchorCtr="0" anchor="t" bIns="0" lIns="0" spcFirstLastPara="1" rIns="0" wrap="square" tIns="0">
            <a:spAutoFit/>
          </a:bodyPr>
          <a:lstStyle/>
          <a:p>
            <a:pPr indent="0" lvl="0" marL="0" rtl="0" algn="just">
              <a:lnSpc>
                <a:spcPct val="120000"/>
              </a:lnSpc>
              <a:spcBef>
                <a:spcPts val="0"/>
              </a:spcBef>
              <a:spcAft>
                <a:spcPts val="0"/>
              </a:spcAft>
              <a:buClr>
                <a:schemeClr val="dk1"/>
              </a:buClr>
              <a:buSzPts val="1100"/>
              <a:buFont typeface="Arial"/>
              <a:buNone/>
            </a:pPr>
            <a:r>
              <a:rPr lang="en-US" sz="1700"/>
              <a:t>Как да започнете със сегментирането на пазара?</a:t>
            </a:r>
            <a:endParaRPr sz="1700"/>
          </a:p>
          <a:p>
            <a:pPr indent="0" lvl="0" marL="0" rtl="0" algn="just">
              <a:lnSpc>
                <a:spcPct val="120000"/>
              </a:lnSpc>
              <a:spcBef>
                <a:spcPts val="0"/>
              </a:spcBef>
              <a:spcAft>
                <a:spcPts val="0"/>
              </a:spcAft>
              <a:buClr>
                <a:schemeClr val="dk1"/>
              </a:buClr>
              <a:buSzPts val="1100"/>
              <a:buFont typeface="Arial"/>
              <a:buNone/>
            </a:pPr>
            <a:r>
              <a:t/>
            </a:r>
            <a:endParaRPr sz="1700"/>
          </a:p>
          <a:p>
            <a:pPr indent="0" lvl="0" marL="0" rtl="0" algn="just">
              <a:lnSpc>
                <a:spcPct val="120000"/>
              </a:lnSpc>
              <a:spcBef>
                <a:spcPts val="0"/>
              </a:spcBef>
              <a:spcAft>
                <a:spcPts val="0"/>
              </a:spcAft>
              <a:buClr>
                <a:schemeClr val="dk1"/>
              </a:buClr>
              <a:buSzPts val="1100"/>
              <a:buFont typeface="Arial"/>
              <a:buNone/>
            </a:pPr>
            <a:r>
              <a:rPr lang="en-US" sz="1700"/>
              <a:t>Ето основните стъпки за сегментиране:</a:t>
            </a:r>
            <a:endParaRPr sz="1700"/>
          </a:p>
          <a:p>
            <a:pPr indent="0" lvl="0" marL="0" rtl="0" algn="just">
              <a:lnSpc>
                <a:spcPct val="120000"/>
              </a:lnSpc>
              <a:spcBef>
                <a:spcPts val="0"/>
              </a:spcBef>
              <a:spcAft>
                <a:spcPts val="0"/>
              </a:spcAft>
              <a:buClr>
                <a:schemeClr val="dk1"/>
              </a:buClr>
              <a:buSzPts val="1100"/>
              <a:buFont typeface="Arial"/>
              <a:buNone/>
            </a:pPr>
            <a:r>
              <a:rPr lang="en-US" sz="1700"/>
              <a:t>Определете вашия пазар: Оценете нуждата, размера и пазарната позиция.</a:t>
            </a:r>
            <a:endParaRPr sz="1700"/>
          </a:p>
          <a:p>
            <a:pPr indent="0" lvl="0" marL="0" rtl="0" algn="just">
              <a:lnSpc>
                <a:spcPct val="120000"/>
              </a:lnSpc>
              <a:spcBef>
                <a:spcPts val="0"/>
              </a:spcBef>
              <a:spcAft>
                <a:spcPts val="0"/>
              </a:spcAft>
              <a:buClr>
                <a:schemeClr val="dk1"/>
              </a:buClr>
              <a:buSzPts val="1100"/>
              <a:buFont typeface="Arial"/>
              <a:buNone/>
            </a:pPr>
            <a:r>
              <a:rPr lang="en-US" sz="1700"/>
              <a:t>Сегментирайте своя пазар: Изберете критерии (демографски, психографски, географски, поведенчески).</a:t>
            </a:r>
            <a:endParaRPr sz="1700"/>
          </a:p>
          <a:p>
            <a:pPr indent="0" lvl="0" marL="0" rtl="0" algn="just">
              <a:lnSpc>
                <a:spcPct val="120000"/>
              </a:lnSpc>
              <a:spcBef>
                <a:spcPts val="0"/>
              </a:spcBef>
              <a:spcAft>
                <a:spcPts val="0"/>
              </a:spcAft>
              <a:buClr>
                <a:schemeClr val="dk1"/>
              </a:buClr>
              <a:buSzPts val="1100"/>
              <a:buFont typeface="Arial"/>
              <a:buNone/>
            </a:pPr>
            <a:r>
              <a:rPr lang="en-US" sz="1700"/>
              <a:t>Разберете своя пазар: Провеждайте проучвания (анкети, фокус групи).</a:t>
            </a:r>
            <a:endParaRPr sz="1700"/>
          </a:p>
          <a:p>
            <a:pPr indent="0" lvl="0" marL="0" rtl="0" algn="just">
              <a:lnSpc>
                <a:spcPct val="120000"/>
              </a:lnSpc>
              <a:spcBef>
                <a:spcPts val="0"/>
              </a:spcBef>
              <a:spcAft>
                <a:spcPts val="0"/>
              </a:spcAft>
              <a:buClr>
                <a:schemeClr val="dk1"/>
              </a:buClr>
              <a:buSzPts val="1100"/>
              <a:buFont typeface="Arial"/>
              <a:buNone/>
            </a:pPr>
            <a:r>
              <a:rPr lang="en-US" sz="1700"/>
              <a:t>Създайте клиентски сегменти: Анализирайте отговорите на проучването.</a:t>
            </a:r>
            <a:endParaRPr sz="1700"/>
          </a:p>
          <a:p>
            <a:pPr indent="0" lvl="0" marL="0" rtl="0" algn="just">
              <a:lnSpc>
                <a:spcPct val="120000"/>
              </a:lnSpc>
              <a:spcBef>
                <a:spcPts val="0"/>
              </a:spcBef>
              <a:spcAft>
                <a:spcPts val="0"/>
              </a:spcAft>
              <a:buClr>
                <a:schemeClr val="dk1"/>
              </a:buClr>
              <a:buSzPts val="1100"/>
              <a:buFont typeface="Arial"/>
              <a:buNone/>
            </a:pPr>
            <a:r>
              <a:rPr lang="en-US" sz="1700"/>
              <a:t>Тествайте маркетингова стратегия: Приложете и проследете ефективността, коригирайте, ако е необходимо.</a:t>
            </a:r>
            <a:endParaRPr sz="1700"/>
          </a:p>
          <a:p>
            <a:pPr indent="0" lvl="0" marL="0" marR="0" rtl="0" algn="just">
              <a:lnSpc>
                <a:spcPct val="120000"/>
              </a:lnSpc>
              <a:spcBef>
                <a:spcPts val="0"/>
              </a:spcBef>
              <a:spcAft>
                <a:spcPts val="0"/>
              </a:spcAft>
              <a:buNone/>
            </a:pPr>
            <a:r>
              <a:t/>
            </a:r>
            <a:endParaRPr sz="1700"/>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8" name="Shape 758"/>
        <p:cNvGrpSpPr/>
        <p:nvPr/>
      </p:nvGrpSpPr>
      <p:grpSpPr>
        <a:xfrm>
          <a:off x="0" y="0"/>
          <a:ext cx="0" cy="0"/>
          <a:chOff x="0" y="0"/>
          <a:chExt cx="0" cy="0"/>
        </a:xfrm>
      </p:grpSpPr>
      <p:sp>
        <p:nvSpPr>
          <p:cNvPr id="759" name="Google Shape;759;p94"/>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60" name="Google Shape;760;p94"/>
          <p:cNvSpPr txBox="1"/>
          <p:nvPr/>
        </p:nvSpPr>
        <p:spPr>
          <a:xfrm>
            <a:off x="1027409" y="1430165"/>
            <a:ext cx="8625900" cy="5285700"/>
          </a:xfrm>
          <a:prstGeom prst="rect">
            <a:avLst/>
          </a:prstGeom>
          <a:noFill/>
          <a:ln>
            <a:noFill/>
          </a:ln>
        </p:spPr>
        <p:txBody>
          <a:bodyPr anchorCtr="0" anchor="t" bIns="0" lIns="0" spcFirstLastPara="1" rIns="0" wrap="square" tIns="0">
            <a:spAutoFit/>
          </a:bodyPr>
          <a:lstStyle/>
          <a:p>
            <a:pPr indent="0" lvl="0" marL="0" rtl="0" algn="just">
              <a:lnSpc>
                <a:spcPct val="120000"/>
              </a:lnSpc>
              <a:spcBef>
                <a:spcPts val="0"/>
              </a:spcBef>
              <a:spcAft>
                <a:spcPts val="0"/>
              </a:spcAft>
              <a:buClr>
                <a:schemeClr val="dk1"/>
              </a:buClr>
              <a:buSzPts val="1100"/>
              <a:buFont typeface="Arial"/>
              <a:buNone/>
            </a:pPr>
            <a:r>
              <a:rPr lang="en-US" sz="1700">
                <a:solidFill>
                  <a:schemeClr val="dk1"/>
                </a:solidFill>
              </a:rPr>
              <a:t>Стратегия за сегментиране на пазара</a:t>
            </a:r>
            <a:endParaRPr sz="1700">
              <a:solidFill>
                <a:schemeClr val="dk1"/>
              </a:solidFill>
            </a:endParaRPr>
          </a:p>
          <a:p>
            <a:pPr indent="0" lvl="0" marL="0" rtl="0" algn="just">
              <a:lnSpc>
                <a:spcPct val="120000"/>
              </a:lnSpc>
              <a:spcBef>
                <a:spcPts val="0"/>
              </a:spcBef>
              <a:spcAft>
                <a:spcPts val="0"/>
              </a:spcAft>
              <a:buClr>
                <a:schemeClr val="dk1"/>
              </a:buClr>
              <a:buSzPts val="1100"/>
              <a:buFont typeface="Arial"/>
              <a:buNone/>
            </a:pPr>
            <a:r>
              <a:t/>
            </a:r>
            <a:endParaRPr sz="1700">
              <a:solidFill>
                <a:schemeClr val="dk1"/>
              </a:solidFill>
            </a:endParaRPr>
          </a:p>
          <a:p>
            <a:pPr indent="0" lvl="0" marL="0" rtl="0" algn="just">
              <a:lnSpc>
                <a:spcPct val="120000"/>
              </a:lnSpc>
              <a:spcBef>
                <a:spcPts val="0"/>
              </a:spcBef>
              <a:spcAft>
                <a:spcPts val="0"/>
              </a:spcAft>
              <a:buClr>
                <a:schemeClr val="dk1"/>
              </a:buClr>
              <a:buSzPts val="1100"/>
              <a:buFont typeface="Arial"/>
              <a:buNone/>
            </a:pPr>
            <a:r>
              <a:rPr lang="en-US" sz="1700">
                <a:solidFill>
                  <a:schemeClr val="dk1"/>
                </a:solidFill>
              </a:rPr>
              <a:t>Пазарното сегментиране е стратегически подход, който изисква периодичен преглед:</a:t>
            </a:r>
            <a:endParaRPr sz="1700">
              <a:solidFill>
                <a:schemeClr val="dk1"/>
              </a:solidFill>
            </a:endParaRPr>
          </a:p>
          <a:p>
            <a:pPr indent="0" lvl="0" marL="0" rtl="0" algn="just">
              <a:lnSpc>
                <a:spcPct val="120000"/>
              </a:lnSpc>
              <a:spcBef>
                <a:spcPts val="0"/>
              </a:spcBef>
              <a:spcAft>
                <a:spcPts val="0"/>
              </a:spcAft>
              <a:buClr>
                <a:schemeClr val="dk1"/>
              </a:buClr>
              <a:buSzPts val="1100"/>
              <a:buFont typeface="Arial"/>
              <a:buNone/>
            </a:pPr>
            <a:r>
              <a:t/>
            </a:r>
            <a:endParaRPr sz="1700">
              <a:solidFill>
                <a:schemeClr val="dk1"/>
              </a:solidFill>
            </a:endParaRPr>
          </a:p>
          <a:p>
            <a:pPr indent="0" lvl="0" marL="0" rtl="0" algn="just">
              <a:lnSpc>
                <a:spcPct val="120000"/>
              </a:lnSpc>
              <a:spcBef>
                <a:spcPts val="0"/>
              </a:spcBef>
              <a:spcAft>
                <a:spcPts val="0"/>
              </a:spcAft>
              <a:buClr>
                <a:schemeClr val="dk1"/>
              </a:buClr>
              <a:buSzPts val="1100"/>
              <a:buFont typeface="Arial"/>
              <a:buNone/>
            </a:pPr>
            <a:r>
              <a:rPr lang="en-US" sz="1700">
                <a:solidFill>
                  <a:schemeClr val="dk1"/>
                </a:solidFill>
              </a:rPr>
              <a:t> Бързите промени, като пандемията Covid-19, изискват адаптиране към новите нужди на клиентите.</a:t>
            </a:r>
            <a:endParaRPr sz="1700">
              <a:solidFill>
                <a:schemeClr val="dk1"/>
              </a:solidFill>
            </a:endParaRPr>
          </a:p>
          <a:p>
            <a:pPr indent="0" lvl="0" marL="0" rtl="0" algn="just">
              <a:lnSpc>
                <a:spcPct val="120000"/>
              </a:lnSpc>
              <a:spcBef>
                <a:spcPts val="0"/>
              </a:spcBef>
              <a:spcAft>
                <a:spcPts val="0"/>
              </a:spcAft>
              <a:buClr>
                <a:schemeClr val="dk1"/>
              </a:buClr>
              <a:buSzPts val="1100"/>
              <a:buFont typeface="Arial"/>
              <a:buNone/>
            </a:pPr>
            <a:r>
              <a:rPr lang="en-US" sz="1700">
                <a:solidFill>
                  <a:schemeClr val="dk1"/>
                </a:solidFill>
              </a:rPr>
              <a:t> Годишните смени възникват поради външни фактори като природни бедствия.</a:t>
            </a:r>
            <a:endParaRPr sz="1700">
              <a:solidFill>
                <a:schemeClr val="dk1"/>
              </a:solidFill>
            </a:endParaRPr>
          </a:p>
          <a:p>
            <a:pPr indent="0" lvl="0" marL="0" rtl="0" algn="just">
              <a:lnSpc>
                <a:spcPct val="120000"/>
              </a:lnSpc>
              <a:spcBef>
                <a:spcPts val="0"/>
              </a:spcBef>
              <a:spcAft>
                <a:spcPts val="0"/>
              </a:spcAft>
              <a:buClr>
                <a:schemeClr val="dk1"/>
              </a:buClr>
              <a:buSzPts val="1100"/>
              <a:buFont typeface="Arial"/>
              <a:buNone/>
            </a:pPr>
            <a:r>
              <a:rPr lang="en-US" sz="1700">
                <a:solidFill>
                  <a:schemeClr val="dk1"/>
                </a:solidFill>
              </a:rPr>
              <a:t> Необходими са периодични актуализации, тъй като пазарните сегменти се развиват през годината, повлияни от празници и сезонни тенденции.</a:t>
            </a:r>
            <a:endParaRPr sz="1700">
              <a:solidFill>
                <a:schemeClr val="dk1"/>
              </a:solidFill>
            </a:endParaRPr>
          </a:p>
          <a:p>
            <a:pPr indent="0" lvl="0" marL="0" rtl="0" algn="just">
              <a:lnSpc>
                <a:spcPct val="120000"/>
              </a:lnSpc>
              <a:spcBef>
                <a:spcPts val="0"/>
              </a:spcBef>
              <a:spcAft>
                <a:spcPts val="0"/>
              </a:spcAft>
              <a:buClr>
                <a:schemeClr val="dk1"/>
              </a:buClr>
              <a:buSzPts val="1100"/>
              <a:buFont typeface="Arial"/>
              <a:buNone/>
            </a:pPr>
            <a:r>
              <a:t/>
            </a:r>
            <a:endParaRPr sz="1700">
              <a:solidFill>
                <a:schemeClr val="dk1"/>
              </a:solidFill>
            </a:endParaRPr>
          </a:p>
          <a:p>
            <a:pPr indent="0" lvl="0" marL="0" rtl="0" algn="just">
              <a:lnSpc>
                <a:spcPct val="120000"/>
              </a:lnSpc>
              <a:spcBef>
                <a:spcPts val="0"/>
              </a:spcBef>
              <a:spcAft>
                <a:spcPts val="0"/>
              </a:spcAft>
              <a:buClr>
                <a:schemeClr val="dk1"/>
              </a:buClr>
              <a:buSzPts val="1100"/>
              <a:buFont typeface="Arial"/>
              <a:buNone/>
            </a:pPr>
            <a:r>
              <a:rPr lang="en-US" sz="1700">
                <a:solidFill>
                  <a:schemeClr val="dk1"/>
                </a:solidFill>
              </a:rPr>
              <a:t>Когато актуализират стратегиите за сегментиране, фирмите трябва:</a:t>
            </a:r>
            <a:endParaRPr sz="1700">
              <a:solidFill>
                <a:schemeClr val="dk1"/>
              </a:solidFill>
            </a:endParaRPr>
          </a:p>
          <a:p>
            <a:pPr indent="0" lvl="0" marL="0" rtl="0" algn="just">
              <a:lnSpc>
                <a:spcPct val="120000"/>
              </a:lnSpc>
              <a:spcBef>
                <a:spcPts val="0"/>
              </a:spcBef>
              <a:spcAft>
                <a:spcPts val="0"/>
              </a:spcAft>
              <a:buClr>
                <a:schemeClr val="dk1"/>
              </a:buClr>
              <a:buSzPts val="1100"/>
              <a:buFont typeface="Arial"/>
              <a:buNone/>
            </a:pPr>
            <a:r>
              <a:t/>
            </a:r>
            <a:endParaRPr sz="1700">
              <a:solidFill>
                <a:schemeClr val="dk1"/>
              </a:solidFill>
            </a:endParaRPr>
          </a:p>
          <a:p>
            <a:pPr indent="0" lvl="0" marL="0" rtl="0" algn="just">
              <a:lnSpc>
                <a:spcPct val="120000"/>
              </a:lnSpc>
              <a:spcBef>
                <a:spcPts val="0"/>
              </a:spcBef>
              <a:spcAft>
                <a:spcPts val="0"/>
              </a:spcAft>
              <a:buClr>
                <a:schemeClr val="dk1"/>
              </a:buClr>
              <a:buSzPts val="1100"/>
              <a:buFont typeface="Arial"/>
              <a:buNone/>
            </a:pPr>
            <a:r>
              <a:rPr lang="en-US" sz="1700">
                <a:solidFill>
                  <a:schemeClr val="dk1"/>
                </a:solidFill>
              </a:rPr>
              <a:t>Разпознавайте промените и техните движещи сили.</a:t>
            </a:r>
            <a:endParaRPr sz="1700">
              <a:solidFill>
                <a:schemeClr val="dk1"/>
              </a:solidFill>
            </a:endParaRPr>
          </a:p>
          <a:p>
            <a:pPr indent="0" lvl="0" marL="0" rtl="0" algn="just">
              <a:lnSpc>
                <a:spcPct val="120000"/>
              </a:lnSpc>
              <a:spcBef>
                <a:spcPts val="0"/>
              </a:spcBef>
              <a:spcAft>
                <a:spcPts val="0"/>
              </a:spcAft>
              <a:buClr>
                <a:schemeClr val="dk1"/>
              </a:buClr>
              <a:buSzPts val="1100"/>
              <a:buFont typeface="Arial"/>
              <a:buNone/>
            </a:pPr>
            <a:r>
              <a:rPr lang="en-US" sz="1700">
                <a:solidFill>
                  <a:schemeClr val="dk1"/>
                </a:solidFill>
              </a:rPr>
              <a:t>Планирайте проактивно дългосрочни тенденции и потенциални проблеми.</a:t>
            </a:r>
            <a:endParaRPr sz="1700">
              <a:solidFill>
                <a:schemeClr val="dk1"/>
              </a:solidFill>
            </a:endParaRPr>
          </a:p>
          <a:p>
            <a:pPr indent="0" lvl="0" marL="0" rtl="0" algn="just">
              <a:lnSpc>
                <a:spcPct val="120000"/>
              </a:lnSpc>
              <a:spcBef>
                <a:spcPts val="0"/>
              </a:spcBef>
              <a:spcAft>
                <a:spcPts val="0"/>
              </a:spcAft>
              <a:buClr>
                <a:schemeClr val="dk1"/>
              </a:buClr>
              <a:buSzPts val="1100"/>
              <a:buFont typeface="Arial"/>
              <a:buNone/>
            </a:pPr>
            <a:r>
              <a:rPr lang="en-US" sz="1700">
                <a:solidFill>
                  <a:schemeClr val="dk1"/>
                </a:solidFill>
              </a:rPr>
              <a:t>Разберете „защо“ зад пазарните промени, като използвате усъвършенствани техники за предсказуемо и приложимо сегментиране.</a:t>
            </a:r>
            <a:endParaRPr sz="1700">
              <a:solidFill>
                <a:schemeClr val="dk1"/>
              </a:solidFill>
            </a:endParaRPr>
          </a:p>
          <a:p>
            <a:pPr indent="0" lvl="0" marL="0" marR="0" rtl="0" algn="just">
              <a:lnSpc>
                <a:spcPct val="120000"/>
              </a:lnSpc>
              <a:spcBef>
                <a:spcPts val="0"/>
              </a:spcBef>
              <a:spcAft>
                <a:spcPts val="0"/>
              </a:spcAft>
              <a:buNone/>
            </a:pPr>
            <a:r>
              <a:t/>
            </a:r>
            <a:endParaRPr sz="1700">
              <a:solidFill>
                <a:schemeClr val="dk1"/>
              </a:solidFill>
            </a:endParaRPr>
          </a:p>
        </p:txBody>
      </p:sp>
      <p:sp>
        <p:nvSpPr>
          <p:cNvPr id="761" name="Google Shape;761;p94"/>
          <p:cNvSpPr/>
          <p:nvPr/>
        </p:nvSpPr>
        <p:spPr>
          <a:xfrm>
            <a:off x="8212680" y="4516547"/>
            <a:ext cx="933091" cy="933091"/>
          </a:xfrm>
          <a:custGeom>
            <a:rect b="b" l="l" r="r" t="t"/>
            <a:pathLst>
              <a:path extrusionOk="0" h="931132" w="931132">
                <a:moveTo>
                  <a:pt x="0" y="0"/>
                </a:moveTo>
                <a:lnTo>
                  <a:pt x="931132" y="0"/>
                </a:lnTo>
                <a:lnTo>
                  <a:pt x="931132" y="931132"/>
                </a:lnTo>
                <a:lnTo>
                  <a:pt x="0" y="931132"/>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62" name="Google Shape;762;p94"/>
          <p:cNvSpPr txBox="1"/>
          <p:nvPr/>
        </p:nvSpPr>
        <p:spPr>
          <a:xfrm>
            <a:off x="1062395" y="986702"/>
            <a:ext cx="8591100" cy="2616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lang="en-US" sz="1700"/>
              <a:t>Пазарен анализ и сегментиране</a:t>
            </a:r>
            <a:endParaRPr b="1" i="0" sz="1700" u="none" cap="none" strike="noStrike">
              <a:solidFill>
                <a:srgbClr val="000000"/>
              </a:solidFill>
              <a:latin typeface="Arial"/>
              <a:ea typeface="Arial"/>
              <a:cs typeface="Arial"/>
              <a:sym typeface="Arial"/>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0" name="Shape 770"/>
        <p:cNvGrpSpPr/>
        <p:nvPr/>
      </p:nvGrpSpPr>
      <p:grpSpPr>
        <a:xfrm>
          <a:off x="0" y="0"/>
          <a:ext cx="0" cy="0"/>
          <a:chOff x="0" y="0"/>
          <a:chExt cx="0" cy="0"/>
        </a:xfrm>
      </p:grpSpPr>
      <p:sp>
        <p:nvSpPr>
          <p:cNvPr id="771" name="Google Shape;771;p95"/>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72" name="Google Shape;772;p95"/>
          <p:cNvSpPr txBox="1"/>
          <p:nvPr/>
        </p:nvSpPr>
        <p:spPr>
          <a:xfrm>
            <a:off x="860754" y="1261822"/>
            <a:ext cx="8703900" cy="5913900"/>
          </a:xfrm>
          <a:prstGeom prst="rect">
            <a:avLst/>
          </a:prstGeom>
          <a:noFill/>
          <a:ln>
            <a:noFill/>
          </a:ln>
        </p:spPr>
        <p:txBody>
          <a:bodyPr anchorCtr="0" anchor="t" bIns="0" lIns="0" spcFirstLastPara="1" rIns="0" wrap="square" tIns="0">
            <a:spAutoFit/>
          </a:bodyPr>
          <a:lstStyle/>
          <a:p>
            <a:pPr indent="0" lvl="0" marL="0" rtl="0" algn="just">
              <a:lnSpc>
                <a:spcPct val="120000"/>
              </a:lnSpc>
              <a:spcBef>
                <a:spcPts val="0"/>
              </a:spcBef>
              <a:spcAft>
                <a:spcPts val="0"/>
              </a:spcAft>
              <a:buClr>
                <a:schemeClr val="dk1"/>
              </a:buClr>
              <a:buSzPts val="1100"/>
              <a:buFont typeface="Arial"/>
              <a:buNone/>
            </a:pPr>
            <a:r>
              <a:rPr lang="en-US" sz="1700"/>
              <a:t>Разбирането на вашите конкуренти и провеждането на задълбочен анализ са от решаващо значение за успеха на бизнеса и интереса на инвеститорите.</a:t>
            </a:r>
            <a:endParaRPr sz="1700"/>
          </a:p>
          <a:p>
            <a:pPr indent="0" lvl="0" marL="0" rtl="0" algn="just">
              <a:lnSpc>
                <a:spcPct val="120000"/>
              </a:lnSpc>
              <a:spcBef>
                <a:spcPts val="0"/>
              </a:spcBef>
              <a:spcAft>
                <a:spcPts val="0"/>
              </a:spcAft>
              <a:buClr>
                <a:schemeClr val="dk1"/>
              </a:buClr>
              <a:buSzPts val="1100"/>
              <a:buFont typeface="Arial"/>
              <a:buNone/>
            </a:pPr>
            <a:r>
              <a:t/>
            </a:r>
            <a:endParaRPr sz="1700"/>
          </a:p>
          <a:p>
            <a:pPr indent="0" lvl="0" marL="0" rtl="0" algn="just">
              <a:lnSpc>
                <a:spcPct val="120000"/>
              </a:lnSpc>
              <a:spcBef>
                <a:spcPts val="0"/>
              </a:spcBef>
              <a:spcAft>
                <a:spcPts val="0"/>
              </a:spcAft>
              <a:buClr>
                <a:schemeClr val="dk1"/>
              </a:buClr>
              <a:buSzPts val="1100"/>
              <a:buFont typeface="Arial"/>
              <a:buNone/>
            </a:pPr>
            <a:r>
              <a:rPr lang="en-US" sz="1700"/>
              <a:t>Анализът на конкуренцията включва събиране на информация за идентифициране на силните и слабите страни на конкурентите, информиращи стратегии за получаване на конкурентно предимство.</a:t>
            </a:r>
            <a:endParaRPr sz="1700"/>
          </a:p>
          <a:p>
            <a:pPr indent="0" lvl="0" marL="0" rtl="0" algn="just">
              <a:lnSpc>
                <a:spcPct val="120000"/>
              </a:lnSpc>
              <a:spcBef>
                <a:spcPts val="0"/>
              </a:spcBef>
              <a:spcAft>
                <a:spcPts val="0"/>
              </a:spcAft>
              <a:buClr>
                <a:schemeClr val="dk1"/>
              </a:buClr>
              <a:buSzPts val="1100"/>
              <a:buFont typeface="Arial"/>
              <a:buNone/>
            </a:pPr>
            <a:r>
              <a:t/>
            </a:r>
            <a:endParaRPr sz="1700"/>
          </a:p>
          <a:p>
            <a:pPr indent="0" lvl="0" marL="0" rtl="0" algn="just">
              <a:lnSpc>
                <a:spcPct val="120000"/>
              </a:lnSpc>
              <a:spcBef>
                <a:spcPts val="0"/>
              </a:spcBef>
              <a:spcAft>
                <a:spcPts val="0"/>
              </a:spcAft>
              <a:buClr>
                <a:schemeClr val="dk1"/>
              </a:buClr>
              <a:buSzPts val="1100"/>
              <a:buFont typeface="Arial"/>
              <a:buNone/>
            </a:pPr>
            <a:r>
              <a:rPr lang="en-US" sz="1700"/>
              <a:t>За извършване на анализ:</a:t>
            </a:r>
            <a:endParaRPr sz="1700"/>
          </a:p>
          <a:p>
            <a:pPr indent="0" lvl="0" marL="0" rtl="0" algn="just">
              <a:lnSpc>
                <a:spcPct val="120000"/>
              </a:lnSpc>
              <a:spcBef>
                <a:spcPts val="0"/>
              </a:spcBef>
              <a:spcAft>
                <a:spcPts val="0"/>
              </a:spcAft>
              <a:buClr>
                <a:schemeClr val="dk1"/>
              </a:buClr>
              <a:buSzPts val="1100"/>
              <a:buFont typeface="Arial"/>
              <a:buNone/>
            </a:pPr>
            <a:r>
              <a:t/>
            </a:r>
            <a:endParaRPr sz="1700"/>
          </a:p>
          <a:p>
            <a:pPr indent="0" lvl="0" marL="0" rtl="0" algn="just">
              <a:lnSpc>
                <a:spcPct val="120000"/>
              </a:lnSpc>
              <a:spcBef>
                <a:spcPts val="0"/>
              </a:spcBef>
              <a:spcAft>
                <a:spcPts val="0"/>
              </a:spcAft>
              <a:buClr>
                <a:schemeClr val="dk1"/>
              </a:buClr>
              <a:buSzPts val="1100"/>
              <a:buFont typeface="Arial"/>
              <a:buNone/>
            </a:pPr>
            <a:r>
              <a:rPr lang="en-US" sz="1700"/>
              <a:t>1. Идентифицирайте конкурентите, както преки, така и непреки.</a:t>
            </a:r>
            <a:endParaRPr sz="1700"/>
          </a:p>
          <a:p>
            <a:pPr indent="0" lvl="0" marL="0" rtl="0" algn="just">
              <a:lnSpc>
                <a:spcPct val="120000"/>
              </a:lnSpc>
              <a:spcBef>
                <a:spcPts val="0"/>
              </a:spcBef>
              <a:spcAft>
                <a:spcPts val="0"/>
              </a:spcAft>
              <a:buClr>
                <a:schemeClr val="dk1"/>
              </a:buClr>
              <a:buSzPts val="1100"/>
              <a:buFont typeface="Arial"/>
              <a:buNone/>
            </a:pPr>
            <a:r>
              <a:rPr lang="en-US" sz="1700"/>
              <a:t>2. Анализирайте размера на пазара, тенденциите и предпочитанията на клиентите.</a:t>
            </a:r>
            <a:endParaRPr sz="1700"/>
          </a:p>
          <a:p>
            <a:pPr indent="0" lvl="0" marL="0" rtl="0" algn="just">
              <a:lnSpc>
                <a:spcPct val="120000"/>
              </a:lnSpc>
              <a:spcBef>
                <a:spcPts val="0"/>
              </a:spcBef>
              <a:spcAft>
                <a:spcPts val="0"/>
              </a:spcAft>
              <a:buClr>
                <a:schemeClr val="dk1"/>
              </a:buClr>
              <a:buSzPts val="1100"/>
              <a:buFont typeface="Arial"/>
              <a:buNone/>
            </a:pPr>
            <a:r>
              <a:rPr lang="en-US" sz="1700"/>
              <a:t>3. Създайте рамка за сравнение.</a:t>
            </a:r>
            <a:endParaRPr sz="1700"/>
          </a:p>
          <a:p>
            <a:pPr indent="0" lvl="0" marL="0" rtl="0" algn="just">
              <a:lnSpc>
                <a:spcPct val="120000"/>
              </a:lnSpc>
              <a:spcBef>
                <a:spcPts val="0"/>
              </a:spcBef>
              <a:spcAft>
                <a:spcPts val="0"/>
              </a:spcAft>
              <a:buClr>
                <a:schemeClr val="dk1"/>
              </a:buClr>
              <a:buSzPts val="1100"/>
              <a:buFont typeface="Arial"/>
              <a:buNone/>
            </a:pPr>
            <a:r>
              <a:rPr lang="en-US" sz="1700"/>
              <a:t>4. Проучете конкурентите, като използвате различни източници.</a:t>
            </a:r>
            <a:endParaRPr sz="1700"/>
          </a:p>
          <a:p>
            <a:pPr indent="0" lvl="0" marL="0" rtl="0" algn="just">
              <a:lnSpc>
                <a:spcPct val="120000"/>
              </a:lnSpc>
              <a:spcBef>
                <a:spcPts val="0"/>
              </a:spcBef>
              <a:spcAft>
                <a:spcPts val="0"/>
              </a:spcAft>
              <a:buClr>
                <a:schemeClr val="dk1"/>
              </a:buClr>
              <a:buSzPts val="1100"/>
              <a:buFont typeface="Arial"/>
              <a:buNone/>
            </a:pPr>
            <a:r>
              <a:rPr lang="en-US" sz="1700"/>
              <a:t>5. Оценете силните и слабите страни.</a:t>
            </a:r>
            <a:endParaRPr sz="1700"/>
          </a:p>
          <a:p>
            <a:pPr indent="0" lvl="0" marL="0" rtl="0" algn="just">
              <a:lnSpc>
                <a:spcPct val="120000"/>
              </a:lnSpc>
              <a:spcBef>
                <a:spcPts val="0"/>
              </a:spcBef>
              <a:spcAft>
                <a:spcPts val="0"/>
              </a:spcAft>
              <a:buClr>
                <a:schemeClr val="dk1"/>
              </a:buClr>
              <a:buSzPts val="1100"/>
              <a:buFont typeface="Arial"/>
              <a:buNone/>
            </a:pPr>
            <a:r>
              <a:rPr lang="en-US" sz="1700"/>
              <a:t>6. Идентифицирайте възможностите и заплахите за вашия бизнес.</a:t>
            </a:r>
            <a:endParaRPr sz="1700"/>
          </a:p>
          <a:p>
            <a:pPr indent="0" lvl="0" marL="0" rtl="0" algn="just">
              <a:lnSpc>
                <a:spcPct val="120000"/>
              </a:lnSpc>
              <a:spcBef>
                <a:spcPts val="0"/>
              </a:spcBef>
              <a:spcAft>
                <a:spcPts val="0"/>
              </a:spcAft>
              <a:buClr>
                <a:schemeClr val="dk1"/>
              </a:buClr>
              <a:buSzPts val="1100"/>
              <a:buFont typeface="Arial"/>
              <a:buNone/>
            </a:pPr>
            <a:r>
              <a:t/>
            </a:r>
            <a:endParaRPr sz="1700"/>
          </a:p>
          <a:p>
            <a:pPr indent="0" lvl="0" marL="0" rtl="0" algn="just">
              <a:lnSpc>
                <a:spcPct val="120000"/>
              </a:lnSpc>
              <a:spcBef>
                <a:spcPts val="0"/>
              </a:spcBef>
              <a:spcAft>
                <a:spcPts val="0"/>
              </a:spcAft>
              <a:buClr>
                <a:schemeClr val="dk1"/>
              </a:buClr>
              <a:buSzPts val="1100"/>
              <a:buFont typeface="Arial"/>
              <a:buNone/>
            </a:pPr>
            <a:r>
              <a:rPr lang="en-US" sz="1700"/>
              <a:t>Редовно преглеждайте и актуализирайте своя анализ, за ​​да останете напред в конкурентната среда.</a:t>
            </a:r>
            <a:endParaRPr sz="1700"/>
          </a:p>
          <a:p>
            <a:pPr indent="0" lvl="0" marL="0" marR="0" rtl="0" algn="just">
              <a:lnSpc>
                <a:spcPct val="120000"/>
              </a:lnSpc>
              <a:spcBef>
                <a:spcPts val="0"/>
              </a:spcBef>
              <a:spcAft>
                <a:spcPts val="0"/>
              </a:spcAft>
              <a:buNone/>
            </a:pPr>
            <a:r>
              <a:t/>
            </a:r>
            <a:endParaRPr sz="1700"/>
          </a:p>
        </p:txBody>
      </p:sp>
      <p:sp>
        <p:nvSpPr>
          <p:cNvPr id="773" name="Google Shape;773;p95"/>
          <p:cNvSpPr/>
          <p:nvPr/>
        </p:nvSpPr>
        <p:spPr>
          <a:xfrm>
            <a:off x="7417870" y="3237711"/>
            <a:ext cx="2146786" cy="2146786"/>
          </a:xfrm>
          <a:custGeom>
            <a:rect b="b" l="l" r="r" t="t"/>
            <a:pathLst>
              <a:path extrusionOk="0" h="2142278" w="2142278">
                <a:moveTo>
                  <a:pt x="0" y="0"/>
                </a:moveTo>
                <a:lnTo>
                  <a:pt x="2142278" y="0"/>
                </a:lnTo>
                <a:lnTo>
                  <a:pt x="2142278" y="2142278"/>
                </a:lnTo>
                <a:lnTo>
                  <a:pt x="0" y="2142278"/>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74" name="Google Shape;774;p95"/>
          <p:cNvSpPr txBox="1"/>
          <p:nvPr/>
        </p:nvSpPr>
        <p:spPr>
          <a:xfrm>
            <a:off x="3962725" y="810337"/>
            <a:ext cx="3041400" cy="2616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lang="en-US" sz="1700"/>
              <a:t>Конкурентен анализ</a:t>
            </a:r>
            <a:endParaRPr b="1" i="0" sz="1700" u="none" cap="none" strike="noStrike">
              <a:solidFill>
                <a:srgbClr val="000000"/>
              </a:solidFill>
              <a:latin typeface="Arial"/>
              <a:ea typeface="Arial"/>
              <a:cs typeface="Arial"/>
              <a:sym typeface="Arial"/>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2" name="Shape 782"/>
        <p:cNvGrpSpPr/>
        <p:nvPr/>
      </p:nvGrpSpPr>
      <p:grpSpPr>
        <a:xfrm>
          <a:off x="0" y="0"/>
          <a:ext cx="0" cy="0"/>
          <a:chOff x="0" y="0"/>
          <a:chExt cx="0" cy="0"/>
        </a:xfrm>
      </p:grpSpPr>
      <p:sp>
        <p:nvSpPr>
          <p:cNvPr id="783" name="Google Shape;783;p96"/>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84" name="Google Shape;784;p96"/>
          <p:cNvSpPr/>
          <p:nvPr/>
        </p:nvSpPr>
        <p:spPr>
          <a:xfrm>
            <a:off x="6015346" y="4803759"/>
            <a:ext cx="3150398" cy="2146208"/>
          </a:xfrm>
          <a:custGeom>
            <a:rect b="b" l="l" r="r" t="t"/>
            <a:pathLst>
              <a:path extrusionOk="0" h="2141701" w="3143782">
                <a:moveTo>
                  <a:pt x="0" y="0"/>
                </a:moveTo>
                <a:lnTo>
                  <a:pt x="3143781" y="0"/>
                </a:lnTo>
                <a:lnTo>
                  <a:pt x="3143781" y="2141701"/>
                </a:lnTo>
                <a:lnTo>
                  <a:pt x="0" y="2141701"/>
                </a:lnTo>
                <a:lnTo>
                  <a:pt x="0" y="0"/>
                </a:lnTo>
                <a:close/>
              </a:path>
            </a:pathLst>
          </a:custGeom>
          <a:blipFill rotWithShape="1">
            <a:blip r:embed="rId4">
              <a:alphaModFix amt="78000"/>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85" name="Google Shape;785;p96"/>
          <p:cNvSpPr txBox="1"/>
          <p:nvPr/>
        </p:nvSpPr>
        <p:spPr>
          <a:xfrm>
            <a:off x="837754" y="1422872"/>
            <a:ext cx="8703900" cy="5285700"/>
          </a:xfrm>
          <a:prstGeom prst="rect">
            <a:avLst/>
          </a:prstGeom>
          <a:noFill/>
          <a:ln>
            <a:noFill/>
          </a:ln>
        </p:spPr>
        <p:txBody>
          <a:bodyPr anchorCtr="0" anchor="t" bIns="0" lIns="0" spcFirstLastPara="1" rIns="0" wrap="square" tIns="0">
            <a:spAutoFit/>
          </a:bodyPr>
          <a:lstStyle/>
          <a:p>
            <a:pPr indent="0" lvl="0" marL="0" rtl="0" algn="just">
              <a:lnSpc>
                <a:spcPct val="120000"/>
              </a:lnSpc>
              <a:spcBef>
                <a:spcPts val="0"/>
              </a:spcBef>
              <a:spcAft>
                <a:spcPts val="0"/>
              </a:spcAft>
              <a:buClr>
                <a:schemeClr val="dk1"/>
              </a:buClr>
              <a:buSzPts val="1100"/>
              <a:buFont typeface="Arial"/>
              <a:buNone/>
            </a:pPr>
            <a:r>
              <a:rPr lang="en-US" sz="1700"/>
              <a:t>За да напишете ефективно конкурентния си анализ, изпълнете следните стъпки:</a:t>
            </a:r>
            <a:endParaRPr sz="1700"/>
          </a:p>
          <a:p>
            <a:pPr indent="0" lvl="0" marL="0" rtl="0" algn="just">
              <a:lnSpc>
                <a:spcPct val="120000"/>
              </a:lnSpc>
              <a:spcBef>
                <a:spcPts val="0"/>
              </a:spcBef>
              <a:spcAft>
                <a:spcPts val="0"/>
              </a:spcAft>
              <a:buClr>
                <a:schemeClr val="dk1"/>
              </a:buClr>
              <a:buSzPts val="1100"/>
              <a:buFont typeface="Arial"/>
              <a:buNone/>
            </a:pPr>
            <a:r>
              <a:t/>
            </a:r>
            <a:endParaRPr sz="1700"/>
          </a:p>
          <a:p>
            <a:pPr indent="0" lvl="0" marL="0" rtl="0" algn="just">
              <a:lnSpc>
                <a:spcPct val="120000"/>
              </a:lnSpc>
              <a:spcBef>
                <a:spcPts val="0"/>
              </a:spcBef>
              <a:spcAft>
                <a:spcPts val="0"/>
              </a:spcAft>
              <a:buClr>
                <a:schemeClr val="dk1"/>
              </a:buClr>
              <a:buSzPts val="1100"/>
              <a:buFont typeface="Arial"/>
              <a:buNone/>
            </a:pPr>
            <a:r>
              <a:rPr lang="en-US" sz="1700"/>
              <a:t>1. Идентифицирайте вашата аудитория: Пригодете своя анализ към инвеститори, партньори или вътрешни екипи, за да отговорите на техните специфични интереси и проблеми.</a:t>
            </a:r>
            <a:endParaRPr sz="1700"/>
          </a:p>
          <a:p>
            <a:pPr indent="0" lvl="0" marL="0" rtl="0" algn="just">
              <a:lnSpc>
                <a:spcPct val="120000"/>
              </a:lnSpc>
              <a:spcBef>
                <a:spcPts val="0"/>
              </a:spcBef>
              <a:spcAft>
                <a:spcPts val="0"/>
              </a:spcAft>
              <a:buClr>
                <a:schemeClr val="dk1"/>
              </a:buClr>
              <a:buSzPts val="1100"/>
              <a:buFont typeface="Arial"/>
              <a:buNone/>
            </a:pPr>
            <a:r>
              <a:t/>
            </a:r>
            <a:endParaRPr sz="1700"/>
          </a:p>
          <a:p>
            <a:pPr indent="0" lvl="0" marL="0" rtl="0" algn="just">
              <a:lnSpc>
                <a:spcPct val="120000"/>
              </a:lnSpc>
              <a:spcBef>
                <a:spcPts val="0"/>
              </a:spcBef>
              <a:spcAft>
                <a:spcPts val="0"/>
              </a:spcAft>
              <a:buClr>
                <a:schemeClr val="dk1"/>
              </a:buClr>
              <a:buSzPts val="1100"/>
              <a:buFont typeface="Arial"/>
              <a:buNone/>
            </a:pPr>
            <a:r>
              <a:rPr lang="en-US" sz="1700"/>
              <a:t>2. Опишете конкурентната си позиция: Оценете бизнеса си спрямо конкурентите въз основа на стойностите, които предлагате на целевия си пазар. Идентифицирайте силните, слабите страни и областите за подобрение.</a:t>
            </a:r>
            <a:endParaRPr sz="1700"/>
          </a:p>
          <a:p>
            <a:pPr indent="0" lvl="0" marL="0" rtl="0" algn="just">
              <a:lnSpc>
                <a:spcPct val="120000"/>
              </a:lnSpc>
              <a:spcBef>
                <a:spcPts val="0"/>
              </a:spcBef>
              <a:spcAft>
                <a:spcPts val="0"/>
              </a:spcAft>
              <a:buClr>
                <a:schemeClr val="dk1"/>
              </a:buClr>
              <a:buSzPts val="1100"/>
              <a:buFont typeface="Arial"/>
              <a:buNone/>
            </a:pPr>
            <a:r>
              <a:t/>
            </a:r>
            <a:endParaRPr sz="1700"/>
          </a:p>
          <a:p>
            <a:pPr indent="0" lvl="0" marL="0" rtl="0" algn="just">
              <a:lnSpc>
                <a:spcPct val="120000"/>
              </a:lnSpc>
              <a:spcBef>
                <a:spcPts val="0"/>
              </a:spcBef>
              <a:spcAft>
                <a:spcPts val="0"/>
              </a:spcAft>
              <a:buClr>
                <a:schemeClr val="dk1"/>
              </a:buClr>
              <a:buSzPts val="1100"/>
              <a:buFont typeface="Arial"/>
              <a:buNone/>
            </a:pPr>
            <a:r>
              <a:rPr lang="en-US" sz="1700"/>
              <a:t>3. Визуализирайте конкурентната си позиция: Използвайте инструменти като карти за позициониране или конкурентни матрици, за да илюстрирате позицията на вашия бизнес спрямо конкурентите.</a:t>
            </a:r>
            <a:endParaRPr sz="1700"/>
          </a:p>
          <a:p>
            <a:pPr indent="0" lvl="0" marL="0" rtl="0" algn="just">
              <a:lnSpc>
                <a:spcPct val="120000"/>
              </a:lnSpc>
              <a:spcBef>
                <a:spcPts val="0"/>
              </a:spcBef>
              <a:spcAft>
                <a:spcPts val="0"/>
              </a:spcAft>
              <a:buClr>
                <a:schemeClr val="dk1"/>
              </a:buClr>
              <a:buSzPts val="1100"/>
              <a:buFont typeface="Arial"/>
              <a:buNone/>
            </a:pPr>
            <a:r>
              <a:t/>
            </a:r>
            <a:endParaRPr sz="1700"/>
          </a:p>
          <a:p>
            <a:pPr indent="0" lvl="0" marL="0" rtl="0" algn="just">
              <a:lnSpc>
                <a:spcPct val="120000"/>
              </a:lnSpc>
              <a:spcBef>
                <a:spcPts val="0"/>
              </a:spcBef>
              <a:spcAft>
                <a:spcPts val="0"/>
              </a:spcAft>
              <a:buClr>
                <a:schemeClr val="dk1"/>
              </a:buClr>
              <a:buSzPts val="1100"/>
              <a:buFont typeface="Arial"/>
              <a:buNone/>
            </a:pPr>
            <a:r>
              <a:rPr lang="en-US" sz="1700"/>
              <a:t>Като следвате тези стъпки, можете ефективно да комуникирате конкурентната среда и позиционирането на вашия бизнес на заинтересованите страни.</a:t>
            </a:r>
            <a:endParaRPr sz="1700"/>
          </a:p>
          <a:p>
            <a:pPr indent="0" lvl="0" marL="0" marR="0" rtl="0" algn="just">
              <a:lnSpc>
                <a:spcPct val="120000"/>
              </a:lnSpc>
              <a:spcBef>
                <a:spcPts val="0"/>
              </a:spcBef>
              <a:spcAft>
                <a:spcPts val="0"/>
              </a:spcAft>
              <a:buNone/>
            </a:pPr>
            <a:r>
              <a:t/>
            </a:r>
            <a:endParaRPr sz="1700"/>
          </a:p>
        </p:txBody>
      </p:sp>
      <p:sp>
        <p:nvSpPr>
          <p:cNvPr id="786" name="Google Shape;786;p96"/>
          <p:cNvSpPr txBox="1"/>
          <p:nvPr/>
        </p:nvSpPr>
        <p:spPr>
          <a:xfrm>
            <a:off x="4031974" y="1029612"/>
            <a:ext cx="2936700" cy="2616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lang="en-US" sz="1700"/>
              <a:t>Конкурентен анализ</a:t>
            </a:r>
            <a:endParaRPr b="1" i="0" sz="1700" u="none" cap="none" strike="noStrike">
              <a:solidFill>
                <a:srgbClr val="000000"/>
              </a:solidFill>
              <a:latin typeface="Arial"/>
              <a:ea typeface="Arial"/>
              <a:cs typeface="Arial"/>
              <a:sym typeface="Arial"/>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4" name="Shape 794"/>
        <p:cNvGrpSpPr/>
        <p:nvPr/>
      </p:nvGrpSpPr>
      <p:grpSpPr>
        <a:xfrm>
          <a:off x="0" y="0"/>
          <a:ext cx="0" cy="0"/>
          <a:chOff x="0" y="0"/>
          <a:chExt cx="0" cy="0"/>
        </a:xfrm>
      </p:grpSpPr>
      <p:sp>
        <p:nvSpPr>
          <p:cNvPr id="795" name="Google Shape;795;p97"/>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96" name="Google Shape;796;p97"/>
          <p:cNvSpPr/>
          <p:nvPr/>
        </p:nvSpPr>
        <p:spPr>
          <a:xfrm>
            <a:off x="662423" y="3145919"/>
            <a:ext cx="4119313" cy="3453210"/>
          </a:xfrm>
          <a:custGeom>
            <a:rect b="b" l="l" r="r" t="t"/>
            <a:pathLst>
              <a:path extrusionOk="0" h="3444599" w="4109040">
                <a:moveTo>
                  <a:pt x="0" y="0"/>
                </a:moveTo>
                <a:lnTo>
                  <a:pt x="4109040" y="0"/>
                </a:lnTo>
                <a:lnTo>
                  <a:pt x="4109040" y="3444599"/>
                </a:lnTo>
                <a:lnTo>
                  <a:pt x="0" y="34445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97" name="Google Shape;797;p97"/>
          <p:cNvSpPr/>
          <p:nvPr/>
        </p:nvSpPr>
        <p:spPr>
          <a:xfrm>
            <a:off x="5063216" y="3146594"/>
            <a:ext cx="4117687" cy="3451848"/>
          </a:xfrm>
          <a:custGeom>
            <a:rect b="b" l="l" r="r" t="t"/>
            <a:pathLst>
              <a:path extrusionOk="0" h="3444599" w="4109040">
                <a:moveTo>
                  <a:pt x="0" y="0"/>
                </a:moveTo>
                <a:lnTo>
                  <a:pt x="4109040" y="0"/>
                </a:lnTo>
                <a:lnTo>
                  <a:pt x="4109040" y="3444599"/>
                </a:lnTo>
                <a:lnTo>
                  <a:pt x="0" y="344459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98" name="Google Shape;798;p97"/>
          <p:cNvSpPr txBox="1"/>
          <p:nvPr/>
        </p:nvSpPr>
        <p:spPr>
          <a:xfrm>
            <a:off x="918554" y="1314798"/>
            <a:ext cx="8703900" cy="1831800"/>
          </a:xfrm>
          <a:prstGeom prst="rect">
            <a:avLst/>
          </a:prstGeom>
          <a:noFill/>
          <a:ln>
            <a:noFill/>
          </a:ln>
        </p:spPr>
        <p:txBody>
          <a:bodyPr anchorCtr="0" anchor="t" bIns="0" lIns="0" spcFirstLastPara="1" rIns="0" wrap="square" tIns="0">
            <a:spAutoFit/>
          </a:bodyPr>
          <a:lstStyle/>
          <a:p>
            <a:pPr indent="0" lvl="0" marL="0" marR="0" rtl="0" algn="just">
              <a:lnSpc>
                <a:spcPct val="120000"/>
              </a:lnSpc>
              <a:spcBef>
                <a:spcPts val="0"/>
              </a:spcBef>
              <a:spcAft>
                <a:spcPts val="0"/>
              </a:spcAft>
              <a:buNone/>
            </a:pPr>
            <a:r>
              <a:rPr lang="en-US" sz="1700"/>
              <a:t>Картата за позициониране е визуален инструмент, който сравнява два продукта или бизнес предимства върху диаграма. Той помага да се определи къде се намират вашият бизнес и конкурентите един спрямо друг въз основа на тези фактори. Конкурентната матрица е често срещана характеристика в бизнес плановете, илюстрираща как различните конкуренти се сравняват въз основа на фактори, очертани в конкурентната рамка.</a:t>
            </a:r>
            <a:endParaRPr b="0" i="0" sz="1700" u="none" cap="none" strike="noStrike">
              <a:solidFill>
                <a:srgbClr val="000000"/>
              </a:solidFill>
              <a:latin typeface="Arial"/>
              <a:ea typeface="Arial"/>
              <a:cs typeface="Arial"/>
              <a:sym typeface="Arial"/>
            </a:endParaRPr>
          </a:p>
        </p:txBody>
      </p:sp>
      <p:sp>
        <p:nvSpPr>
          <p:cNvPr id="799" name="Google Shape;799;p97"/>
          <p:cNvSpPr txBox="1"/>
          <p:nvPr/>
        </p:nvSpPr>
        <p:spPr>
          <a:xfrm>
            <a:off x="3835776" y="741062"/>
            <a:ext cx="3269100" cy="2616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lang="en-US" sz="1700"/>
              <a:t>Конкурентен анализ</a:t>
            </a:r>
            <a:endParaRPr b="1" i="0" sz="1700" u="none" cap="none" strike="noStrike">
              <a:solidFill>
                <a:srgbClr val="000000"/>
              </a:solidFill>
              <a:latin typeface="Arial"/>
              <a:ea typeface="Arial"/>
              <a:cs typeface="Arial"/>
              <a:sym typeface="Arial"/>
            </a:endParaRPr>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7" name="Shape 807"/>
        <p:cNvGrpSpPr/>
        <p:nvPr/>
      </p:nvGrpSpPr>
      <p:grpSpPr>
        <a:xfrm>
          <a:off x="0" y="0"/>
          <a:ext cx="0" cy="0"/>
          <a:chOff x="0" y="0"/>
          <a:chExt cx="0" cy="0"/>
        </a:xfrm>
      </p:grpSpPr>
      <p:sp>
        <p:nvSpPr>
          <p:cNvPr id="808" name="Google Shape;808;p98"/>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09" name="Google Shape;809;p98"/>
          <p:cNvSpPr txBox="1"/>
          <p:nvPr/>
        </p:nvSpPr>
        <p:spPr>
          <a:xfrm>
            <a:off x="1050332" y="663527"/>
            <a:ext cx="8591100" cy="2616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lang="en-US" sz="1700"/>
              <a:t>Формулиране на стратегии за диференциация</a:t>
            </a:r>
            <a:endParaRPr b="1" i="0" sz="1700" u="none" cap="none" strike="noStrike">
              <a:solidFill>
                <a:srgbClr val="000000"/>
              </a:solidFill>
              <a:latin typeface="Arial"/>
              <a:ea typeface="Arial"/>
              <a:cs typeface="Arial"/>
              <a:sym typeface="Arial"/>
            </a:endParaRPr>
          </a:p>
        </p:txBody>
      </p:sp>
      <p:sp>
        <p:nvSpPr>
          <p:cNvPr id="810" name="Google Shape;810;p98"/>
          <p:cNvSpPr txBox="1"/>
          <p:nvPr/>
        </p:nvSpPr>
        <p:spPr>
          <a:xfrm>
            <a:off x="872400" y="1353650"/>
            <a:ext cx="9064800" cy="5565900"/>
          </a:xfrm>
          <a:prstGeom prst="rect">
            <a:avLst/>
          </a:prstGeom>
          <a:noFill/>
          <a:ln>
            <a:noFill/>
          </a:ln>
        </p:spPr>
        <p:txBody>
          <a:bodyPr anchorCtr="0" anchor="t" bIns="0" lIns="0" spcFirstLastPara="1" rIns="0" wrap="square" tIns="0">
            <a:spAutoFit/>
          </a:bodyPr>
          <a:lstStyle/>
          <a:p>
            <a:pPr indent="0" lvl="0" marL="0" rtl="0" algn="just">
              <a:lnSpc>
                <a:spcPct val="120000"/>
              </a:lnSpc>
              <a:spcBef>
                <a:spcPts val="0"/>
              </a:spcBef>
              <a:spcAft>
                <a:spcPts val="0"/>
              </a:spcAft>
              <a:buClr>
                <a:schemeClr val="dk1"/>
              </a:buClr>
              <a:buSzPts val="1100"/>
              <a:buFont typeface="Arial"/>
              <a:buNone/>
            </a:pPr>
            <a:r>
              <a:rPr b="1" lang="en-US" sz="1600"/>
              <a:t>Какво е стратегия за диференциация?</a:t>
            </a:r>
            <a:endParaRPr b="1" sz="1600"/>
          </a:p>
          <a:p>
            <a:pPr indent="0" lvl="0" marL="0" rtl="0" algn="just">
              <a:lnSpc>
                <a:spcPct val="120000"/>
              </a:lnSpc>
              <a:spcBef>
                <a:spcPts val="0"/>
              </a:spcBef>
              <a:spcAft>
                <a:spcPts val="0"/>
              </a:spcAft>
              <a:buClr>
                <a:schemeClr val="dk1"/>
              </a:buClr>
              <a:buSzPts val="1100"/>
              <a:buFont typeface="Arial"/>
              <a:buNone/>
            </a:pPr>
            <a:r>
              <a:t/>
            </a:r>
            <a:endParaRPr sz="1600"/>
          </a:p>
          <a:p>
            <a:pPr indent="0" lvl="0" marL="0" rtl="0" algn="just">
              <a:lnSpc>
                <a:spcPct val="120000"/>
              </a:lnSpc>
              <a:spcBef>
                <a:spcPts val="0"/>
              </a:spcBef>
              <a:spcAft>
                <a:spcPts val="0"/>
              </a:spcAft>
              <a:buClr>
                <a:schemeClr val="dk1"/>
              </a:buClr>
              <a:buSzPts val="1100"/>
              <a:buFont typeface="Arial"/>
              <a:buNone/>
            </a:pPr>
            <a:r>
              <a:rPr lang="en-US" sz="1600"/>
              <a:t>Стратегията за диференциране включва разграничаване на продукта от конкурентите, за да се ангажира ефективно целевата аудитория. Това може да включва наблягане на по-ниски цени, специализирани функции или по-добро качество, за да се спечели разпознаваемост на марката и пазарен дял. Насочването към пазарна ниша представлява целенасочена стратегия за диференциация, докато насочването към широкообхватен пазар представлява широка стратегия за диференциация. Изработването на уникално предложение за стойност (UVP) често е началната стъпка в разработването на стратегия за диференциация.</a:t>
            </a:r>
            <a:endParaRPr sz="1600"/>
          </a:p>
          <a:p>
            <a:pPr indent="0" lvl="0" marL="0" rtl="0" algn="just">
              <a:lnSpc>
                <a:spcPct val="120000"/>
              </a:lnSpc>
              <a:spcBef>
                <a:spcPts val="0"/>
              </a:spcBef>
              <a:spcAft>
                <a:spcPts val="0"/>
              </a:spcAft>
              <a:buClr>
                <a:schemeClr val="dk1"/>
              </a:buClr>
              <a:buSzPts val="1100"/>
              <a:buFont typeface="Arial"/>
              <a:buNone/>
            </a:pPr>
            <a:r>
              <a:t/>
            </a:r>
            <a:endParaRPr sz="1600"/>
          </a:p>
          <a:p>
            <a:pPr indent="0" lvl="0" marL="0" rtl="0" algn="just">
              <a:lnSpc>
                <a:spcPct val="120000"/>
              </a:lnSpc>
              <a:spcBef>
                <a:spcPts val="0"/>
              </a:spcBef>
              <a:spcAft>
                <a:spcPts val="0"/>
              </a:spcAft>
              <a:buClr>
                <a:schemeClr val="dk1"/>
              </a:buClr>
              <a:buSzPts val="1100"/>
              <a:buFont typeface="Arial"/>
              <a:buNone/>
            </a:pPr>
            <a:r>
              <a:rPr b="1" lang="en-US" sz="1600"/>
              <a:t>Защо стратегията за диференциация е важна?</a:t>
            </a:r>
            <a:endParaRPr b="1" sz="1600"/>
          </a:p>
          <a:p>
            <a:pPr indent="0" lvl="0" marL="0" rtl="0" algn="just">
              <a:lnSpc>
                <a:spcPct val="120000"/>
              </a:lnSpc>
              <a:spcBef>
                <a:spcPts val="0"/>
              </a:spcBef>
              <a:spcAft>
                <a:spcPts val="0"/>
              </a:spcAft>
              <a:buClr>
                <a:schemeClr val="dk1"/>
              </a:buClr>
              <a:buSzPts val="1100"/>
              <a:buFont typeface="Arial"/>
              <a:buNone/>
            </a:pPr>
            <a:r>
              <a:t/>
            </a:r>
            <a:endParaRPr sz="1600"/>
          </a:p>
          <a:p>
            <a:pPr indent="0" lvl="0" marL="0" rtl="0" algn="just">
              <a:lnSpc>
                <a:spcPct val="120000"/>
              </a:lnSpc>
              <a:spcBef>
                <a:spcPts val="0"/>
              </a:spcBef>
              <a:spcAft>
                <a:spcPts val="0"/>
              </a:spcAft>
              <a:buClr>
                <a:schemeClr val="dk1"/>
              </a:buClr>
              <a:buSzPts val="1100"/>
              <a:buFont typeface="Arial"/>
              <a:buNone/>
            </a:pPr>
            <a:r>
              <a:rPr lang="en-US" sz="1600"/>
              <a:t>Стратегията за диференциация е жизненоважна за новите предприятия, за да се откроят и да успеят. Ричард Брансън подчертава необходимостта от предлагане на нещо уникално, което по-големите конкуренти не могат лесно да възпроизведат. За Virgin Atlantic инжектирането на хумор и стил в марката й помогна да се разграничи от конкуренти като British Airways. Без солидна стратегия за диференциация новите предприятия може да се борят да привлекат клиенти на конкурентни пазари.</a:t>
            </a:r>
            <a:endParaRPr sz="1600"/>
          </a:p>
          <a:p>
            <a:pPr indent="0" lvl="0" marL="0" marR="0" rtl="0" algn="just">
              <a:lnSpc>
                <a:spcPct val="120000"/>
              </a:lnSpc>
              <a:spcBef>
                <a:spcPts val="0"/>
              </a:spcBef>
              <a:spcAft>
                <a:spcPts val="0"/>
              </a:spcAft>
              <a:buNone/>
            </a:pPr>
            <a:r>
              <a:t/>
            </a:r>
            <a:endParaRPr sz="1600"/>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8" name="Shape 818"/>
        <p:cNvGrpSpPr/>
        <p:nvPr/>
      </p:nvGrpSpPr>
      <p:grpSpPr>
        <a:xfrm>
          <a:off x="0" y="0"/>
          <a:ext cx="0" cy="0"/>
          <a:chOff x="0" y="0"/>
          <a:chExt cx="0" cy="0"/>
        </a:xfrm>
      </p:grpSpPr>
      <p:sp>
        <p:nvSpPr>
          <p:cNvPr id="819" name="Google Shape;819;p99"/>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20" name="Google Shape;820;p99"/>
          <p:cNvSpPr/>
          <p:nvPr/>
        </p:nvSpPr>
        <p:spPr>
          <a:xfrm>
            <a:off x="6543878" y="3516556"/>
            <a:ext cx="3109508" cy="2989015"/>
          </a:xfrm>
          <a:custGeom>
            <a:rect b="b" l="l" r="r" t="t"/>
            <a:pathLst>
              <a:path extrusionOk="0" h="2982738" w="3102978">
                <a:moveTo>
                  <a:pt x="0" y="0"/>
                </a:moveTo>
                <a:lnTo>
                  <a:pt x="3102978" y="0"/>
                </a:lnTo>
                <a:lnTo>
                  <a:pt x="3102978" y="2982738"/>
                </a:lnTo>
                <a:lnTo>
                  <a:pt x="0" y="2982738"/>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21" name="Google Shape;821;p99"/>
          <p:cNvSpPr/>
          <p:nvPr/>
        </p:nvSpPr>
        <p:spPr>
          <a:xfrm>
            <a:off x="860855" y="3784609"/>
            <a:ext cx="4083994" cy="2720961"/>
          </a:xfrm>
          <a:custGeom>
            <a:rect b="b" l="l" r="r" t="t"/>
            <a:pathLst>
              <a:path extrusionOk="0" h="2715247" w="4075418">
                <a:moveTo>
                  <a:pt x="0" y="0"/>
                </a:moveTo>
                <a:lnTo>
                  <a:pt x="4075418" y="0"/>
                </a:lnTo>
                <a:lnTo>
                  <a:pt x="4075418" y="2715248"/>
                </a:lnTo>
                <a:lnTo>
                  <a:pt x="0" y="2715248"/>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22" name="Google Shape;822;p99"/>
          <p:cNvSpPr txBox="1"/>
          <p:nvPr/>
        </p:nvSpPr>
        <p:spPr>
          <a:xfrm>
            <a:off x="1062395" y="986702"/>
            <a:ext cx="8591100" cy="2616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lang="en-US" sz="1700"/>
              <a:t>Формулиране на стратегии за диференциация</a:t>
            </a:r>
            <a:endParaRPr b="1" i="0" sz="1700" u="none" cap="none" strike="noStrike">
              <a:solidFill>
                <a:srgbClr val="000000"/>
              </a:solidFill>
              <a:latin typeface="Arial"/>
              <a:ea typeface="Arial"/>
              <a:cs typeface="Arial"/>
              <a:sym typeface="Arial"/>
            </a:endParaRPr>
          </a:p>
        </p:txBody>
      </p:sp>
      <p:sp>
        <p:nvSpPr>
          <p:cNvPr id="823" name="Google Shape;823;p99"/>
          <p:cNvSpPr txBox="1"/>
          <p:nvPr/>
        </p:nvSpPr>
        <p:spPr>
          <a:xfrm>
            <a:off x="860862" y="1478054"/>
            <a:ext cx="8703900" cy="2459700"/>
          </a:xfrm>
          <a:prstGeom prst="rect">
            <a:avLst/>
          </a:prstGeom>
          <a:noFill/>
          <a:ln>
            <a:noFill/>
          </a:ln>
        </p:spPr>
        <p:txBody>
          <a:bodyPr anchorCtr="0" anchor="t" bIns="0" lIns="0" spcFirstLastPara="1" rIns="0" wrap="square" tIns="0">
            <a:spAutoFit/>
          </a:bodyPr>
          <a:lstStyle/>
          <a:p>
            <a:pPr indent="0" lvl="0" marL="0" rtl="0" algn="just">
              <a:lnSpc>
                <a:spcPct val="120000"/>
              </a:lnSpc>
              <a:spcBef>
                <a:spcPts val="0"/>
              </a:spcBef>
              <a:spcAft>
                <a:spcPts val="0"/>
              </a:spcAft>
              <a:buClr>
                <a:schemeClr val="dk1"/>
              </a:buClr>
              <a:buSzPts val="1100"/>
              <a:buFont typeface="Arial"/>
              <a:buNone/>
            </a:pPr>
            <a:r>
              <a:rPr lang="en-US" sz="1700"/>
              <a:t>Помислете за тези пет стратегии за диференциация:</a:t>
            </a:r>
            <a:endParaRPr sz="1700"/>
          </a:p>
          <a:p>
            <a:pPr indent="0" lvl="0" marL="0" rtl="0" algn="just">
              <a:lnSpc>
                <a:spcPct val="120000"/>
              </a:lnSpc>
              <a:spcBef>
                <a:spcPts val="0"/>
              </a:spcBef>
              <a:spcAft>
                <a:spcPts val="0"/>
              </a:spcAft>
              <a:buClr>
                <a:schemeClr val="dk1"/>
              </a:buClr>
              <a:buSzPts val="1100"/>
              <a:buFont typeface="Arial"/>
              <a:buNone/>
            </a:pPr>
            <a:r>
              <a:t/>
            </a:r>
            <a:endParaRPr sz="1700"/>
          </a:p>
          <a:p>
            <a:pPr indent="0" lvl="0" marL="0" rtl="0" algn="just">
              <a:lnSpc>
                <a:spcPct val="120000"/>
              </a:lnSpc>
              <a:spcBef>
                <a:spcPts val="0"/>
              </a:spcBef>
              <a:spcAft>
                <a:spcPts val="0"/>
              </a:spcAft>
              <a:buClr>
                <a:schemeClr val="dk1"/>
              </a:buClr>
              <a:buSzPts val="1100"/>
              <a:buFont typeface="Arial"/>
              <a:buNone/>
            </a:pPr>
            <a:r>
              <a:rPr lang="en-US" sz="1700"/>
              <a:t>1. Характеристики: Въведете уникални дизайнерски елементи или функции.</a:t>
            </a:r>
            <a:endParaRPr sz="1700"/>
          </a:p>
          <a:p>
            <a:pPr indent="0" lvl="0" marL="0" rtl="0" algn="just">
              <a:lnSpc>
                <a:spcPct val="120000"/>
              </a:lnSpc>
              <a:spcBef>
                <a:spcPts val="0"/>
              </a:spcBef>
              <a:spcAft>
                <a:spcPts val="0"/>
              </a:spcAft>
              <a:buClr>
                <a:schemeClr val="dk1"/>
              </a:buClr>
              <a:buSzPts val="1100"/>
              <a:buFont typeface="Arial"/>
              <a:buNone/>
            </a:pPr>
            <a:r>
              <a:rPr lang="en-US" sz="1700"/>
              <a:t>2. Маркетингов тон: Разработете ясна марка и рекламен стил.</a:t>
            </a:r>
            <a:endParaRPr sz="1700"/>
          </a:p>
          <a:p>
            <a:pPr indent="0" lvl="0" marL="0" rtl="0" algn="just">
              <a:lnSpc>
                <a:spcPct val="120000"/>
              </a:lnSpc>
              <a:spcBef>
                <a:spcPts val="0"/>
              </a:spcBef>
              <a:spcAft>
                <a:spcPts val="0"/>
              </a:spcAft>
              <a:buClr>
                <a:schemeClr val="dk1"/>
              </a:buClr>
              <a:buSzPts val="1100"/>
              <a:buFont typeface="Arial"/>
              <a:buNone/>
            </a:pPr>
            <a:r>
              <a:rPr lang="en-US" sz="1700"/>
              <a:t>3. Ценообразуване: Коригирайте ценообразуването, за да привлечете клиенти.</a:t>
            </a:r>
            <a:endParaRPr sz="1700"/>
          </a:p>
          <a:p>
            <a:pPr indent="0" lvl="0" marL="0" rtl="0" algn="just">
              <a:lnSpc>
                <a:spcPct val="120000"/>
              </a:lnSpc>
              <a:spcBef>
                <a:spcPts val="0"/>
              </a:spcBef>
              <a:spcAft>
                <a:spcPts val="0"/>
              </a:spcAft>
              <a:buClr>
                <a:schemeClr val="dk1"/>
              </a:buClr>
              <a:buSzPts val="1100"/>
              <a:buFont typeface="Arial"/>
              <a:buNone/>
            </a:pPr>
            <a:r>
              <a:rPr lang="en-US" sz="1700"/>
              <a:t>4. Качество: Наблегнете на висококачествени продукти и услуги.</a:t>
            </a:r>
            <a:endParaRPr sz="1700"/>
          </a:p>
          <a:p>
            <a:pPr indent="0" lvl="0" marL="0" rtl="0" algn="just">
              <a:lnSpc>
                <a:spcPct val="120000"/>
              </a:lnSpc>
              <a:spcBef>
                <a:spcPts val="0"/>
              </a:spcBef>
              <a:spcAft>
                <a:spcPts val="0"/>
              </a:spcAft>
              <a:buClr>
                <a:schemeClr val="dk1"/>
              </a:buClr>
              <a:buSzPts val="1100"/>
              <a:buFont typeface="Arial"/>
              <a:buNone/>
            </a:pPr>
            <a:r>
              <a:rPr lang="en-US" sz="1700"/>
              <a:t>5. Обслужване: Осигурете отлично обслужване на клиентите.</a:t>
            </a:r>
            <a:endParaRPr sz="1700"/>
          </a:p>
          <a:p>
            <a:pPr indent="0" lvl="0" marL="0" marR="0" rtl="0" algn="just">
              <a:lnSpc>
                <a:spcPct val="120000"/>
              </a:lnSpc>
              <a:spcBef>
                <a:spcPts val="0"/>
              </a:spcBef>
              <a:spcAft>
                <a:spcPts val="0"/>
              </a:spcAft>
              <a:buNone/>
            </a:pPr>
            <a:r>
              <a:t/>
            </a:r>
            <a:endParaRPr sz="1700"/>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1" name="Shape 831"/>
        <p:cNvGrpSpPr/>
        <p:nvPr/>
      </p:nvGrpSpPr>
      <p:grpSpPr>
        <a:xfrm>
          <a:off x="0" y="0"/>
          <a:ext cx="0" cy="0"/>
          <a:chOff x="0" y="0"/>
          <a:chExt cx="0" cy="0"/>
        </a:xfrm>
      </p:grpSpPr>
      <p:sp>
        <p:nvSpPr>
          <p:cNvPr id="832" name="Google Shape;832;p100"/>
          <p:cNvSpPr/>
          <p:nvPr/>
        </p:nvSpPr>
        <p:spPr>
          <a:xfrm>
            <a:off x="-9832" y="-100025"/>
            <a:ext cx="10715697" cy="7578572"/>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1700" u="none" cap="none" strike="noStrike">
              <a:solidFill>
                <a:srgbClr val="000000"/>
              </a:solidFill>
              <a:latin typeface="Arial"/>
              <a:ea typeface="Arial"/>
              <a:cs typeface="Arial"/>
              <a:sym typeface="Arial"/>
            </a:endParaRPr>
          </a:p>
        </p:txBody>
      </p:sp>
      <p:sp>
        <p:nvSpPr>
          <p:cNvPr id="833" name="Google Shape;833;p100"/>
          <p:cNvSpPr txBox="1"/>
          <p:nvPr/>
        </p:nvSpPr>
        <p:spPr>
          <a:xfrm>
            <a:off x="876350" y="813950"/>
            <a:ext cx="8939100" cy="1723200"/>
          </a:xfrm>
          <a:prstGeom prst="rect">
            <a:avLst/>
          </a:prstGeom>
          <a:noFill/>
          <a:ln>
            <a:noFill/>
          </a:ln>
        </p:spPr>
        <p:txBody>
          <a:bodyPr anchorCtr="0" anchor="t" bIns="0" lIns="0" spcFirstLastPara="1" rIns="0" wrap="square" tIns="0">
            <a:spAutoFit/>
          </a:bodyPr>
          <a:lstStyle/>
          <a:p>
            <a:pPr indent="0" lvl="0" marL="0" rtl="0" algn="l">
              <a:lnSpc>
                <a:spcPct val="119941"/>
              </a:lnSpc>
              <a:spcBef>
                <a:spcPts val="0"/>
              </a:spcBef>
              <a:spcAft>
                <a:spcPts val="0"/>
              </a:spcAft>
              <a:buClr>
                <a:schemeClr val="dk1"/>
              </a:buClr>
              <a:buSzPts val="1100"/>
              <a:buFont typeface="Arial"/>
              <a:buNone/>
            </a:pPr>
            <a:r>
              <a:rPr lang="en-US" sz="1600"/>
              <a:t>Стратегически инструмент за оценка на вътрешни и външни фактори, влияещи върху вашия бизнес.</a:t>
            </a:r>
            <a:endParaRPr sz="1600"/>
          </a:p>
          <a:p>
            <a:pPr indent="0" lvl="0" marL="0" rtl="0" algn="l">
              <a:lnSpc>
                <a:spcPct val="119941"/>
              </a:lnSpc>
              <a:spcBef>
                <a:spcPts val="0"/>
              </a:spcBef>
              <a:spcAft>
                <a:spcPts val="0"/>
              </a:spcAft>
              <a:buClr>
                <a:schemeClr val="dk1"/>
              </a:buClr>
              <a:buSzPts val="1100"/>
              <a:buFont typeface="Arial"/>
              <a:buNone/>
            </a:pPr>
            <a:r>
              <a:t/>
            </a:r>
            <a:endParaRPr sz="1600"/>
          </a:p>
          <a:p>
            <a:pPr indent="0" lvl="0" marL="0" rtl="0" algn="l">
              <a:lnSpc>
                <a:spcPct val="119941"/>
              </a:lnSpc>
              <a:spcBef>
                <a:spcPts val="0"/>
              </a:spcBef>
              <a:spcAft>
                <a:spcPts val="0"/>
              </a:spcAft>
              <a:buClr>
                <a:schemeClr val="dk1"/>
              </a:buClr>
              <a:buSzPts val="1100"/>
              <a:buFont typeface="Arial"/>
              <a:buNone/>
            </a:pPr>
            <a:r>
              <a:rPr lang="en-US" sz="1600"/>
              <a:t>Какво е SWOT анализ?</a:t>
            </a:r>
            <a:endParaRPr sz="1600"/>
          </a:p>
          <a:p>
            <a:pPr indent="0" lvl="0" marL="0" rtl="0" algn="l">
              <a:lnSpc>
                <a:spcPct val="119941"/>
              </a:lnSpc>
              <a:spcBef>
                <a:spcPts val="0"/>
              </a:spcBef>
              <a:spcAft>
                <a:spcPts val="0"/>
              </a:spcAft>
              <a:buClr>
                <a:schemeClr val="dk1"/>
              </a:buClr>
              <a:buSzPts val="1100"/>
              <a:buFont typeface="Arial"/>
              <a:buNone/>
            </a:pPr>
            <a:r>
              <a:rPr lang="en-US" sz="1600"/>
              <a:t>Това е акроним за силни страни, слаби страни, възможности и заплахи.</a:t>
            </a:r>
            <a:endParaRPr sz="1600"/>
          </a:p>
          <a:p>
            <a:pPr indent="0" lvl="0" marL="0" marR="0" rtl="0" algn="l">
              <a:lnSpc>
                <a:spcPct val="119941"/>
              </a:lnSpc>
              <a:spcBef>
                <a:spcPts val="0"/>
              </a:spcBef>
              <a:spcAft>
                <a:spcPts val="0"/>
              </a:spcAft>
              <a:buNone/>
            </a:pPr>
            <a:r>
              <a:t/>
            </a:r>
            <a:endParaRPr sz="1600"/>
          </a:p>
        </p:txBody>
      </p:sp>
      <p:sp>
        <p:nvSpPr>
          <p:cNvPr id="834" name="Google Shape;834;p100"/>
          <p:cNvSpPr/>
          <p:nvPr/>
        </p:nvSpPr>
        <p:spPr>
          <a:xfrm>
            <a:off x="915247" y="2230504"/>
            <a:ext cx="705052" cy="998935"/>
          </a:xfrm>
          <a:custGeom>
            <a:rect b="b" l="l" r="r" t="t"/>
            <a:pathLst>
              <a:path extrusionOk="0" h="1182686" w="866317">
                <a:moveTo>
                  <a:pt x="0" y="0"/>
                </a:moveTo>
                <a:lnTo>
                  <a:pt x="866317" y="0"/>
                </a:lnTo>
                <a:lnTo>
                  <a:pt x="866317" y="1182686"/>
                </a:lnTo>
                <a:lnTo>
                  <a:pt x="0" y="118268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35" name="Google Shape;835;p100"/>
          <p:cNvSpPr/>
          <p:nvPr/>
        </p:nvSpPr>
        <p:spPr>
          <a:xfrm>
            <a:off x="836425" y="3549237"/>
            <a:ext cx="1025784" cy="791136"/>
          </a:xfrm>
          <a:custGeom>
            <a:rect b="b" l="l" r="r" t="t"/>
            <a:pathLst>
              <a:path extrusionOk="0" h="789475" w="1023630">
                <a:moveTo>
                  <a:pt x="0" y="0"/>
                </a:moveTo>
                <a:lnTo>
                  <a:pt x="1023630" y="0"/>
                </a:lnTo>
                <a:lnTo>
                  <a:pt x="1023630" y="789475"/>
                </a:lnTo>
                <a:lnTo>
                  <a:pt x="0" y="789475"/>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36" name="Google Shape;836;p100"/>
          <p:cNvSpPr/>
          <p:nvPr/>
        </p:nvSpPr>
        <p:spPr>
          <a:xfrm>
            <a:off x="797689" y="4664905"/>
            <a:ext cx="1103257" cy="962591"/>
          </a:xfrm>
          <a:custGeom>
            <a:rect b="b" l="l" r="r" t="t"/>
            <a:pathLst>
              <a:path extrusionOk="0" h="960570" w="1100940">
                <a:moveTo>
                  <a:pt x="0" y="0"/>
                </a:moveTo>
                <a:lnTo>
                  <a:pt x="1100939" y="0"/>
                </a:lnTo>
                <a:lnTo>
                  <a:pt x="1100939" y="960569"/>
                </a:lnTo>
                <a:lnTo>
                  <a:pt x="0" y="960569"/>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37" name="Google Shape;837;p100"/>
          <p:cNvSpPr/>
          <p:nvPr/>
        </p:nvSpPr>
        <p:spPr>
          <a:xfrm>
            <a:off x="952912" y="5952027"/>
            <a:ext cx="792810" cy="703619"/>
          </a:xfrm>
          <a:custGeom>
            <a:rect b="b" l="l" r="r" t="t"/>
            <a:pathLst>
              <a:path extrusionOk="0" h="702141" w="791145">
                <a:moveTo>
                  <a:pt x="0" y="0"/>
                </a:moveTo>
                <a:lnTo>
                  <a:pt x="791145" y="0"/>
                </a:lnTo>
                <a:lnTo>
                  <a:pt x="791145" y="702141"/>
                </a:lnTo>
                <a:lnTo>
                  <a:pt x="0" y="702141"/>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38" name="Google Shape;838;p100"/>
          <p:cNvSpPr txBox="1"/>
          <p:nvPr/>
        </p:nvSpPr>
        <p:spPr>
          <a:xfrm>
            <a:off x="1052484" y="412010"/>
            <a:ext cx="8591100" cy="2616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SWOT </a:t>
            </a:r>
            <a:r>
              <a:rPr b="1" lang="en-US" sz="1700"/>
              <a:t>анализи</a:t>
            </a:r>
            <a:endParaRPr b="1" i="0" sz="1700" u="none" cap="none" strike="noStrike">
              <a:solidFill>
                <a:srgbClr val="000000"/>
              </a:solidFill>
              <a:latin typeface="Arial"/>
              <a:ea typeface="Arial"/>
              <a:cs typeface="Arial"/>
              <a:sym typeface="Arial"/>
            </a:endParaRPr>
          </a:p>
        </p:txBody>
      </p:sp>
      <p:sp>
        <p:nvSpPr>
          <p:cNvPr id="839" name="Google Shape;839;p100"/>
          <p:cNvSpPr txBox="1"/>
          <p:nvPr/>
        </p:nvSpPr>
        <p:spPr>
          <a:xfrm>
            <a:off x="1862198" y="2537145"/>
            <a:ext cx="8323500" cy="4086300"/>
          </a:xfrm>
          <a:prstGeom prst="rect">
            <a:avLst/>
          </a:prstGeom>
          <a:noFill/>
          <a:ln>
            <a:noFill/>
          </a:ln>
        </p:spPr>
        <p:txBody>
          <a:bodyPr anchorCtr="0" anchor="t" bIns="0" lIns="0" spcFirstLastPara="1" rIns="0" wrap="square" tIns="0">
            <a:spAutoFit/>
          </a:bodyPr>
          <a:lstStyle/>
          <a:p>
            <a:pPr indent="0" lvl="0" marL="0" marR="0" rtl="0" algn="l">
              <a:lnSpc>
                <a:spcPct val="119941"/>
              </a:lnSpc>
              <a:spcBef>
                <a:spcPts val="0"/>
              </a:spcBef>
              <a:spcAft>
                <a:spcPts val="0"/>
              </a:spcAft>
              <a:buNone/>
            </a:pPr>
            <a:r>
              <a:rPr lang="en-US" sz="1600">
                <a:solidFill>
                  <a:schemeClr val="dk1"/>
                </a:solidFill>
              </a:rPr>
              <a:t>Силни страни: Идентифицирайте ключови области, в които вашата компания се отличава, демонстрирайки нейните конкурентни предимства и ресурси.</a:t>
            </a:r>
            <a:endParaRPr sz="1600">
              <a:solidFill>
                <a:schemeClr val="dk1"/>
              </a:solidFill>
            </a:endParaRPr>
          </a:p>
          <a:p>
            <a:pPr indent="0" lvl="0" marL="0" marR="0" rtl="0" algn="l">
              <a:lnSpc>
                <a:spcPct val="119941"/>
              </a:lnSpc>
              <a:spcBef>
                <a:spcPts val="0"/>
              </a:spcBef>
              <a:spcAft>
                <a:spcPts val="0"/>
              </a:spcAft>
              <a:buNone/>
            </a:pPr>
            <a:r>
              <a:t/>
            </a:r>
            <a:endParaRPr sz="1600">
              <a:solidFill>
                <a:schemeClr val="dk1"/>
              </a:solidFill>
            </a:endParaRPr>
          </a:p>
          <a:p>
            <a:pPr indent="0" lvl="0" marL="0" marR="0" rtl="0" algn="l">
              <a:lnSpc>
                <a:spcPct val="119941"/>
              </a:lnSpc>
              <a:spcBef>
                <a:spcPts val="0"/>
              </a:spcBef>
              <a:spcAft>
                <a:spcPts val="0"/>
              </a:spcAft>
              <a:buNone/>
            </a:pPr>
            <a:r>
              <a:t/>
            </a:r>
            <a:endParaRPr sz="1600">
              <a:solidFill>
                <a:schemeClr val="dk1"/>
              </a:solidFill>
            </a:endParaRPr>
          </a:p>
          <a:p>
            <a:pPr indent="0" lvl="0" marL="0" marR="0" rtl="0" algn="l">
              <a:lnSpc>
                <a:spcPct val="119941"/>
              </a:lnSpc>
              <a:spcBef>
                <a:spcPts val="0"/>
              </a:spcBef>
              <a:spcAft>
                <a:spcPts val="0"/>
              </a:spcAft>
              <a:buNone/>
            </a:pPr>
            <a:r>
              <a:rPr lang="en-US" sz="1600">
                <a:solidFill>
                  <a:schemeClr val="dk1"/>
                </a:solidFill>
              </a:rPr>
              <a:t>Слабости: Подчертайте вътрешни предизвикателства и ограничения, които могат да попречат на растежа или представянето на вашата компания.</a:t>
            </a:r>
            <a:endParaRPr sz="1600">
              <a:solidFill>
                <a:schemeClr val="dk1"/>
              </a:solidFill>
            </a:endParaRPr>
          </a:p>
          <a:p>
            <a:pPr indent="0" lvl="0" marL="0" marR="0" rtl="0" algn="l">
              <a:lnSpc>
                <a:spcPct val="119941"/>
              </a:lnSpc>
              <a:spcBef>
                <a:spcPts val="0"/>
              </a:spcBef>
              <a:spcAft>
                <a:spcPts val="0"/>
              </a:spcAft>
              <a:buNone/>
            </a:pPr>
            <a:r>
              <a:t/>
            </a:r>
            <a:endParaRPr sz="1600">
              <a:solidFill>
                <a:schemeClr val="dk1"/>
              </a:solidFill>
            </a:endParaRPr>
          </a:p>
          <a:p>
            <a:pPr indent="0" lvl="0" marL="0" marR="0" rtl="0" algn="l">
              <a:lnSpc>
                <a:spcPct val="119941"/>
              </a:lnSpc>
              <a:spcBef>
                <a:spcPts val="0"/>
              </a:spcBef>
              <a:spcAft>
                <a:spcPts val="0"/>
              </a:spcAft>
              <a:buNone/>
            </a:pPr>
            <a:r>
              <a:t/>
            </a:r>
            <a:endParaRPr sz="1600">
              <a:solidFill>
                <a:schemeClr val="dk1"/>
              </a:solidFill>
            </a:endParaRPr>
          </a:p>
          <a:p>
            <a:pPr indent="0" lvl="0" marL="0" marR="0" rtl="0" algn="l">
              <a:lnSpc>
                <a:spcPct val="119941"/>
              </a:lnSpc>
              <a:spcBef>
                <a:spcPts val="0"/>
              </a:spcBef>
              <a:spcAft>
                <a:spcPts val="0"/>
              </a:spcAft>
              <a:buNone/>
            </a:pPr>
            <a:r>
              <a:rPr lang="en-US" sz="1600">
                <a:solidFill>
                  <a:schemeClr val="dk1"/>
                </a:solidFill>
              </a:rPr>
              <a:t>Възможности: Разгледайте потенциални пътища за разширяване и развитие, съобразявайки се с нововъзникващите пазарни тенденции или нуждите на клиентите.</a:t>
            </a:r>
            <a:endParaRPr sz="1600">
              <a:solidFill>
                <a:schemeClr val="dk1"/>
              </a:solidFill>
            </a:endParaRPr>
          </a:p>
          <a:p>
            <a:pPr indent="0" lvl="0" marL="0" marR="0" rtl="0" algn="l">
              <a:lnSpc>
                <a:spcPct val="119941"/>
              </a:lnSpc>
              <a:spcBef>
                <a:spcPts val="0"/>
              </a:spcBef>
              <a:spcAft>
                <a:spcPts val="0"/>
              </a:spcAft>
              <a:buNone/>
            </a:pPr>
            <a:r>
              <a:t/>
            </a:r>
            <a:endParaRPr sz="1600">
              <a:solidFill>
                <a:schemeClr val="dk1"/>
              </a:solidFill>
            </a:endParaRPr>
          </a:p>
          <a:p>
            <a:pPr indent="0" lvl="0" marL="0" marR="0" rtl="0" algn="l">
              <a:lnSpc>
                <a:spcPct val="119941"/>
              </a:lnSpc>
              <a:spcBef>
                <a:spcPts val="0"/>
              </a:spcBef>
              <a:spcAft>
                <a:spcPts val="0"/>
              </a:spcAft>
              <a:buNone/>
            </a:pPr>
            <a:r>
              <a:rPr lang="en-US" sz="1600">
                <a:solidFill>
                  <a:schemeClr val="dk1"/>
                </a:solidFill>
              </a:rPr>
              <a:t>Заплахи: Оценявайте външни фактори, които биха могли да представляват риск или да нарушат вашия</a:t>
            </a:r>
            <a:endParaRPr sz="1600">
              <a:solidFill>
                <a:schemeClr val="dk1"/>
              </a:solidFill>
            </a:endParaRPr>
          </a:p>
          <a:p>
            <a:pPr indent="0" lvl="0" marL="0" marR="0" rtl="0" algn="l">
              <a:lnSpc>
                <a:spcPct val="119941"/>
              </a:lnSpc>
              <a:spcBef>
                <a:spcPts val="0"/>
              </a:spcBef>
              <a:spcAft>
                <a:spcPts val="0"/>
              </a:spcAft>
              <a:buNone/>
            </a:pPr>
            <a:r>
              <a:rPr lang="en-US" sz="1600">
                <a:solidFill>
                  <a:schemeClr val="dk1"/>
                </a:solidFill>
              </a:rPr>
              <a:t> бизнес операции, осигуряване на проактивни стратегии за управление на риска.</a:t>
            </a:r>
            <a:endParaRPr sz="1600">
              <a:solidFill>
                <a:schemeClr val="dk1"/>
              </a:solidFill>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7" name="Shape 847"/>
        <p:cNvGrpSpPr/>
        <p:nvPr/>
      </p:nvGrpSpPr>
      <p:grpSpPr>
        <a:xfrm>
          <a:off x="0" y="0"/>
          <a:ext cx="0" cy="0"/>
          <a:chOff x="0" y="0"/>
          <a:chExt cx="0" cy="0"/>
        </a:xfrm>
      </p:grpSpPr>
      <p:sp>
        <p:nvSpPr>
          <p:cNvPr id="848" name="Google Shape;848;p101"/>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3" u="none" cap="none" strike="noStrike">
              <a:solidFill>
                <a:srgbClr val="000000"/>
              </a:solidFill>
              <a:latin typeface="Arial"/>
              <a:ea typeface="Arial"/>
              <a:cs typeface="Arial"/>
              <a:sym typeface="Arial"/>
            </a:endParaRPr>
          </a:p>
        </p:txBody>
      </p:sp>
      <p:sp>
        <p:nvSpPr>
          <p:cNvPr id="849" name="Google Shape;849;p101"/>
          <p:cNvSpPr/>
          <p:nvPr/>
        </p:nvSpPr>
        <p:spPr>
          <a:xfrm>
            <a:off x="1583718" y="767884"/>
            <a:ext cx="7548341" cy="4888560"/>
          </a:xfrm>
          <a:custGeom>
            <a:rect b="b" l="l" r="r" t="t"/>
            <a:pathLst>
              <a:path extrusionOk="0" h="5861950" w="8562539">
                <a:moveTo>
                  <a:pt x="0" y="0"/>
                </a:moveTo>
                <a:lnTo>
                  <a:pt x="8562539" y="0"/>
                </a:lnTo>
                <a:lnTo>
                  <a:pt x="8562539" y="5861951"/>
                </a:lnTo>
                <a:lnTo>
                  <a:pt x="0" y="5861951"/>
                </a:lnTo>
                <a:lnTo>
                  <a:pt x="0" y="0"/>
                </a:lnTo>
                <a:close/>
              </a:path>
            </a:pathLst>
          </a:custGeom>
          <a:blipFill rotWithShape="1">
            <a:blip r:embed="rId4">
              <a:alphaModFix/>
            </a:blip>
            <a:stretch>
              <a:fillRect b="0" l="0" r="0" t="-4984"/>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3" u="none" cap="none" strike="noStrike">
              <a:solidFill>
                <a:srgbClr val="000000"/>
              </a:solidFill>
              <a:latin typeface="Arial"/>
              <a:ea typeface="Arial"/>
              <a:cs typeface="Arial"/>
              <a:sym typeface="Arial"/>
            </a:endParaRPr>
          </a:p>
        </p:txBody>
      </p:sp>
      <p:sp>
        <p:nvSpPr>
          <p:cNvPr id="850" name="Google Shape;850;p101"/>
          <p:cNvSpPr txBox="1"/>
          <p:nvPr/>
        </p:nvSpPr>
        <p:spPr>
          <a:xfrm>
            <a:off x="1062393" y="336961"/>
            <a:ext cx="8591141" cy="333869"/>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1804" u="none" cap="none" strike="noStrike">
                <a:solidFill>
                  <a:srgbClr val="000000"/>
                </a:solidFill>
                <a:latin typeface="Arial"/>
                <a:ea typeface="Arial"/>
                <a:cs typeface="Arial"/>
                <a:sym typeface="Arial"/>
              </a:rPr>
              <a:t>SWOT Analysis</a:t>
            </a:r>
            <a:endParaRPr b="1" i="0" sz="1403" u="none" cap="none" strike="noStrike">
              <a:solidFill>
                <a:srgbClr val="000000"/>
              </a:solidFill>
              <a:latin typeface="Arial"/>
              <a:ea typeface="Arial"/>
              <a:cs typeface="Arial"/>
              <a:sym typeface="Arial"/>
            </a:endParaRPr>
          </a:p>
        </p:txBody>
      </p:sp>
      <p:sp>
        <p:nvSpPr>
          <p:cNvPr id="851" name="Google Shape;851;p101"/>
          <p:cNvSpPr txBox="1"/>
          <p:nvPr/>
        </p:nvSpPr>
        <p:spPr>
          <a:xfrm>
            <a:off x="1829052" y="5835288"/>
            <a:ext cx="7057672" cy="333168"/>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1804" u="sng" cap="none" strike="noStrike">
                <a:solidFill>
                  <a:schemeClr val="hlink"/>
                </a:solidFill>
                <a:latin typeface="Arial"/>
                <a:ea typeface="Arial"/>
                <a:cs typeface="Arial"/>
                <a:sym typeface="Arial"/>
                <a:hlinkClick r:id="rId5"/>
              </a:rPr>
              <a:t>How to Do a SWOT Analysis (With Examples &amp; Free Template!)</a:t>
            </a:r>
            <a:endParaRPr b="1" i="0" sz="1403" u="none" cap="none" strike="noStrike">
              <a:solidFill>
                <a:srgbClr val="000000"/>
              </a:solidFill>
              <a:latin typeface="Arial"/>
              <a:ea typeface="Arial"/>
              <a:cs typeface="Arial"/>
              <a:sym typeface="Arial"/>
            </a:endParaRPr>
          </a:p>
        </p:txBody>
      </p:sp>
      <p:sp>
        <p:nvSpPr>
          <p:cNvPr id="852" name="Google Shape;852;p101"/>
          <p:cNvSpPr/>
          <p:nvPr/>
        </p:nvSpPr>
        <p:spPr>
          <a:xfrm>
            <a:off x="825190" y="5296829"/>
            <a:ext cx="869795" cy="871627"/>
          </a:xfrm>
          <a:prstGeom prst="curvedRightArrow">
            <a:avLst>
              <a:gd fmla="val 25000" name="adj1"/>
              <a:gd fmla="val 50000" name="adj2"/>
              <a:gd fmla="val 25000" name="adj3"/>
            </a:avLst>
          </a:prstGeom>
          <a:solidFill>
            <a:schemeClr val="accent1"/>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0" name="Shape 860"/>
        <p:cNvGrpSpPr/>
        <p:nvPr/>
      </p:nvGrpSpPr>
      <p:grpSpPr>
        <a:xfrm>
          <a:off x="0" y="0"/>
          <a:ext cx="0" cy="0"/>
          <a:chOff x="0" y="0"/>
          <a:chExt cx="0" cy="0"/>
        </a:xfrm>
      </p:grpSpPr>
      <p:sp>
        <p:nvSpPr>
          <p:cNvPr id="861" name="Google Shape;861;p102"/>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62" name="Google Shape;862;p102"/>
          <p:cNvSpPr/>
          <p:nvPr/>
        </p:nvSpPr>
        <p:spPr>
          <a:xfrm>
            <a:off x="7775843" y="508630"/>
            <a:ext cx="1385509" cy="1456514"/>
          </a:xfrm>
          <a:custGeom>
            <a:rect b="b" l="l" r="r" t="t"/>
            <a:pathLst>
              <a:path extrusionOk="0" h="1453455" w="1382599">
                <a:moveTo>
                  <a:pt x="0" y="0"/>
                </a:moveTo>
                <a:lnTo>
                  <a:pt x="1382599" y="0"/>
                </a:lnTo>
                <a:lnTo>
                  <a:pt x="1382599" y="1453455"/>
                </a:lnTo>
                <a:lnTo>
                  <a:pt x="0" y="145345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63" name="Google Shape;863;p102"/>
          <p:cNvSpPr/>
          <p:nvPr/>
        </p:nvSpPr>
        <p:spPr>
          <a:xfrm>
            <a:off x="3853782" y="5262478"/>
            <a:ext cx="2421534" cy="1507404"/>
          </a:xfrm>
          <a:custGeom>
            <a:rect b="b" l="l" r="r" t="t"/>
            <a:pathLst>
              <a:path extrusionOk="0" h="1504239" w="2416449">
                <a:moveTo>
                  <a:pt x="0" y="0"/>
                </a:moveTo>
                <a:lnTo>
                  <a:pt x="2416449" y="0"/>
                </a:lnTo>
                <a:lnTo>
                  <a:pt x="2416449" y="1504240"/>
                </a:lnTo>
                <a:lnTo>
                  <a:pt x="0" y="1504240"/>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64" name="Google Shape;864;p102"/>
          <p:cNvSpPr txBox="1"/>
          <p:nvPr/>
        </p:nvSpPr>
        <p:spPr>
          <a:xfrm>
            <a:off x="768979" y="718741"/>
            <a:ext cx="8591100" cy="2616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lang="en-US" sz="1700"/>
              <a:t>Оценка и управление на риска</a:t>
            </a:r>
            <a:endParaRPr b="1" i="0" sz="1700" u="none" cap="none" strike="noStrike">
              <a:solidFill>
                <a:srgbClr val="000000"/>
              </a:solidFill>
              <a:latin typeface="Arial"/>
              <a:ea typeface="Arial"/>
              <a:cs typeface="Arial"/>
              <a:sym typeface="Arial"/>
            </a:endParaRPr>
          </a:p>
        </p:txBody>
      </p:sp>
      <p:sp>
        <p:nvSpPr>
          <p:cNvPr id="865" name="Google Shape;865;p102"/>
          <p:cNvSpPr txBox="1"/>
          <p:nvPr/>
        </p:nvSpPr>
        <p:spPr>
          <a:xfrm>
            <a:off x="616249" y="1441101"/>
            <a:ext cx="8450400" cy="40881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Clr>
                <a:schemeClr val="dk1"/>
              </a:buClr>
              <a:buSzPts val="1100"/>
              <a:buFont typeface="Arial"/>
              <a:buNone/>
            </a:pPr>
            <a:r>
              <a:rPr b="1" lang="en-US" sz="1600"/>
              <a:t>Процесът на управление на риска включва пет ключови стъпки:</a:t>
            </a:r>
            <a:endParaRPr b="1" sz="1600"/>
          </a:p>
          <a:p>
            <a:pPr indent="0" lvl="0" marL="0" rtl="0" algn="l">
              <a:lnSpc>
                <a:spcPct val="120000"/>
              </a:lnSpc>
              <a:spcBef>
                <a:spcPts val="0"/>
              </a:spcBef>
              <a:spcAft>
                <a:spcPts val="0"/>
              </a:spcAft>
              <a:buClr>
                <a:schemeClr val="dk1"/>
              </a:buClr>
              <a:buSzPts val="1100"/>
              <a:buFont typeface="Arial"/>
              <a:buNone/>
            </a:pPr>
            <a:r>
              <a:t/>
            </a:r>
            <a:endParaRPr sz="1600"/>
          </a:p>
          <a:p>
            <a:pPr indent="0" lvl="0" marL="0" rtl="0" algn="l">
              <a:lnSpc>
                <a:spcPct val="120000"/>
              </a:lnSpc>
              <a:spcBef>
                <a:spcPts val="0"/>
              </a:spcBef>
              <a:spcAft>
                <a:spcPts val="0"/>
              </a:spcAft>
              <a:buClr>
                <a:schemeClr val="dk1"/>
              </a:buClr>
              <a:buSzPts val="1100"/>
              <a:buFont typeface="Arial"/>
              <a:buNone/>
            </a:pPr>
            <a:r>
              <a:rPr lang="en-US" sz="1600"/>
              <a:t>1. Идентифициране на риска: Идентифицирайте потенциални рискове, които биха могли да засегнат организацията чрез мозъчна атака и анализ на тенденциите.</a:t>
            </a:r>
            <a:endParaRPr sz="1600"/>
          </a:p>
          <a:p>
            <a:pPr indent="0" lvl="0" marL="0" rtl="0" algn="l">
              <a:lnSpc>
                <a:spcPct val="120000"/>
              </a:lnSpc>
              <a:spcBef>
                <a:spcPts val="0"/>
              </a:spcBef>
              <a:spcAft>
                <a:spcPts val="0"/>
              </a:spcAft>
              <a:buClr>
                <a:schemeClr val="dk1"/>
              </a:buClr>
              <a:buSzPts val="1100"/>
              <a:buFont typeface="Arial"/>
              <a:buNone/>
            </a:pPr>
            <a:r>
              <a:rPr lang="en-US" sz="1600"/>
              <a:t>2. Анализ на риска: Оценете вероятността и въздействието на всеки риск, като ги приоритизирате съответно.</a:t>
            </a:r>
            <a:endParaRPr sz="1600"/>
          </a:p>
          <a:p>
            <a:pPr indent="0" lvl="0" marL="0" rtl="0" algn="l">
              <a:lnSpc>
                <a:spcPct val="120000"/>
              </a:lnSpc>
              <a:spcBef>
                <a:spcPts val="0"/>
              </a:spcBef>
              <a:spcAft>
                <a:spcPts val="0"/>
              </a:spcAft>
              <a:buClr>
                <a:schemeClr val="dk1"/>
              </a:buClr>
              <a:buSzPts val="1100"/>
              <a:buFont typeface="Arial"/>
              <a:buNone/>
            </a:pPr>
            <a:r>
              <a:rPr lang="en-US" sz="1600"/>
              <a:t>3. Контрол на риска: Приложете мерки за смекчаване или премахване на идентифицираните рискове, които могат да включват промени в процеса или инвестиции.</a:t>
            </a:r>
            <a:endParaRPr sz="1600"/>
          </a:p>
          <a:p>
            <a:pPr indent="0" lvl="0" marL="0" rtl="0" algn="l">
              <a:lnSpc>
                <a:spcPct val="120000"/>
              </a:lnSpc>
              <a:spcBef>
                <a:spcPts val="0"/>
              </a:spcBef>
              <a:spcAft>
                <a:spcPts val="0"/>
              </a:spcAft>
              <a:buClr>
                <a:schemeClr val="dk1"/>
              </a:buClr>
              <a:buSzPts val="1100"/>
              <a:buFont typeface="Arial"/>
              <a:buNone/>
            </a:pPr>
            <a:r>
              <a:rPr lang="en-US" sz="1600"/>
              <a:t>4. Финансиране на риска: Разпределете средства за покриване на потенциални рискове чрез застраховка, резервни фондове или самозастраховане.</a:t>
            </a:r>
            <a:endParaRPr sz="1600"/>
          </a:p>
          <a:p>
            <a:pPr indent="0" lvl="0" marL="0" rtl="0" algn="l">
              <a:lnSpc>
                <a:spcPct val="120000"/>
              </a:lnSpc>
              <a:spcBef>
                <a:spcPts val="0"/>
              </a:spcBef>
              <a:spcAft>
                <a:spcPts val="0"/>
              </a:spcAft>
              <a:buClr>
                <a:schemeClr val="dk1"/>
              </a:buClr>
              <a:buSzPts val="1100"/>
              <a:buFont typeface="Arial"/>
              <a:buNone/>
            </a:pPr>
            <a:r>
              <a:rPr lang="en-US" sz="1600"/>
              <a:t>5. Управление на искове: Обработвайте действителни или потенциални искове, произтичащи от рискови събития, включително разследване, преговори и плащане.</a:t>
            </a:r>
            <a:endParaRPr sz="1600"/>
          </a:p>
          <a:p>
            <a:pPr indent="0" lvl="0" marL="0" marR="0" rtl="0" algn="l">
              <a:lnSpc>
                <a:spcPct val="120000"/>
              </a:lnSpc>
              <a:spcBef>
                <a:spcPts val="0"/>
              </a:spcBef>
              <a:spcAft>
                <a:spcPts val="0"/>
              </a:spcAft>
              <a:buNone/>
            </a:pPr>
            <a:r>
              <a:t/>
            </a:r>
            <a:endParaRPr sz="1600"/>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3" name="Shape 873"/>
        <p:cNvGrpSpPr/>
        <p:nvPr/>
      </p:nvGrpSpPr>
      <p:grpSpPr>
        <a:xfrm>
          <a:off x="0" y="0"/>
          <a:ext cx="0" cy="0"/>
          <a:chOff x="0" y="0"/>
          <a:chExt cx="0" cy="0"/>
        </a:xfrm>
      </p:grpSpPr>
      <p:sp>
        <p:nvSpPr>
          <p:cNvPr id="874" name="Google Shape;874;p103"/>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75" name="Google Shape;875;p103"/>
          <p:cNvSpPr txBox="1"/>
          <p:nvPr/>
        </p:nvSpPr>
        <p:spPr>
          <a:xfrm>
            <a:off x="808585" y="924264"/>
            <a:ext cx="8844900" cy="6452400"/>
          </a:xfrm>
          <a:prstGeom prst="rect">
            <a:avLst/>
          </a:prstGeom>
          <a:noFill/>
          <a:ln>
            <a:noFill/>
          </a:ln>
        </p:spPr>
        <p:txBody>
          <a:bodyPr anchorCtr="0" anchor="t" bIns="0" lIns="0" spcFirstLastPara="1" rIns="0" wrap="square" tIns="0">
            <a:spAutoFit/>
          </a:bodyPr>
          <a:lstStyle/>
          <a:p>
            <a:pPr indent="0" lvl="0" marL="0" marR="0" rtl="0" algn="just">
              <a:lnSpc>
                <a:spcPct val="120000"/>
              </a:lnSpc>
              <a:spcBef>
                <a:spcPts val="0"/>
              </a:spcBef>
              <a:spcAft>
                <a:spcPts val="0"/>
              </a:spcAft>
              <a:buNone/>
            </a:pPr>
            <a:r>
              <a:rPr lang="en-US" sz="1600"/>
              <a:t>Финансов риск</a:t>
            </a:r>
            <a:endParaRPr sz="1600"/>
          </a:p>
          <a:p>
            <a:pPr indent="0" lvl="0" marL="0" marR="0" rtl="0" algn="just">
              <a:lnSpc>
                <a:spcPct val="120000"/>
              </a:lnSpc>
              <a:spcBef>
                <a:spcPts val="0"/>
              </a:spcBef>
              <a:spcAft>
                <a:spcPts val="0"/>
              </a:spcAft>
              <a:buNone/>
            </a:pPr>
            <a:r>
              <a:rPr lang="en-US" sz="1600"/>
              <a:t>Предприемачите поемат рискове, водени от визия за запълване на празнините в индустрията.</a:t>
            </a:r>
            <a:endParaRPr sz="1600"/>
          </a:p>
          <a:p>
            <a:pPr indent="0" lvl="0" marL="0" marR="0" rtl="0" algn="just">
              <a:lnSpc>
                <a:spcPct val="120000"/>
              </a:lnSpc>
              <a:spcBef>
                <a:spcPts val="0"/>
              </a:spcBef>
              <a:spcAft>
                <a:spcPts val="0"/>
              </a:spcAft>
              <a:buNone/>
            </a:pPr>
            <a:r>
              <a:rPr lang="en-US" sz="1600"/>
              <a:t>Те често напускат стабилни работни места, за да започнат бизнес, изправени пред несигурност като нестабилен доход и ограничено лично време. Преди да започнат, те трябва да оценят и минимизират общите рискове.</a:t>
            </a:r>
            <a:endParaRPr sz="1600"/>
          </a:p>
          <a:p>
            <a:pPr indent="0" lvl="0" marL="0" marR="0" rtl="0" algn="just">
              <a:lnSpc>
                <a:spcPct val="120000"/>
              </a:lnSpc>
              <a:spcBef>
                <a:spcPts val="0"/>
              </a:spcBef>
              <a:spcAft>
                <a:spcPts val="0"/>
              </a:spcAft>
              <a:buNone/>
            </a:pPr>
            <a:r>
              <a:t/>
            </a:r>
            <a:endParaRPr sz="1600"/>
          </a:p>
          <a:p>
            <a:pPr indent="0" lvl="0" marL="0" marR="0" rtl="0" algn="just">
              <a:lnSpc>
                <a:spcPct val="120000"/>
              </a:lnSpc>
              <a:spcBef>
                <a:spcPts val="0"/>
              </a:spcBef>
              <a:spcAft>
                <a:spcPts val="0"/>
              </a:spcAft>
              <a:buNone/>
            </a:pPr>
            <a:r>
              <a:rPr lang="en-US" sz="1600"/>
              <a:t>Стратегически риск</a:t>
            </a:r>
            <a:endParaRPr sz="1600"/>
          </a:p>
          <a:p>
            <a:pPr indent="0" lvl="0" marL="0" marR="0" rtl="0" algn="just">
              <a:lnSpc>
                <a:spcPct val="120000"/>
              </a:lnSpc>
              <a:spcBef>
                <a:spcPts val="0"/>
              </a:spcBef>
              <a:spcAft>
                <a:spcPts val="0"/>
              </a:spcAft>
              <a:buNone/>
            </a:pPr>
            <a:r>
              <a:rPr lang="en-US" sz="1600"/>
              <a:t>Стратегическият риск възниква, когато промените на пазара или околната среда правят избраните стратегии неефективни, оказвайки влияние върху способността на компанията да изпълнява своите показатели и ключови показатели за ефективност (KPI).</a:t>
            </a:r>
            <a:endParaRPr sz="1600"/>
          </a:p>
          <a:p>
            <a:pPr indent="0" lvl="0" marL="0" marR="0" rtl="0" algn="just">
              <a:lnSpc>
                <a:spcPct val="120000"/>
              </a:lnSpc>
              <a:spcBef>
                <a:spcPts val="0"/>
              </a:spcBef>
              <a:spcAft>
                <a:spcPts val="0"/>
              </a:spcAft>
              <a:buNone/>
            </a:pPr>
            <a:r>
              <a:t/>
            </a:r>
            <a:endParaRPr sz="1600"/>
          </a:p>
          <a:p>
            <a:pPr indent="0" lvl="0" marL="0" marR="0" rtl="0" algn="just">
              <a:lnSpc>
                <a:spcPct val="120000"/>
              </a:lnSpc>
              <a:spcBef>
                <a:spcPts val="0"/>
              </a:spcBef>
              <a:spcAft>
                <a:spcPts val="0"/>
              </a:spcAft>
              <a:buNone/>
            </a:pPr>
            <a:r>
              <a:rPr lang="en-US" sz="1600"/>
              <a:t>Технологичен риск</a:t>
            </a:r>
            <a:endParaRPr sz="1600"/>
          </a:p>
          <a:p>
            <a:pPr indent="0" lvl="0" marL="0" marR="0" rtl="0" algn="just">
              <a:lnSpc>
                <a:spcPct val="120000"/>
              </a:lnSpc>
              <a:spcBef>
                <a:spcPts val="0"/>
              </a:spcBef>
              <a:spcAft>
                <a:spcPts val="0"/>
              </a:spcAft>
              <a:buNone/>
            </a:pPr>
            <a:r>
              <a:rPr lang="en-US" sz="1600"/>
              <a:t>Технологичният риск включва адаптиране към нововъзникващи технологии, които могат да бъдат разрушителни и да изискват значителни инвестиции в нови системи и процеси, оказвайки влияние върху финансовите резултати.</a:t>
            </a:r>
            <a:endParaRPr sz="1600"/>
          </a:p>
          <a:p>
            <a:pPr indent="0" lvl="0" marL="0" marR="0" rtl="0" algn="just">
              <a:lnSpc>
                <a:spcPct val="120000"/>
              </a:lnSpc>
              <a:spcBef>
                <a:spcPts val="0"/>
              </a:spcBef>
              <a:spcAft>
                <a:spcPts val="0"/>
              </a:spcAft>
              <a:buNone/>
            </a:pPr>
            <a:r>
              <a:t/>
            </a:r>
            <a:endParaRPr sz="1600"/>
          </a:p>
          <a:p>
            <a:pPr indent="0" lvl="0" marL="0" marR="0" rtl="0" algn="just">
              <a:lnSpc>
                <a:spcPct val="120000"/>
              </a:lnSpc>
              <a:spcBef>
                <a:spcPts val="0"/>
              </a:spcBef>
              <a:spcAft>
                <a:spcPts val="0"/>
              </a:spcAft>
              <a:buNone/>
            </a:pPr>
            <a:r>
              <a:rPr lang="en-US" sz="1600"/>
              <a:t>Пазарен риск</a:t>
            </a:r>
            <a:endParaRPr sz="1600"/>
          </a:p>
          <a:p>
            <a:pPr indent="0" lvl="0" marL="0" marR="0" rtl="0" algn="just">
              <a:lnSpc>
                <a:spcPct val="120000"/>
              </a:lnSpc>
              <a:spcBef>
                <a:spcPts val="0"/>
              </a:spcBef>
              <a:spcAft>
                <a:spcPts val="0"/>
              </a:spcAft>
              <a:buNone/>
            </a:pPr>
            <a:r>
              <a:rPr lang="en-US" sz="1600"/>
              <a:t>Пазарният риск обхваща различни фактори, включително икономически колебания, пазарни тенденции и действия на конкуренти, всички от които могат да повлияят на търсенето и успеха на даден продукт или услуга, което налага задълбочен пазарен анализ от страна на предприемачите.</a:t>
            </a:r>
            <a:endParaRPr sz="1600"/>
          </a:p>
        </p:txBody>
      </p:sp>
      <p:sp>
        <p:nvSpPr>
          <p:cNvPr id="876" name="Google Shape;876;p103"/>
          <p:cNvSpPr txBox="1"/>
          <p:nvPr/>
        </p:nvSpPr>
        <p:spPr>
          <a:xfrm>
            <a:off x="1062318" y="563434"/>
            <a:ext cx="8591141" cy="313932"/>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Identifying Risks</a:t>
            </a:r>
            <a:endParaRPr b="1" i="0" sz="1700" u="none" cap="none" strike="noStrike">
              <a:solidFill>
                <a:srgbClr val="000000"/>
              </a:solidFill>
              <a:latin typeface="Arial"/>
              <a:ea typeface="Arial"/>
              <a:cs typeface="Arial"/>
              <a:sym typeface="Arial"/>
            </a:endParaRPr>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4" name="Shape 884"/>
        <p:cNvGrpSpPr/>
        <p:nvPr/>
      </p:nvGrpSpPr>
      <p:grpSpPr>
        <a:xfrm>
          <a:off x="0" y="0"/>
          <a:ext cx="0" cy="0"/>
          <a:chOff x="0" y="0"/>
          <a:chExt cx="0" cy="0"/>
        </a:xfrm>
      </p:grpSpPr>
      <p:sp>
        <p:nvSpPr>
          <p:cNvPr id="885" name="Google Shape;885;p104"/>
          <p:cNvSpPr/>
          <p:nvPr/>
        </p:nvSpPr>
        <p:spPr>
          <a:xfrm>
            <a:off x="0"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86" name="Google Shape;886;p104"/>
          <p:cNvSpPr txBox="1"/>
          <p:nvPr/>
        </p:nvSpPr>
        <p:spPr>
          <a:xfrm>
            <a:off x="761428" y="879659"/>
            <a:ext cx="8880048" cy="5964710"/>
          </a:xfrm>
          <a:prstGeom prst="rect">
            <a:avLst/>
          </a:prstGeom>
          <a:noFill/>
          <a:ln>
            <a:noFill/>
          </a:ln>
        </p:spPr>
        <p:txBody>
          <a:bodyPr anchorCtr="0" anchor="t" bIns="0" lIns="0" spcFirstLastPara="1" rIns="0" wrap="square" tIns="0">
            <a:spAutoFit/>
          </a:bodyPr>
          <a:lstStyle/>
          <a:p>
            <a:pPr indent="0" lvl="0" marL="0" marR="0" rtl="0" algn="just">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Competitive Risk</a:t>
            </a:r>
            <a:endParaRPr b="1"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Entrepreneurs must assess competitive risk, which includes gauging market demand through competitor presence, understanding market saturation with larger competitors, and safeguarding innovations via patents to mitigate potential threats.</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Reputational Risk </a:t>
            </a:r>
            <a:endParaRPr b="1"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Reputational risk is critical for new businesses, as initial customer experiences can significantly impact brand perception, with social media amplifying feedback effects; effective management involves proactive communication, relationship-building, and consumer engagement strategies.</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Environmental, Political, and Economic Risk </a:t>
            </a:r>
            <a:endParaRPr b="1"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Entrepreneurs face uncontrollable risks like natural disasters, political instability, and economic downturns, which can hinder trade or affect market demand; high-risk sectors such as food service, retail, and consulting may struggle to attract investors due to their historical failure rates.</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chemeClr val="dk1"/>
                </a:solidFill>
                <a:latin typeface="Arial"/>
                <a:ea typeface="Arial"/>
                <a:cs typeface="Arial"/>
                <a:sym typeface="Arial"/>
              </a:rPr>
              <a:t>While entrepreneurs should anticipate making costly mistakes, thorough planning, sufficient funding, and flexibility enhance the likelihood of business success.</a:t>
            </a:r>
            <a:endParaRPr b="0" i="0" sz="1700" u="none" cap="none" strike="noStrike">
              <a:solidFill>
                <a:schemeClr val="dk1"/>
              </a:solidFill>
              <a:latin typeface="Arial"/>
              <a:ea typeface="Arial"/>
              <a:cs typeface="Arial"/>
              <a:sym typeface="Arial"/>
            </a:endParaRPr>
          </a:p>
        </p:txBody>
      </p:sp>
      <p:sp>
        <p:nvSpPr>
          <p:cNvPr id="887" name="Google Shape;887;p104"/>
          <p:cNvSpPr txBox="1"/>
          <p:nvPr/>
        </p:nvSpPr>
        <p:spPr>
          <a:xfrm>
            <a:off x="1050335" y="563434"/>
            <a:ext cx="8591141" cy="313932"/>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Identifying Risks</a:t>
            </a:r>
            <a:endParaRPr b="1" i="0" sz="1700" u="none" cap="none" strike="noStrike">
              <a:solidFill>
                <a:srgbClr val="000000"/>
              </a:solidFill>
              <a:latin typeface="Arial"/>
              <a:ea typeface="Arial"/>
              <a:cs typeface="Arial"/>
              <a:sym typeface="Arial"/>
            </a:endParaRPr>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5" name="Shape 895"/>
        <p:cNvGrpSpPr/>
        <p:nvPr/>
      </p:nvGrpSpPr>
      <p:grpSpPr>
        <a:xfrm>
          <a:off x="0" y="0"/>
          <a:ext cx="0" cy="0"/>
          <a:chOff x="0" y="0"/>
          <a:chExt cx="0" cy="0"/>
        </a:xfrm>
      </p:grpSpPr>
      <p:sp>
        <p:nvSpPr>
          <p:cNvPr id="896" name="Google Shape;896;p105"/>
          <p:cNvSpPr/>
          <p:nvPr/>
        </p:nvSpPr>
        <p:spPr>
          <a:xfrm>
            <a:off x="2092"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97" name="Google Shape;897;p105"/>
          <p:cNvSpPr txBox="1"/>
          <p:nvPr/>
        </p:nvSpPr>
        <p:spPr>
          <a:xfrm>
            <a:off x="895761" y="1493585"/>
            <a:ext cx="8909810" cy="5033484"/>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For business planning and strategy development, there are a number of tools available online, both with free and premium options. Here are some of the tools you can use:</a:t>
            </a:r>
            <a:endParaRPr/>
          </a:p>
          <a:p>
            <a:pPr indent="0" lvl="0" marL="0" marR="0" rtl="0" algn="l">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Monday.com: </a:t>
            </a:r>
            <a:r>
              <a:rPr b="0" i="0" lang="en-US" sz="1700" u="none" cap="none" strike="noStrike">
                <a:solidFill>
                  <a:srgbClr val="000000"/>
                </a:solidFill>
                <a:latin typeface="Arial"/>
                <a:ea typeface="Arial"/>
                <a:cs typeface="Arial"/>
                <a:sym typeface="Arial"/>
              </a:rPr>
              <a:t>This is a project management tool, also allowing for business plan development with its extensions and various options, providing a long-term vision for your ideas. It provides templates with customization option to align perfectly with your needs and goals.</a:t>
            </a:r>
            <a:endParaRPr/>
          </a:p>
          <a:p>
            <a:pPr indent="0" lvl="0" marL="0" marR="0" rtl="0" algn="l">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PlanGuru: </a:t>
            </a:r>
            <a:r>
              <a:rPr b="0" i="0" lang="en-US" sz="1700" u="none" cap="none" strike="noStrike">
                <a:solidFill>
                  <a:srgbClr val="000000"/>
                </a:solidFill>
                <a:latin typeface="Arial"/>
                <a:ea typeface="Arial"/>
                <a:cs typeface="Arial"/>
                <a:sym typeface="Arial"/>
              </a:rPr>
              <a:t>This online tool comes forward with its financial and budgeting options for your business, allowing you to go into detail when you are planning and operating your business. It also has a library to guide you through the process, along with tips &amp; tricks for your business ideas. </a:t>
            </a:r>
            <a:endParaRPr/>
          </a:p>
          <a:p>
            <a:pPr indent="0" lvl="0" marL="0" marR="0" rtl="0" algn="l">
              <a:lnSpc>
                <a:spcPct val="120000"/>
              </a:lnSpc>
              <a:spcBef>
                <a:spcPts val="0"/>
              </a:spcBef>
              <a:spcAft>
                <a:spcPts val="0"/>
              </a:spcAft>
              <a:buNone/>
            </a:pPr>
            <a:r>
              <a:t/>
            </a:r>
            <a:endParaRPr b="1" i="0" sz="17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Enloop: </a:t>
            </a:r>
            <a:r>
              <a:rPr b="0" i="0" lang="en-US" sz="1700" u="none" cap="none" strike="noStrike">
                <a:solidFill>
                  <a:srgbClr val="000000"/>
                </a:solidFill>
                <a:latin typeface="Arial"/>
                <a:ea typeface="Arial"/>
                <a:cs typeface="Arial"/>
                <a:sym typeface="Arial"/>
              </a:rPr>
              <a:t>Through its interactive design, and business planning score range,</a:t>
            </a:r>
            <a:endParaRPr/>
          </a:p>
          <a:p>
            <a:pPr indent="0" lvl="0" marL="0" marR="0" rtl="0" algn="l">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Enloop allows users to easily design their business plans and provide </a:t>
            </a:r>
            <a:endParaRPr/>
          </a:p>
          <a:p>
            <a:pPr indent="0" lvl="0" marL="0" marR="0" rtl="0" algn="l">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Information on financial aspects as well. </a:t>
            </a:r>
            <a:endParaRPr b="0" i="0" sz="1700" u="none" cap="none" strike="noStrike">
              <a:solidFill>
                <a:srgbClr val="000000"/>
              </a:solidFill>
              <a:latin typeface="Arial"/>
              <a:ea typeface="Arial"/>
              <a:cs typeface="Arial"/>
              <a:sym typeface="Arial"/>
            </a:endParaRPr>
          </a:p>
        </p:txBody>
      </p:sp>
      <p:sp>
        <p:nvSpPr>
          <p:cNvPr id="898" name="Google Shape;898;p105"/>
          <p:cNvSpPr/>
          <p:nvPr/>
        </p:nvSpPr>
        <p:spPr>
          <a:xfrm>
            <a:off x="7909352" y="5478004"/>
            <a:ext cx="1563567" cy="1589396"/>
          </a:xfrm>
          <a:custGeom>
            <a:rect b="b" l="l" r="r" t="t"/>
            <a:pathLst>
              <a:path extrusionOk="0" h="1586058" w="1560284">
                <a:moveTo>
                  <a:pt x="0" y="0"/>
                </a:moveTo>
                <a:lnTo>
                  <a:pt x="1560284" y="0"/>
                </a:lnTo>
                <a:lnTo>
                  <a:pt x="1560284" y="1586058"/>
                </a:lnTo>
                <a:lnTo>
                  <a:pt x="0" y="1586058"/>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99" name="Google Shape;899;p105"/>
          <p:cNvSpPr txBox="1"/>
          <p:nvPr/>
        </p:nvSpPr>
        <p:spPr>
          <a:xfrm>
            <a:off x="2110358" y="723634"/>
            <a:ext cx="6382305" cy="627864"/>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Practical Tools for Developing Business Plan and Strategies Online</a:t>
            </a:r>
            <a:endParaRPr b="1" i="0" sz="1700" u="none" cap="none" strike="noStrike">
              <a:solidFill>
                <a:srgbClr val="000000"/>
              </a:solidFill>
              <a:latin typeface="Arial"/>
              <a:ea typeface="Arial"/>
              <a:cs typeface="Arial"/>
              <a:sym typeface="Arial"/>
            </a:endParaRP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7" name="Shape 907"/>
        <p:cNvGrpSpPr/>
        <p:nvPr/>
      </p:nvGrpSpPr>
      <p:grpSpPr>
        <a:xfrm>
          <a:off x="0" y="0"/>
          <a:ext cx="0" cy="0"/>
          <a:chOff x="0" y="0"/>
          <a:chExt cx="0" cy="0"/>
        </a:xfrm>
      </p:grpSpPr>
      <p:sp>
        <p:nvSpPr>
          <p:cNvPr id="908" name="Google Shape;908;p106"/>
          <p:cNvSpPr/>
          <p:nvPr/>
        </p:nvSpPr>
        <p:spPr>
          <a:xfrm>
            <a:off x="2092"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909" name="Google Shape;909;p106"/>
          <p:cNvSpPr txBox="1"/>
          <p:nvPr/>
        </p:nvSpPr>
        <p:spPr>
          <a:xfrm>
            <a:off x="895761" y="1493585"/>
            <a:ext cx="8909810" cy="4099729"/>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Throughout this module, we've explored the critical components of strategic business planning, from defining objectives to understanding market dynamics and competitive analysis.</a:t>
            </a:r>
            <a:endParaRPr b="0" i="0" sz="1700" u="none" cap="none" strike="noStrike">
              <a:solidFill>
                <a:srgbClr val="000000"/>
              </a:solidFill>
              <a:latin typeface="Arial"/>
              <a:ea typeface="Arial"/>
              <a:cs typeface="Arial"/>
              <a:sym typeface="Arial"/>
            </a:endParaRPr>
          </a:p>
          <a:p>
            <a:pPr indent="0" lvl="0" marL="0" marR="0" rtl="0" algn="ctr">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ctr">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Business planning serves as a vital roadmap, guiding companies towards their goals and ensuring adaptability in a dynamic market environment.</a:t>
            </a:r>
            <a:endParaRPr b="0" i="0" sz="1700" u="none" cap="none" strike="noStrike">
              <a:solidFill>
                <a:srgbClr val="000000"/>
              </a:solidFill>
              <a:latin typeface="Arial"/>
              <a:ea typeface="Arial"/>
              <a:cs typeface="Arial"/>
              <a:sym typeface="Arial"/>
            </a:endParaRPr>
          </a:p>
          <a:p>
            <a:pPr indent="0" lvl="0" marL="0" marR="0" rtl="0" algn="ctr">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ctr">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As we conclude, it's essential to recognize the significance of continuous adaptation and periodic review of business strategies to stay aligned with evolving market trends and organizational objectives.</a:t>
            </a:r>
            <a:endParaRPr b="0" i="0" sz="1700" u="none" cap="none" strike="noStrike">
              <a:solidFill>
                <a:srgbClr val="000000"/>
              </a:solidFill>
              <a:latin typeface="Arial"/>
              <a:ea typeface="Arial"/>
              <a:cs typeface="Arial"/>
              <a:sym typeface="Arial"/>
            </a:endParaRPr>
          </a:p>
          <a:p>
            <a:pPr indent="0" lvl="0" marL="0" marR="0" rtl="0" algn="ctr">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ctr">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In the next modules we will delve into crucial aspects of business management, including marketing strategies and effective financial management techniques.</a:t>
            </a:r>
            <a:endParaRPr b="0" i="0" sz="1700" u="none" cap="none" strike="noStrike">
              <a:solidFill>
                <a:srgbClr val="000000"/>
              </a:solidFill>
              <a:latin typeface="Arial"/>
              <a:ea typeface="Arial"/>
              <a:cs typeface="Arial"/>
              <a:sym typeface="Arial"/>
            </a:endParaRPr>
          </a:p>
        </p:txBody>
      </p:sp>
      <p:sp>
        <p:nvSpPr>
          <p:cNvPr id="910" name="Google Shape;910;p106"/>
          <p:cNvSpPr/>
          <p:nvPr/>
        </p:nvSpPr>
        <p:spPr>
          <a:xfrm>
            <a:off x="7909352" y="5478004"/>
            <a:ext cx="1563567" cy="1589396"/>
          </a:xfrm>
          <a:custGeom>
            <a:rect b="b" l="l" r="r" t="t"/>
            <a:pathLst>
              <a:path extrusionOk="0" h="1586058" w="1560284">
                <a:moveTo>
                  <a:pt x="0" y="0"/>
                </a:moveTo>
                <a:lnTo>
                  <a:pt x="1560284" y="0"/>
                </a:lnTo>
                <a:lnTo>
                  <a:pt x="1560284" y="1586058"/>
                </a:lnTo>
                <a:lnTo>
                  <a:pt x="0" y="1586058"/>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911" name="Google Shape;911;p106"/>
          <p:cNvSpPr txBox="1"/>
          <p:nvPr/>
        </p:nvSpPr>
        <p:spPr>
          <a:xfrm>
            <a:off x="4695089" y="723633"/>
            <a:ext cx="1311053" cy="313932"/>
          </a:xfrm>
          <a:prstGeom prst="rect">
            <a:avLst/>
          </a:prstGeom>
          <a:noFill/>
          <a:ln>
            <a:noFill/>
          </a:ln>
        </p:spPr>
        <p:txBody>
          <a:bodyPr anchorCtr="0" anchor="t" bIns="0" lIns="0" spcFirstLastPara="1" rIns="0" wrap="square" tIns="0">
            <a:spAutoFit/>
          </a:bodyPr>
          <a:lstStyle/>
          <a:p>
            <a:pPr indent="0" lvl="0" marL="0" marR="0" rtl="0" algn="just">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Conclusion </a:t>
            </a:r>
            <a:endParaRPr b="1" i="0" sz="1700" u="none" cap="none" strike="noStrike">
              <a:solidFill>
                <a:srgbClr val="000000"/>
              </a:solidFill>
              <a:latin typeface="Arial"/>
              <a:ea typeface="Arial"/>
              <a:cs typeface="Arial"/>
              <a:sym typeface="Arial"/>
            </a:endParaRPr>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5" name="Shape 915"/>
        <p:cNvGrpSpPr/>
        <p:nvPr/>
      </p:nvGrpSpPr>
      <p:grpSpPr>
        <a:xfrm>
          <a:off x="0" y="0"/>
          <a:ext cx="0" cy="0"/>
          <a:chOff x="0" y="0"/>
          <a:chExt cx="0" cy="0"/>
        </a:xfrm>
      </p:grpSpPr>
      <p:pic>
        <p:nvPicPr>
          <p:cNvPr id="916" name="Google Shape;916;p107"/>
          <p:cNvPicPr preferRelativeResize="0"/>
          <p:nvPr/>
        </p:nvPicPr>
        <p:blipFill rotWithShape="1">
          <a:blip r:embed="rId3">
            <a:alphaModFix/>
          </a:blip>
          <a:srcRect b="0" l="0" r="0" t="0"/>
          <a:stretch/>
        </p:blipFill>
        <p:spPr>
          <a:xfrm>
            <a:off x="2840" y="0"/>
            <a:ext cx="10688973" cy="7559675"/>
          </a:xfrm>
          <a:prstGeom prst="rect">
            <a:avLst/>
          </a:prstGeom>
          <a:noFill/>
          <a:ln>
            <a:noFill/>
          </a:ln>
        </p:spPr>
      </p:pic>
      <p:sp>
        <p:nvSpPr>
          <p:cNvPr id="917" name="Google Shape;917;p107"/>
          <p:cNvSpPr txBox="1"/>
          <p:nvPr/>
        </p:nvSpPr>
        <p:spPr>
          <a:xfrm>
            <a:off x="1247075" y="1320019"/>
            <a:ext cx="8197657" cy="50779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700"/>
              <a:buFont typeface="Arial"/>
              <a:buNone/>
            </a:pPr>
            <a:r>
              <a:rPr b="1" i="0" lang="en-US" sz="2700" u="none" cap="none" strike="noStrike">
                <a:solidFill>
                  <a:schemeClr val="dk1"/>
                </a:solidFill>
                <a:latin typeface="Arial"/>
                <a:ea typeface="Arial"/>
                <a:cs typeface="Arial"/>
                <a:sym typeface="Arial"/>
              </a:rPr>
              <a:t>Module 5: Marketing and Customer Engagement</a:t>
            </a:r>
            <a:endParaRPr b="1" i="0" sz="2700" u="none" cap="none" strike="noStrike">
              <a:solidFill>
                <a:schemeClr val="dk1"/>
              </a:solidFill>
              <a:latin typeface="Arial"/>
              <a:ea typeface="Arial"/>
              <a:cs typeface="Arial"/>
              <a:sym typeface="Arial"/>
            </a:endParaRPr>
          </a:p>
        </p:txBody>
      </p:sp>
      <p:pic>
        <p:nvPicPr>
          <p:cNvPr id="918" name="Google Shape;918;p107"/>
          <p:cNvPicPr preferRelativeResize="0"/>
          <p:nvPr/>
        </p:nvPicPr>
        <p:blipFill rotWithShape="1">
          <a:blip r:embed="rId4">
            <a:alphaModFix/>
          </a:blip>
          <a:srcRect b="0" l="0" r="0" t="0"/>
          <a:stretch/>
        </p:blipFill>
        <p:spPr>
          <a:xfrm>
            <a:off x="3276698" y="2553203"/>
            <a:ext cx="4138412" cy="3686453"/>
          </a:xfrm>
          <a:prstGeom prst="rect">
            <a:avLst/>
          </a:prstGeom>
          <a:noFill/>
          <a:ln>
            <a:noFill/>
          </a:ln>
        </p:spPr>
      </p:pic>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2" name="Shape 922"/>
        <p:cNvGrpSpPr/>
        <p:nvPr/>
      </p:nvGrpSpPr>
      <p:grpSpPr>
        <a:xfrm>
          <a:off x="0" y="0"/>
          <a:ext cx="0" cy="0"/>
          <a:chOff x="0" y="0"/>
          <a:chExt cx="0" cy="0"/>
        </a:xfrm>
      </p:grpSpPr>
      <p:pic>
        <p:nvPicPr>
          <p:cNvPr id="923" name="Google Shape;923;p108"/>
          <p:cNvPicPr preferRelativeResize="0"/>
          <p:nvPr/>
        </p:nvPicPr>
        <p:blipFill rotWithShape="1">
          <a:blip r:embed="rId3">
            <a:alphaModFix/>
          </a:blip>
          <a:srcRect b="0" l="0" r="0" t="0"/>
          <a:stretch/>
        </p:blipFill>
        <p:spPr>
          <a:xfrm>
            <a:off x="0" y="0"/>
            <a:ext cx="10688973" cy="7559675"/>
          </a:xfrm>
          <a:prstGeom prst="rect">
            <a:avLst/>
          </a:prstGeom>
          <a:noFill/>
          <a:ln>
            <a:noFill/>
          </a:ln>
        </p:spPr>
      </p:pic>
      <p:sp>
        <p:nvSpPr>
          <p:cNvPr id="924" name="Google Shape;924;p108"/>
          <p:cNvSpPr txBox="1"/>
          <p:nvPr/>
        </p:nvSpPr>
        <p:spPr>
          <a:xfrm>
            <a:off x="968059" y="977030"/>
            <a:ext cx="8755800" cy="61551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Chapter 1: Community-Centric Marketing</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Calibri"/>
              <a:ea typeface="Calibri"/>
              <a:cs typeface="Calibri"/>
              <a:sym typeface="Calibri"/>
            </a:endParaRPr>
          </a:p>
        </p:txBody>
      </p:sp>
      <p:sp>
        <p:nvSpPr>
          <p:cNvPr id="925" name="Google Shape;925;p108"/>
          <p:cNvSpPr txBox="1"/>
          <p:nvPr/>
        </p:nvSpPr>
        <p:spPr>
          <a:xfrm>
            <a:off x="968050" y="1623525"/>
            <a:ext cx="8755800" cy="401644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In this module, we delve into strategies and best practices that revolve around the unique characteristics, values, and needs of the local community. As businesses strive to foster meaningful connections and drive success, understanding and engaging with the community at a profound level has never been more crucial.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Community-Centric Marketing goes beyond traditional approaches, requiring a deep appreciation of local demographics, cultural nuances, and the art of tailoring messages that truly resonate with the community. Through this exploration, we aim to equip you with the insights and tools necessary to develop marketing initiatives that not only capture attention but also build lasting relationships within the fabric of the local environment.</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The concept of communities is defined as groups of individuals uniting around a shared interest. These communities evolve based on a collective purpose, linked in common values and trust. In essence, communities form a vital foundation for sustained and meaningful engagement.</a:t>
            </a:r>
            <a:endParaRPr b="0" i="0" sz="1700" u="none" cap="none" strike="noStrike">
              <a:solidFill>
                <a:schemeClr val="dk1"/>
              </a:solidFill>
              <a:latin typeface="Arial"/>
              <a:ea typeface="Arial"/>
              <a:cs typeface="Arial"/>
              <a:sym typeface="Arial"/>
            </a:endParaRPr>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9" name="Shape 929"/>
        <p:cNvGrpSpPr/>
        <p:nvPr/>
      </p:nvGrpSpPr>
      <p:grpSpPr>
        <a:xfrm>
          <a:off x="0" y="0"/>
          <a:ext cx="0" cy="0"/>
          <a:chOff x="0" y="0"/>
          <a:chExt cx="0" cy="0"/>
        </a:xfrm>
      </p:grpSpPr>
      <p:pic>
        <p:nvPicPr>
          <p:cNvPr id="930" name="Google Shape;930;p109"/>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931" name="Google Shape;931;p109"/>
          <p:cNvSpPr txBox="1"/>
          <p:nvPr/>
        </p:nvSpPr>
        <p:spPr>
          <a:xfrm>
            <a:off x="967963" y="1132183"/>
            <a:ext cx="8755800" cy="61551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Chapter 1: Community-Centric Marketing </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Calibri"/>
              <a:ea typeface="Calibri"/>
              <a:cs typeface="Calibri"/>
              <a:sym typeface="Calibri"/>
            </a:endParaRPr>
          </a:p>
        </p:txBody>
      </p:sp>
      <p:sp>
        <p:nvSpPr>
          <p:cNvPr id="932" name="Google Shape;932;p109"/>
          <p:cNvSpPr txBox="1"/>
          <p:nvPr/>
        </p:nvSpPr>
        <p:spPr>
          <a:xfrm>
            <a:off x="967963" y="2057834"/>
            <a:ext cx="8755800" cy="353903"/>
          </a:xfrm>
          <a:prstGeom prst="rect">
            <a:avLst/>
          </a:prstGeom>
          <a:noFill/>
          <a:ln>
            <a:noFill/>
          </a:ln>
        </p:spPr>
        <p:txBody>
          <a:bodyPr anchorCtr="0" anchor="t" bIns="45700" lIns="91425" spcFirstLastPara="1" rIns="91425" wrap="square" tIns="45700">
            <a:spAutoFit/>
          </a:bodyPr>
          <a:lstStyle/>
          <a:p>
            <a:pPr indent="-342900" lvl="0" marL="457200" marR="0" rtl="0" algn="l">
              <a:lnSpc>
                <a:spcPct val="100000"/>
              </a:lnSpc>
              <a:spcBef>
                <a:spcPts val="0"/>
              </a:spcBef>
              <a:spcAft>
                <a:spcPts val="0"/>
              </a:spcAft>
              <a:buClr>
                <a:schemeClr val="dk1"/>
              </a:buClr>
              <a:buSzPts val="1800"/>
              <a:buFont typeface="Arial"/>
              <a:buAutoNum type="alphaLcPeriod"/>
            </a:pPr>
            <a:r>
              <a:rPr b="1" i="0" lang="en-US" sz="1700" u="none" cap="none" strike="noStrike">
                <a:solidFill>
                  <a:schemeClr val="dk1"/>
                </a:solidFill>
                <a:latin typeface="Arial"/>
                <a:ea typeface="Arial"/>
                <a:cs typeface="Arial"/>
                <a:sym typeface="Arial"/>
              </a:rPr>
              <a:t>Understanding local demographics  </a:t>
            </a:r>
            <a:endParaRPr b="1" i="0" sz="1700" u="none" cap="none" strike="noStrike">
              <a:solidFill>
                <a:schemeClr val="dk1"/>
              </a:solidFill>
              <a:latin typeface="Arial"/>
              <a:ea typeface="Arial"/>
              <a:cs typeface="Arial"/>
              <a:sym typeface="Arial"/>
            </a:endParaRPr>
          </a:p>
        </p:txBody>
      </p:sp>
      <p:sp>
        <p:nvSpPr>
          <p:cNvPr id="933" name="Google Shape;933;p109"/>
          <p:cNvSpPr txBox="1"/>
          <p:nvPr/>
        </p:nvSpPr>
        <p:spPr>
          <a:xfrm>
            <a:off x="967963" y="2569573"/>
            <a:ext cx="8755800" cy="297000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Understanding your client base demographics is crucial for business planning. This includes age, income, education, occupation, marital status, gender, and family size. It ensures that service messaging reaches those who will truly benefit.</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This analysis provides insights into the community's purchasing capacity. Furthermore, it is important to identify existing businesses offering similar products or services and analyze their marketing approaches.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342900" lvl="0" marL="457200" marR="0" rtl="0" algn="just">
              <a:lnSpc>
                <a:spcPct val="100000"/>
              </a:lnSpc>
              <a:spcBef>
                <a:spcPts val="0"/>
              </a:spcBef>
              <a:spcAft>
                <a:spcPts val="0"/>
              </a:spcAft>
              <a:buClr>
                <a:schemeClr val="dk1"/>
              </a:buClr>
              <a:buSzPts val="1800"/>
              <a:buFont typeface="Arial"/>
              <a:buChar char="➢"/>
            </a:pPr>
            <a:r>
              <a:rPr b="0" i="0" lang="en-US" sz="1700" u="none" cap="none" strike="noStrike">
                <a:solidFill>
                  <a:schemeClr val="dk1"/>
                </a:solidFill>
                <a:latin typeface="Arial"/>
                <a:ea typeface="Arial"/>
                <a:cs typeface="Arial"/>
                <a:sym typeface="Arial"/>
              </a:rPr>
              <a:t>Initiate online research on platforms like Google and social media is sufficient to identify existing or potential communities aligned with your organization's offerings. Assess whether their interest is direct or indirect.</a:t>
            </a:r>
            <a:endParaRPr b="0" i="0" sz="1700" u="none" cap="none" strike="noStrike">
              <a:solidFill>
                <a:schemeClr val="dk1"/>
              </a:solidFill>
              <a:latin typeface="Arial"/>
              <a:ea typeface="Arial"/>
              <a:cs typeface="Arial"/>
              <a:sym typeface="Arial"/>
            </a:endParaRPr>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7" name="Shape 937"/>
        <p:cNvGrpSpPr/>
        <p:nvPr/>
      </p:nvGrpSpPr>
      <p:grpSpPr>
        <a:xfrm>
          <a:off x="0" y="0"/>
          <a:ext cx="0" cy="0"/>
          <a:chOff x="0" y="0"/>
          <a:chExt cx="0" cy="0"/>
        </a:xfrm>
      </p:grpSpPr>
      <p:pic>
        <p:nvPicPr>
          <p:cNvPr id="938" name="Google Shape;938;p110"/>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939" name="Google Shape;939;p110"/>
          <p:cNvSpPr txBox="1"/>
          <p:nvPr/>
        </p:nvSpPr>
        <p:spPr>
          <a:xfrm>
            <a:off x="968059" y="977030"/>
            <a:ext cx="8755800" cy="61551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Chapter 1: Community-Centric Marketing</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Calibri"/>
              <a:ea typeface="Calibri"/>
              <a:cs typeface="Calibri"/>
              <a:sym typeface="Calibri"/>
            </a:endParaRPr>
          </a:p>
        </p:txBody>
      </p:sp>
      <p:sp>
        <p:nvSpPr>
          <p:cNvPr id="940" name="Google Shape;940;p110"/>
          <p:cNvSpPr txBox="1"/>
          <p:nvPr/>
        </p:nvSpPr>
        <p:spPr>
          <a:xfrm>
            <a:off x="968050" y="1485899"/>
            <a:ext cx="8755800" cy="35390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b.    Cultural Nuances and Sensitivity </a:t>
            </a:r>
            <a:endParaRPr b="1" i="0" sz="1700" u="none" cap="none" strike="noStrike">
              <a:solidFill>
                <a:schemeClr val="dk1"/>
              </a:solidFill>
              <a:latin typeface="Arial"/>
              <a:ea typeface="Arial"/>
              <a:cs typeface="Arial"/>
              <a:sym typeface="Arial"/>
            </a:endParaRPr>
          </a:p>
        </p:txBody>
      </p:sp>
      <p:sp>
        <p:nvSpPr>
          <p:cNvPr id="941" name="Google Shape;941;p110"/>
          <p:cNvSpPr txBox="1"/>
          <p:nvPr/>
        </p:nvSpPr>
        <p:spPr>
          <a:xfrm>
            <a:off x="968050" y="1855200"/>
            <a:ext cx="8755800" cy="192356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Delving into the traditions, values, and customs of the community is a fundamental step. The analysis here ensures that businesses comprehend the context in which their marketing messages will be received. </a:t>
            </a:r>
            <a:endParaRPr b="0" i="0" sz="1700" u="none" cap="none" strike="noStrike">
              <a:solidFill>
                <a:schemeClr val="dk1"/>
              </a:solidFill>
              <a:latin typeface="Arial"/>
              <a:ea typeface="Arial"/>
              <a:cs typeface="Arial"/>
              <a:sym typeface="Arial"/>
            </a:endParaRPr>
          </a:p>
          <a:p>
            <a:pPr indent="-342900" lvl="0" marL="457200" marR="0" rtl="0" algn="just">
              <a:lnSpc>
                <a:spcPct val="100000"/>
              </a:lnSpc>
              <a:spcBef>
                <a:spcPts val="0"/>
              </a:spcBef>
              <a:spcAft>
                <a:spcPts val="0"/>
              </a:spcAft>
              <a:buClr>
                <a:schemeClr val="dk1"/>
              </a:buClr>
              <a:buSzPts val="1800"/>
              <a:buFont typeface="Arial"/>
              <a:buChar char="➢"/>
            </a:pPr>
            <a:r>
              <a:rPr b="0" i="0" lang="en-US" sz="1700" u="none" cap="none" strike="noStrike">
                <a:solidFill>
                  <a:schemeClr val="dk1"/>
                </a:solidFill>
                <a:latin typeface="Arial"/>
                <a:ea typeface="Arial"/>
                <a:cs typeface="Arial"/>
                <a:sym typeface="Arial"/>
              </a:rPr>
              <a:t>Ensure that the messaging aligns with the cultural values of the community, fostering a sense of respect and cultural appreciation. This could mean using language that resonates with the community, incorporating local references, or addressing specific challenges or aspirations unique to the area.</a:t>
            </a:r>
            <a:endParaRPr b="0" i="0" sz="1700" u="none" cap="none" strike="noStrike">
              <a:solidFill>
                <a:schemeClr val="dk1"/>
              </a:solidFill>
              <a:latin typeface="Calibri"/>
              <a:ea typeface="Calibri"/>
              <a:cs typeface="Calibri"/>
              <a:sym typeface="Calibri"/>
            </a:endParaRPr>
          </a:p>
        </p:txBody>
      </p:sp>
      <p:sp>
        <p:nvSpPr>
          <p:cNvPr id="942" name="Google Shape;942;p110"/>
          <p:cNvSpPr txBox="1"/>
          <p:nvPr/>
        </p:nvSpPr>
        <p:spPr>
          <a:xfrm>
            <a:off x="968050" y="4159851"/>
            <a:ext cx="8865000" cy="35390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c. Technological Adoption and Digital Literacy </a:t>
            </a:r>
            <a:endParaRPr b="1" i="0" sz="1700" u="none" cap="none" strike="noStrike">
              <a:solidFill>
                <a:schemeClr val="dk1"/>
              </a:solidFill>
              <a:latin typeface="Arial"/>
              <a:ea typeface="Arial"/>
              <a:cs typeface="Arial"/>
              <a:sym typeface="Arial"/>
            </a:endParaRPr>
          </a:p>
        </p:txBody>
      </p:sp>
      <p:sp>
        <p:nvSpPr>
          <p:cNvPr id="943" name="Google Shape;943;p110"/>
          <p:cNvSpPr txBox="1"/>
          <p:nvPr/>
        </p:nvSpPr>
        <p:spPr>
          <a:xfrm>
            <a:off x="968050" y="4529150"/>
            <a:ext cx="8755800" cy="2051932"/>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The level of accessibility to digital technologies directly influences the potential reach of marketing efforts.  Digital literacy levels guides the development of user-friendly content and interfaces, while insights into preferences for digital communication channels shape customer engagement strategies. </a:t>
            </a:r>
            <a:endParaRPr b="0" i="0" sz="1700" u="none" cap="none" strike="noStrike">
              <a:solidFill>
                <a:schemeClr val="dk1"/>
              </a:solidFill>
              <a:latin typeface="Arial"/>
              <a:ea typeface="Arial"/>
              <a:cs typeface="Arial"/>
              <a:sym typeface="Arial"/>
            </a:endParaRPr>
          </a:p>
          <a:p>
            <a:pPr indent="-342900" lvl="0" marL="457200" marR="0" rtl="0" algn="just">
              <a:lnSpc>
                <a:spcPct val="107000"/>
              </a:lnSpc>
              <a:spcBef>
                <a:spcPts val="0"/>
              </a:spcBef>
              <a:spcAft>
                <a:spcPts val="0"/>
              </a:spcAft>
              <a:buClr>
                <a:schemeClr val="dk1"/>
              </a:buClr>
              <a:buSzPts val="1800"/>
              <a:buFont typeface="Arial"/>
              <a:buChar char="➢"/>
            </a:pPr>
            <a:r>
              <a:rPr b="0" i="0" lang="en-US" sz="1700" u="none" cap="none" strike="noStrike">
                <a:solidFill>
                  <a:schemeClr val="dk1"/>
                </a:solidFill>
                <a:latin typeface="Arial"/>
                <a:ea typeface="Arial"/>
                <a:cs typeface="Arial"/>
                <a:sym typeface="Arial"/>
              </a:rPr>
              <a:t>Assess whether there is a prevalent willingness to make online purchases and the extent to which online transactions are integrated into daily life. This analysis informs decisions regarding the development of e-commerce initiatives.</a:t>
            </a:r>
            <a:endParaRPr b="0" i="0" sz="1700" u="none" cap="none" strike="noStrike">
              <a:solidFill>
                <a:schemeClr val="dk1"/>
              </a:solidFill>
              <a:latin typeface="Arial"/>
              <a:ea typeface="Arial"/>
              <a:cs typeface="Arial"/>
              <a:sym typeface="Arial"/>
            </a:endParaRPr>
          </a:p>
        </p:txBody>
      </p:sp>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7" name="Shape 947"/>
        <p:cNvGrpSpPr/>
        <p:nvPr/>
      </p:nvGrpSpPr>
      <p:grpSpPr>
        <a:xfrm>
          <a:off x="0" y="0"/>
          <a:ext cx="0" cy="0"/>
          <a:chOff x="0" y="0"/>
          <a:chExt cx="0" cy="0"/>
        </a:xfrm>
      </p:grpSpPr>
      <p:pic>
        <p:nvPicPr>
          <p:cNvPr id="948" name="Google Shape;948;p111"/>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949" name="Google Shape;949;p111"/>
          <p:cNvSpPr txBox="1"/>
          <p:nvPr/>
        </p:nvSpPr>
        <p:spPr>
          <a:xfrm>
            <a:off x="968059" y="977030"/>
            <a:ext cx="8755800"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Chapter 1: Community-Centric Marketing</a:t>
            </a:r>
            <a:endParaRPr b="0" i="0" sz="1700" u="none" cap="none" strike="noStrike">
              <a:solidFill>
                <a:schemeClr val="dk1"/>
              </a:solidFill>
              <a:latin typeface="Arial"/>
              <a:ea typeface="Arial"/>
              <a:cs typeface="Arial"/>
              <a:sym typeface="Arial"/>
            </a:endParaRPr>
          </a:p>
        </p:txBody>
      </p:sp>
      <p:sp>
        <p:nvSpPr>
          <p:cNvPr id="950" name="Google Shape;950;p111"/>
          <p:cNvSpPr txBox="1"/>
          <p:nvPr/>
        </p:nvSpPr>
        <p:spPr>
          <a:xfrm>
            <a:off x="968059" y="2386177"/>
            <a:ext cx="8755800" cy="35390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highlight>
                <a:srgbClr val="FFFF00"/>
              </a:highlight>
              <a:latin typeface="Arial"/>
              <a:ea typeface="Arial"/>
              <a:cs typeface="Arial"/>
              <a:sym typeface="Arial"/>
            </a:endParaRPr>
          </a:p>
        </p:txBody>
      </p:sp>
      <p:sp>
        <p:nvSpPr>
          <p:cNvPr id="951" name="Google Shape;951;p111"/>
          <p:cNvSpPr txBox="1"/>
          <p:nvPr/>
        </p:nvSpPr>
        <p:spPr>
          <a:xfrm>
            <a:off x="968050" y="4489449"/>
            <a:ext cx="8865000" cy="35390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Conclusion of chapter 1</a:t>
            </a:r>
            <a:endParaRPr b="1" i="0" sz="1700" u="none" cap="none" strike="noStrike">
              <a:solidFill>
                <a:schemeClr val="dk1"/>
              </a:solidFill>
              <a:latin typeface="Arial"/>
              <a:ea typeface="Arial"/>
              <a:cs typeface="Arial"/>
              <a:sym typeface="Arial"/>
            </a:endParaRPr>
          </a:p>
        </p:txBody>
      </p:sp>
      <p:sp>
        <p:nvSpPr>
          <p:cNvPr id="952" name="Google Shape;952;p111"/>
          <p:cNvSpPr txBox="1"/>
          <p:nvPr/>
        </p:nvSpPr>
        <p:spPr>
          <a:xfrm>
            <a:off x="968050" y="5060950"/>
            <a:ext cx="8755800" cy="1212086"/>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By tailoring marketing strategies to fit the characteristics of each community, businesses can build strong relationships and drive long-term success.Community-Centric Marketing consists  a way for businesses to thrive by becoming an integral part of the communities they serve. </a:t>
            </a:r>
            <a:endParaRPr b="0" i="0" sz="1700" u="none" cap="none" strike="noStrike">
              <a:solidFill>
                <a:schemeClr val="dk1"/>
              </a:solidFill>
              <a:latin typeface="Arial"/>
              <a:ea typeface="Arial"/>
              <a:cs typeface="Arial"/>
              <a:sym typeface="Arial"/>
            </a:endParaRPr>
          </a:p>
        </p:txBody>
      </p:sp>
      <p:pic>
        <p:nvPicPr>
          <p:cNvPr id="953" name="Google Shape;953;p111"/>
          <p:cNvPicPr preferRelativeResize="0"/>
          <p:nvPr/>
        </p:nvPicPr>
        <p:blipFill rotWithShape="1">
          <a:blip r:embed="rId4">
            <a:alphaModFix/>
          </a:blip>
          <a:srcRect b="0" l="0" r="0" t="0"/>
          <a:stretch/>
        </p:blipFill>
        <p:spPr>
          <a:xfrm>
            <a:off x="2837475" y="1346325"/>
            <a:ext cx="4977700" cy="2787525"/>
          </a:xfrm>
          <a:prstGeom prst="rect">
            <a:avLst/>
          </a:prstGeom>
          <a:noFill/>
          <a:ln>
            <a:noFill/>
          </a:ln>
        </p:spPr>
      </p:pic>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7" name="Shape 957"/>
        <p:cNvGrpSpPr/>
        <p:nvPr/>
      </p:nvGrpSpPr>
      <p:grpSpPr>
        <a:xfrm>
          <a:off x="0" y="0"/>
          <a:ext cx="0" cy="0"/>
          <a:chOff x="0" y="0"/>
          <a:chExt cx="0" cy="0"/>
        </a:xfrm>
      </p:grpSpPr>
      <p:pic>
        <p:nvPicPr>
          <p:cNvPr id="958" name="Google Shape;958;p112"/>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959" name="Google Shape;959;p112"/>
          <p:cNvSpPr txBox="1"/>
          <p:nvPr/>
        </p:nvSpPr>
        <p:spPr>
          <a:xfrm>
            <a:off x="968059" y="977030"/>
            <a:ext cx="8755800"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Chapter 2: Building and Sustaining Customer Relationships</a:t>
            </a:r>
            <a:endParaRPr b="0" i="0" sz="1700" u="none" cap="none" strike="noStrike">
              <a:solidFill>
                <a:schemeClr val="dk1"/>
              </a:solidFill>
              <a:latin typeface="Calibri"/>
              <a:ea typeface="Calibri"/>
              <a:cs typeface="Calibri"/>
              <a:sym typeface="Calibri"/>
            </a:endParaRPr>
          </a:p>
        </p:txBody>
      </p:sp>
      <p:sp>
        <p:nvSpPr>
          <p:cNvPr id="960" name="Google Shape;960;p112"/>
          <p:cNvSpPr txBox="1"/>
          <p:nvPr/>
        </p:nvSpPr>
        <p:spPr>
          <a:xfrm>
            <a:off x="968050" y="1602011"/>
            <a:ext cx="8755800" cy="113873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A multifaceted approach is required in order to build and sustain customer relationships. In this analysis, we explore the fundamental strategies businesses employ to cultivate and maintain meaningful connections with their customers, paving the way for sustained success..</a:t>
            </a:r>
            <a:endParaRPr b="0" i="0" sz="1700" u="none" cap="none" strike="noStrike">
              <a:solidFill>
                <a:schemeClr val="dk1"/>
              </a:solidFill>
              <a:latin typeface="Arial"/>
              <a:ea typeface="Arial"/>
              <a:cs typeface="Arial"/>
              <a:sym typeface="Arial"/>
            </a:endParaRPr>
          </a:p>
        </p:txBody>
      </p:sp>
      <p:sp>
        <p:nvSpPr>
          <p:cNvPr id="961" name="Google Shape;961;p112"/>
          <p:cNvSpPr txBox="1"/>
          <p:nvPr/>
        </p:nvSpPr>
        <p:spPr>
          <a:xfrm>
            <a:off x="858850" y="2926483"/>
            <a:ext cx="8865000" cy="353903"/>
          </a:xfrm>
          <a:prstGeom prst="rect">
            <a:avLst/>
          </a:prstGeom>
          <a:noFill/>
          <a:ln>
            <a:noFill/>
          </a:ln>
        </p:spPr>
        <p:txBody>
          <a:bodyPr anchorCtr="0" anchor="t" bIns="45700" lIns="91425" spcFirstLastPara="1" rIns="91425" wrap="square" tIns="45700">
            <a:spAutoFit/>
          </a:bodyPr>
          <a:lstStyle/>
          <a:p>
            <a:pPr indent="-342900" lvl="0" marL="457200" marR="0" rtl="0" algn="l">
              <a:lnSpc>
                <a:spcPct val="100000"/>
              </a:lnSpc>
              <a:spcBef>
                <a:spcPts val="0"/>
              </a:spcBef>
              <a:spcAft>
                <a:spcPts val="0"/>
              </a:spcAft>
              <a:buClr>
                <a:schemeClr val="dk1"/>
              </a:buClr>
              <a:buSzPts val="1800"/>
              <a:buFont typeface="Arial"/>
              <a:buAutoNum type="alphaLcPeriod"/>
            </a:pPr>
            <a:r>
              <a:rPr b="1" i="0" lang="en-US" sz="1700" u="none" cap="none" strike="noStrike">
                <a:solidFill>
                  <a:schemeClr val="dk1"/>
                </a:solidFill>
                <a:latin typeface="Arial"/>
                <a:ea typeface="Arial"/>
                <a:cs typeface="Arial"/>
                <a:sym typeface="Arial"/>
              </a:rPr>
              <a:t>Engagement through Local Events and Initiatives</a:t>
            </a:r>
            <a:endParaRPr b="1" i="0" sz="1700" u="none" cap="none" strike="noStrike">
              <a:solidFill>
                <a:schemeClr val="dk1"/>
              </a:solidFill>
              <a:latin typeface="Arial"/>
              <a:ea typeface="Arial"/>
              <a:cs typeface="Arial"/>
              <a:sym typeface="Arial"/>
            </a:endParaRPr>
          </a:p>
        </p:txBody>
      </p:sp>
      <p:sp>
        <p:nvSpPr>
          <p:cNvPr id="962" name="Google Shape;962;p112"/>
          <p:cNvSpPr txBox="1"/>
          <p:nvPr/>
        </p:nvSpPr>
        <p:spPr>
          <a:xfrm>
            <a:off x="968050" y="3295775"/>
            <a:ext cx="8755800" cy="2891777"/>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Local events and initiatives serve as powerful channels for Engagement. Actively participating in local initiatives showcases commitment. Engaging in local events and initiatives is beneficial and  offer a unique opportunity to connect with a diverse audience and potentially encounter individuals genuinely interested in their field. </a:t>
            </a:r>
            <a:endParaRPr b="0" i="0" sz="1700" u="none" cap="none" strike="noStrike">
              <a:solidFill>
                <a:schemeClr val="dk1"/>
              </a:solidFill>
              <a:latin typeface="Arial"/>
              <a:ea typeface="Arial"/>
              <a:cs typeface="Arial"/>
              <a:sym typeface="Arial"/>
            </a:endParaRPr>
          </a:p>
          <a:p>
            <a:pPr indent="0" lvl="0" marL="0" marR="0" rtl="0" algn="just">
              <a:lnSpc>
                <a:spcPct val="107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342900" lvl="0" marL="457200" marR="0" rtl="0" algn="just">
              <a:lnSpc>
                <a:spcPct val="107000"/>
              </a:lnSpc>
              <a:spcBef>
                <a:spcPts val="0"/>
              </a:spcBef>
              <a:spcAft>
                <a:spcPts val="0"/>
              </a:spcAft>
              <a:buClr>
                <a:schemeClr val="dk1"/>
              </a:buClr>
              <a:buSzPts val="1800"/>
              <a:buFont typeface="Calibri"/>
              <a:buChar char="➢"/>
            </a:pPr>
            <a:r>
              <a:rPr b="0" i="0" lang="en-US" sz="1700" u="none" cap="none" strike="noStrike">
                <a:solidFill>
                  <a:schemeClr val="dk1"/>
                </a:solidFill>
                <a:latin typeface="Arial"/>
                <a:ea typeface="Arial"/>
                <a:cs typeface="Arial"/>
                <a:sym typeface="Arial"/>
              </a:rPr>
              <a:t>Actively engage in community endeavors to make your business the preferred choice when community members need services. Treat events as live commercials, seizing the opportunity to showcase your ongoing projects. Beyond promotion, use these occasions to forge meaningful partnerships and gather insights for future development.</a:t>
            </a:r>
            <a:endParaRPr b="0" i="0" sz="1700" u="none" cap="none" strike="noStrike">
              <a:solidFill>
                <a:schemeClr val="dk1"/>
              </a:solidFill>
              <a:latin typeface="Calibri"/>
              <a:ea typeface="Calibri"/>
              <a:cs typeface="Calibri"/>
              <a:sym typeface="Calibri"/>
            </a:endParaRPr>
          </a:p>
        </p:txBody>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6" name="Shape 966"/>
        <p:cNvGrpSpPr/>
        <p:nvPr/>
      </p:nvGrpSpPr>
      <p:grpSpPr>
        <a:xfrm>
          <a:off x="0" y="0"/>
          <a:ext cx="0" cy="0"/>
          <a:chOff x="0" y="0"/>
          <a:chExt cx="0" cy="0"/>
        </a:xfrm>
      </p:grpSpPr>
      <p:pic>
        <p:nvPicPr>
          <p:cNvPr id="967" name="Google Shape;967;p113"/>
          <p:cNvPicPr preferRelativeResize="0"/>
          <p:nvPr/>
        </p:nvPicPr>
        <p:blipFill rotWithShape="1">
          <a:blip r:embed="rId3">
            <a:alphaModFix/>
          </a:blip>
          <a:srcRect b="0" l="0" r="0" t="0"/>
          <a:stretch/>
        </p:blipFill>
        <p:spPr>
          <a:xfrm>
            <a:off x="0" y="0"/>
            <a:ext cx="10688975" cy="7559673"/>
          </a:xfrm>
          <a:prstGeom prst="rect">
            <a:avLst/>
          </a:prstGeom>
          <a:noFill/>
          <a:ln>
            <a:noFill/>
          </a:ln>
        </p:spPr>
      </p:pic>
      <p:sp>
        <p:nvSpPr>
          <p:cNvPr id="968" name="Google Shape;968;p113"/>
          <p:cNvSpPr txBox="1"/>
          <p:nvPr/>
        </p:nvSpPr>
        <p:spPr>
          <a:xfrm>
            <a:off x="968059" y="977030"/>
            <a:ext cx="8755800"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Chapter 2: Building and Sustaining Customer Relationships</a:t>
            </a:r>
            <a:endParaRPr b="0" i="0" sz="1700" u="none" cap="none" strike="noStrike">
              <a:solidFill>
                <a:schemeClr val="dk1"/>
              </a:solidFill>
              <a:latin typeface="Calibri"/>
              <a:ea typeface="Calibri"/>
              <a:cs typeface="Calibri"/>
              <a:sym typeface="Calibri"/>
            </a:endParaRPr>
          </a:p>
        </p:txBody>
      </p:sp>
      <p:sp>
        <p:nvSpPr>
          <p:cNvPr id="969" name="Google Shape;969;p113"/>
          <p:cNvSpPr txBox="1"/>
          <p:nvPr/>
        </p:nvSpPr>
        <p:spPr>
          <a:xfrm>
            <a:off x="968050" y="1560253"/>
            <a:ext cx="8755800" cy="35390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b. Feedback Mechanisms and Customer Satisfaction</a:t>
            </a:r>
            <a:endParaRPr b="1" i="0" sz="1700" u="none" cap="none" strike="noStrike">
              <a:solidFill>
                <a:schemeClr val="dk1"/>
              </a:solidFill>
              <a:latin typeface="Calibri"/>
              <a:ea typeface="Calibri"/>
              <a:cs typeface="Calibri"/>
              <a:sym typeface="Calibri"/>
            </a:endParaRPr>
          </a:p>
        </p:txBody>
      </p:sp>
      <p:sp>
        <p:nvSpPr>
          <p:cNvPr id="970" name="Google Shape;970;p113"/>
          <p:cNvSpPr txBox="1"/>
          <p:nvPr/>
        </p:nvSpPr>
        <p:spPr>
          <a:xfrm>
            <a:off x="968050" y="1929550"/>
            <a:ext cx="8755800" cy="375483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Regular monitoring and updates are crucial for business success. By continually assessing and adapting your strategies, you can meet evolving customer needs and gauge your business performance effectively.</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Relationship surveys are made to evaluate customer satisfaction and sentiment over an extended period. Conducted at regular intervals, such as quarterly or annually, these surveys allow you to track changes and trends in customer satisfaction over time. On the other hand, transaction surveys are focused on specific interactions, honing in on the immediate customer experience during a particular transaction, purchase, or interaction. Conducted shortly after the event, these surveys offer timely feedback that can be crucial for making quick improvements and adjustments.</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 </a:t>
            </a:r>
            <a:endParaRPr b="0" i="0" sz="1700" u="none" cap="none" strike="noStrike">
              <a:solidFill>
                <a:schemeClr val="dk1"/>
              </a:solidFill>
              <a:latin typeface="Arial"/>
              <a:ea typeface="Arial"/>
              <a:cs typeface="Arial"/>
              <a:sym typeface="Arial"/>
            </a:endParaRPr>
          </a:p>
          <a:p>
            <a:pPr indent="-342900" lvl="0" marL="457200" marR="0" rtl="0" algn="just">
              <a:lnSpc>
                <a:spcPct val="100000"/>
              </a:lnSpc>
              <a:spcBef>
                <a:spcPts val="0"/>
              </a:spcBef>
              <a:spcAft>
                <a:spcPts val="0"/>
              </a:spcAft>
              <a:buClr>
                <a:schemeClr val="dk1"/>
              </a:buClr>
              <a:buSzPts val="1800"/>
              <a:buFont typeface="Arial"/>
              <a:buChar char="➢"/>
            </a:pPr>
            <a:r>
              <a:rPr b="0" i="0" lang="en-US" sz="1700" u="none" cap="none" strike="noStrike">
                <a:solidFill>
                  <a:schemeClr val="dk1"/>
                </a:solidFill>
                <a:latin typeface="Arial"/>
                <a:ea typeface="Arial"/>
                <a:cs typeface="Arial"/>
                <a:sym typeface="Arial"/>
              </a:rPr>
              <a:t>Offer diverse channels for feedback, including surveys and online forms, ensures accessibility and broad participation.</a:t>
            </a:r>
            <a:endParaRPr b="0" i="0" sz="1700" u="none" cap="none" strike="noStrike">
              <a:solidFill>
                <a:schemeClr val="dk1"/>
              </a:solidFill>
              <a:latin typeface="Arial"/>
              <a:ea typeface="Arial"/>
              <a:cs typeface="Arial"/>
              <a:sym typeface="Arial"/>
            </a:endParaRPr>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4" name="Shape 974"/>
        <p:cNvGrpSpPr/>
        <p:nvPr/>
      </p:nvGrpSpPr>
      <p:grpSpPr>
        <a:xfrm>
          <a:off x="0" y="0"/>
          <a:ext cx="0" cy="0"/>
          <a:chOff x="0" y="0"/>
          <a:chExt cx="0" cy="0"/>
        </a:xfrm>
      </p:grpSpPr>
      <p:pic>
        <p:nvPicPr>
          <p:cNvPr id="975" name="Google Shape;975;p114"/>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976" name="Google Shape;976;p114"/>
          <p:cNvSpPr txBox="1"/>
          <p:nvPr/>
        </p:nvSpPr>
        <p:spPr>
          <a:xfrm>
            <a:off x="968059" y="977030"/>
            <a:ext cx="8755800"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Chapter 2: Building and Sustaining Customer Relationships</a:t>
            </a:r>
            <a:endParaRPr b="0" i="0" sz="1700" u="none" cap="none" strike="noStrike">
              <a:solidFill>
                <a:schemeClr val="dk1"/>
              </a:solidFill>
              <a:latin typeface="Calibri"/>
              <a:ea typeface="Calibri"/>
              <a:cs typeface="Calibri"/>
              <a:sym typeface="Calibri"/>
            </a:endParaRPr>
          </a:p>
        </p:txBody>
      </p:sp>
      <p:sp>
        <p:nvSpPr>
          <p:cNvPr id="977" name="Google Shape;977;p114"/>
          <p:cNvSpPr txBox="1"/>
          <p:nvPr/>
        </p:nvSpPr>
        <p:spPr>
          <a:xfrm>
            <a:off x="968050" y="1562103"/>
            <a:ext cx="8755800" cy="35390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c.  Long-Term Community Impact</a:t>
            </a:r>
            <a:endParaRPr b="1" i="0" sz="1700" u="none" cap="none" strike="noStrike">
              <a:solidFill>
                <a:schemeClr val="dk1"/>
              </a:solidFill>
              <a:latin typeface="Calibri"/>
              <a:ea typeface="Calibri"/>
              <a:cs typeface="Calibri"/>
              <a:sym typeface="Calibri"/>
            </a:endParaRPr>
          </a:p>
        </p:txBody>
      </p:sp>
      <p:sp>
        <p:nvSpPr>
          <p:cNvPr id="978" name="Google Shape;978;p114"/>
          <p:cNvSpPr txBox="1"/>
          <p:nvPr/>
        </p:nvSpPr>
        <p:spPr>
          <a:xfrm>
            <a:off x="968050" y="1931400"/>
            <a:ext cx="8755800" cy="297000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Businesses gather feedback and adapt their community impact strategies over time. This involves assessing initiatives that prepare the community for challenges, emergencies, or economic fluctuations.</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342900" lvl="0" marL="457200" marR="0" rtl="0" algn="just">
              <a:lnSpc>
                <a:spcPct val="100000"/>
              </a:lnSpc>
              <a:spcBef>
                <a:spcPts val="0"/>
              </a:spcBef>
              <a:spcAft>
                <a:spcPts val="0"/>
              </a:spcAft>
              <a:buClr>
                <a:schemeClr val="dk1"/>
              </a:buClr>
              <a:buSzPts val="1800"/>
              <a:buFont typeface="Arial"/>
              <a:buChar char="➢"/>
            </a:pPr>
            <a:r>
              <a:rPr b="0" i="0" lang="en-US" sz="1700" u="none" cap="none" strike="noStrike">
                <a:solidFill>
                  <a:schemeClr val="dk1"/>
                </a:solidFill>
                <a:latin typeface="Arial"/>
                <a:ea typeface="Arial"/>
                <a:cs typeface="Arial"/>
                <a:sym typeface="Arial"/>
              </a:rPr>
              <a:t>Examine the effectiveness of businesses' community engagement programs, assessing the depth of involvement, collaboration with local stakeholders, and the longevity of these programs in fostering positive change.</a:t>
            </a:r>
            <a:endParaRPr b="0" i="0" sz="1700" u="none" cap="none" strike="noStrike">
              <a:solidFill>
                <a:schemeClr val="dk1"/>
              </a:solidFill>
              <a:latin typeface="Arial"/>
              <a:ea typeface="Arial"/>
              <a:cs typeface="Arial"/>
              <a:sym typeface="Arial"/>
            </a:endParaRPr>
          </a:p>
          <a:p>
            <a:pPr indent="-342900" lvl="0" marL="457200" marR="0" rtl="0" algn="just">
              <a:lnSpc>
                <a:spcPct val="100000"/>
              </a:lnSpc>
              <a:spcBef>
                <a:spcPts val="0"/>
              </a:spcBef>
              <a:spcAft>
                <a:spcPts val="0"/>
              </a:spcAft>
              <a:buClr>
                <a:schemeClr val="dk1"/>
              </a:buClr>
              <a:buSzPts val="1800"/>
              <a:buFont typeface="Arial"/>
              <a:buChar char="➢"/>
            </a:pPr>
            <a:r>
              <a:rPr b="0" i="0" lang="en-US" sz="1700" u="none" cap="none" strike="noStrike">
                <a:solidFill>
                  <a:schemeClr val="dk1"/>
                </a:solidFill>
                <a:latin typeface="Arial"/>
                <a:ea typeface="Arial"/>
                <a:cs typeface="Arial"/>
                <a:sym typeface="Arial"/>
              </a:rPr>
              <a:t>Evaluate the purposeful and strategic investments made by businesses in community initiatives, projects, or development programs. This includes job creation, support for local businesses, and initiatives fostering sustained economic well-being for community member. </a:t>
            </a:r>
            <a:endParaRPr b="0" i="0" sz="1700" u="none" cap="none" strike="noStrike">
              <a:solidFill>
                <a:schemeClr val="dk1"/>
              </a:solidFill>
              <a:latin typeface="Calibri"/>
              <a:ea typeface="Calibri"/>
              <a:cs typeface="Calibri"/>
              <a:sym typeface="Calibri"/>
            </a:endParaRPr>
          </a:p>
        </p:txBody>
      </p:sp>
      <p:sp>
        <p:nvSpPr>
          <p:cNvPr id="979" name="Google Shape;979;p114"/>
          <p:cNvSpPr txBox="1"/>
          <p:nvPr/>
        </p:nvSpPr>
        <p:spPr>
          <a:xfrm>
            <a:off x="968000" y="5121125"/>
            <a:ext cx="87558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Conclusion chapter 2</a:t>
            </a:r>
            <a:endParaRPr b="1" i="0" sz="1700" u="none" cap="none" strike="noStrike">
              <a:solidFill>
                <a:schemeClr val="dk1"/>
              </a:solidFill>
              <a:latin typeface="Arial"/>
              <a:ea typeface="Arial"/>
              <a:cs typeface="Arial"/>
              <a:sym typeface="Arial"/>
            </a:endParaRPr>
          </a:p>
        </p:txBody>
      </p:sp>
      <p:sp>
        <p:nvSpPr>
          <p:cNvPr id="980" name="Google Shape;980;p114"/>
          <p:cNvSpPr txBox="1"/>
          <p:nvPr/>
        </p:nvSpPr>
        <p:spPr>
          <a:xfrm>
            <a:off x="968000" y="5499100"/>
            <a:ext cx="8755800" cy="1231076"/>
          </a:xfrm>
          <a:prstGeom prst="rect">
            <a:avLst/>
          </a:prstGeom>
          <a:noFill/>
          <a:ln>
            <a:noFill/>
          </a:ln>
        </p:spPr>
        <p:txBody>
          <a:bodyPr anchorCtr="0" anchor="t" bIns="91425" lIns="91425" spcFirstLastPara="1" rIns="91425" wrap="square" tIns="91425">
            <a:spAutoFit/>
          </a:bodyPr>
          <a:lstStyle/>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The insights gained from this chapter emphasize that successful customer relationship management goes beyond transactions; it's about building a lasting rapport, understanding evolving customer needs, and adapting strategies to ensure sustained satisfaction.</a:t>
            </a:r>
            <a:endParaRPr b="0" i="0" sz="1700" u="none" cap="none" strike="noStrike">
              <a:solidFill>
                <a:schemeClr val="dk1"/>
              </a:solidFill>
              <a:latin typeface="Arial"/>
              <a:ea typeface="Arial"/>
              <a:cs typeface="Arial"/>
              <a:sym typeface="Arial"/>
            </a:endParaRPr>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4" name="Shape 984"/>
        <p:cNvGrpSpPr/>
        <p:nvPr/>
      </p:nvGrpSpPr>
      <p:grpSpPr>
        <a:xfrm>
          <a:off x="0" y="0"/>
          <a:ext cx="0" cy="0"/>
          <a:chOff x="0" y="0"/>
          <a:chExt cx="0" cy="0"/>
        </a:xfrm>
      </p:grpSpPr>
      <p:pic>
        <p:nvPicPr>
          <p:cNvPr id="985" name="Google Shape;985;p115"/>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986" name="Google Shape;986;p115"/>
          <p:cNvSpPr txBox="1"/>
          <p:nvPr/>
        </p:nvSpPr>
        <p:spPr>
          <a:xfrm>
            <a:off x="968059" y="977030"/>
            <a:ext cx="8755693"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Chapter 3: The Art of Brand-making</a:t>
            </a:r>
            <a:endParaRPr b="0" i="0" sz="1700" u="none" cap="none" strike="noStrike">
              <a:solidFill>
                <a:schemeClr val="dk1"/>
              </a:solidFill>
              <a:latin typeface="Calibri"/>
              <a:ea typeface="Calibri"/>
              <a:cs typeface="Calibri"/>
              <a:sym typeface="Calibri"/>
            </a:endParaRPr>
          </a:p>
        </p:txBody>
      </p:sp>
      <p:sp>
        <p:nvSpPr>
          <p:cNvPr id="987" name="Google Shape;987;p115"/>
          <p:cNvSpPr txBox="1"/>
          <p:nvPr/>
        </p:nvSpPr>
        <p:spPr>
          <a:xfrm>
            <a:off x="968050" y="1560275"/>
            <a:ext cx="8755800" cy="87712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The art of brand-making is a transformative force, where the first impressions can shape customer relationships. This extends beyond logos and visual elements, making together the essence of a company's identity, values, and promises.</a:t>
            </a:r>
            <a:endParaRPr b="0" i="0" sz="1700" u="none" cap="none" strike="noStrike">
              <a:solidFill>
                <a:srgbClr val="000000"/>
              </a:solidFill>
              <a:latin typeface="Arial"/>
              <a:ea typeface="Arial"/>
              <a:cs typeface="Arial"/>
              <a:sym typeface="Arial"/>
            </a:endParaRPr>
          </a:p>
        </p:txBody>
      </p:sp>
      <p:sp>
        <p:nvSpPr>
          <p:cNvPr id="988" name="Google Shape;988;p115"/>
          <p:cNvSpPr txBox="1"/>
          <p:nvPr/>
        </p:nvSpPr>
        <p:spPr>
          <a:xfrm>
            <a:off x="1158850" y="2628650"/>
            <a:ext cx="8374200" cy="461700"/>
          </a:xfrm>
          <a:prstGeom prst="rect">
            <a:avLst/>
          </a:prstGeom>
          <a:noFill/>
          <a:ln>
            <a:noFill/>
          </a:ln>
        </p:spPr>
        <p:txBody>
          <a:bodyPr anchorCtr="0" anchor="t" bIns="91425" lIns="91425" spcFirstLastPara="1" rIns="91425" wrap="square" tIns="91425">
            <a:spAutoFit/>
          </a:bodyPr>
          <a:lstStyle/>
          <a:p>
            <a:pPr indent="-342900" lvl="0" marL="457200" marR="0" rtl="0" algn="l">
              <a:lnSpc>
                <a:spcPct val="100000"/>
              </a:lnSpc>
              <a:spcBef>
                <a:spcPts val="0"/>
              </a:spcBef>
              <a:spcAft>
                <a:spcPts val="0"/>
              </a:spcAft>
              <a:buClr>
                <a:srgbClr val="000000"/>
              </a:buClr>
              <a:buSzPts val="1800"/>
              <a:buFont typeface="Arial"/>
              <a:buAutoNum type="alphaLcPeriod"/>
            </a:pPr>
            <a:r>
              <a:rPr b="1" i="0" lang="en-US" sz="1700" u="none" cap="none" strike="noStrike">
                <a:solidFill>
                  <a:srgbClr val="000000"/>
                </a:solidFill>
                <a:latin typeface="Arial"/>
                <a:ea typeface="Arial"/>
                <a:cs typeface="Arial"/>
                <a:sym typeface="Arial"/>
              </a:rPr>
              <a:t>Define a Brand Identity</a:t>
            </a:r>
            <a:endParaRPr b="1" i="0" sz="1700" u="none" cap="none" strike="noStrike">
              <a:solidFill>
                <a:srgbClr val="000000"/>
              </a:solidFill>
              <a:latin typeface="Arial"/>
              <a:ea typeface="Arial"/>
              <a:cs typeface="Arial"/>
              <a:sym typeface="Arial"/>
            </a:endParaRPr>
          </a:p>
        </p:txBody>
      </p:sp>
      <p:sp>
        <p:nvSpPr>
          <p:cNvPr id="989" name="Google Shape;989;p115"/>
          <p:cNvSpPr txBox="1"/>
          <p:nvPr/>
        </p:nvSpPr>
        <p:spPr>
          <a:xfrm>
            <a:off x="1158800" y="3235325"/>
            <a:ext cx="4491000" cy="3585567"/>
          </a:xfrm>
          <a:prstGeom prst="rect">
            <a:avLst/>
          </a:prstGeom>
          <a:noFill/>
          <a:ln>
            <a:noFill/>
          </a:ln>
        </p:spPr>
        <p:txBody>
          <a:bodyPr anchorCtr="0" anchor="t" bIns="91425" lIns="91425" spcFirstLastPara="1" rIns="91425" wrap="square" tIns="91425">
            <a:spAutoFit/>
          </a:bodyPr>
          <a:lstStyle/>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This involves intentionally defining key elements of your brand, including its mission, values, and unique selling proposition. The mission provides purpose, values shape the brand's identity, and the unique selling proposition sets it apart from competitors.</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342900" lvl="0" marL="457200" marR="0" rtl="0" algn="just">
              <a:lnSpc>
                <a:spcPct val="100000"/>
              </a:lnSpc>
              <a:spcBef>
                <a:spcPts val="0"/>
              </a:spcBef>
              <a:spcAft>
                <a:spcPts val="0"/>
              </a:spcAft>
              <a:buClr>
                <a:schemeClr val="dk1"/>
              </a:buClr>
              <a:buSzPts val="1800"/>
              <a:buFont typeface="Arial"/>
              <a:buChar char="➢"/>
            </a:pPr>
            <a:r>
              <a:rPr b="0" i="0" lang="en-US" sz="1700" u="none" cap="none" strike="noStrike">
                <a:solidFill>
                  <a:schemeClr val="dk1"/>
                </a:solidFill>
                <a:latin typeface="Arial"/>
                <a:ea typeface="Arial"/>
                <a:cs typeface="Arial"/>
                <a:sym typeface="Arial"/>
              </a:rPr>
              <a:t>Conduct thorough research to understand your target audience's in order to know how your brand can address their needs and connect with their aspirations. </a:t>
            </a:r>
            <a:endParaRPr b="0" i="0" sz="1700" u="none" cap="none" strike="noStrike">
              <a:solidFill>
                <a:schemeClr val="dk1"/>
              </a:solidFill>
              <a:latin typeface="Arial"/>
              <a:ea typeface="Arial"/>
              <a:cs typeface="Arial"/>
              <a:sym typeface="Arial"/>
            </a:endParaRPr>
          </a:p>
        </p:txBody>
      </p:sp>
      <p:pic>
        <p:nvPicPr>
          <p:cNvPr id="990" name="Google Shape;990;p115"/>
          <p:cNvPicPr preferRelativeResize="0"/>
          <p:nvPr/>
        </p:nvPicPr>
        <p:blipFill rotWithShape="1">
          <a:blip r:embed="rId4">
            <a:alphaModFix/>
          </a:blip>
          <a:srcRect b="0" l="0" r="0" t="0"/>
          <a:stretch/>
        </p:blipFill>
        <p:spPr>
          <a:xfrm>
            <a:off x="5773225" y="3374176"/>
            <a:ext cx="4034098" cy="2896275"/>
          </a:xfrm>
          <a:prstGeom prst="rect">
            <a:avLst/>
          </a:prstGeom>
          <a:noFill/>
          <a:ln>
            <a:noFill/>
          </a:ln>
        </p:spPr>
      </p:pic>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4" name="Shape 994"/>
        <p:cNvGrpSpPr/>
        <p:nvPr/>
      </p:nvGrpSpPr>
      <p:grpSpPr>
        <a:xfrm>
          <a:off x="0" y="0"/>
          <a:ext cx="0" cy="0"/>
          <a:chOff x="0" y="0"/>
          <a:chExt cx="0" cy="0"/>
        </a:xfrm>
      </p:grpSpPr>
      <p:pic>
        <p:nvPicPr>
          <p:cNvPr id="995" name="Google Shape;995;p116"/>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996" name="Google Shape;996;p116"/>
          <p:cNvSpPr txBox="1"/>
          <p:nvPr/>
        </p:nvSpPr>
        <p:spPr>
          <a:xfrm>
            <a:off x="968059" y="977030"/>
            <a:ext cx="8755693"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Chapter 2: The Art of Brand-Making</a:t>
            </a:r>
            <a:endParaRPr b="0" i="0" sz="1700" u="none" cap="none" strike="noStrike">
              <a:solidFill>
                <a:schemeClr val="dk1"/>
              </a:solidFill>
              <a:latin typeface="Calibri"/>
              <a:ea typeface="Calibri"/>
              <a:cs typeface="Calibri"/>
              <a:sym typeface="Calibri"/>
            </a:endParaRPr>
          </a:p>
        </p:txBody>
      </p:sp>
      <p:sp>
        <p:nvSpPr>
          <p:cNvPr id="997" name="Google Shape;997;p116"/>
          <p:cNvSpPr txBox="1"/>
          <p:nvPr/>
        </p:nvSpPr>
        <p:spPr>
          <a:xfrm>
            <a:off x="968050" y="1541075"/>
            <a:ext cx="8865000" cy="35390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b. Develop a Brand Name and Logo</a:t>
            </a:r>
            <a:endParaRPr b="0" i="0" sz="1700" u="none" cap="none" strike="noStrike">
              <a:solidFill>
                <a:srgbClr val="000000"/>
              </a:solidFill>
              <a:latin typeface="Arial"/>
              <a:ea typeface="Arial"/>
              <a:cs typeface="Arial"/>
              <a:sym typeface="Arial"/>
            </a:endParaRPr>
          </a:p>
        </p:txBody>
      </p:sp>
      <p:sp>
        <p:nvSpPr>
          <p:cNvPr id="998" name="Google Shape;998;p116"/>
          <p:cNvSpPr txBox="1"/>
          <p:nvPr/>
        </p:nvSpPr>
        <p:spPr>
          <a:xfrm>
            <a:off x="1022650" y="2012950"/>
            <a:ext cx="8755800" cy="4735871"/>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Brand name and logo is crucial for cohesive brand representation. They should complement each other to create a unified and memorable brand identity. A visually appealing logo captures attention and creates a positive impressions. The aesthetics of the logo ( ex. the scheme, color and design) should convey a consistent message for the brand.  </a:t>
            </a:r>
            <a:endParaRPr b="0" i="0" sz="1700" u="none" cap="none" strike="noStrike">
              <a:solidFill>
                <a:schemeClr val="dk1"/>
              </a:solidFill>
              <a:latin typeface="Arial"/>
              <a:ea typeface="Arial"/>
              <a:cs typeface="Arial"/>
              <a:sym typeface="Arial"/>
            </a:endParaRPr>
          </a:p>
          <a:p>
            <a:pPr indent="-342900" lvl="0" marL="457200" marR="0" rtl="0" algn="just">
              <a:lnSpc>
                <a:spcPct val="100000"/>
              </a:lnSpc>
              <a:spcBef>
                <a:spcPts val="0"/>
              </a:spcBef>
              <a:spcAft>
                <a:spcPts val="0"/>
              </a:spcAft>
              <a:buClr>
                <a:schemeClr val="dk1"/>
              </a:buClr>
              <a:buSzPts val="1800"/>
              <a:buFont typeface="Arial"/>
              <a:buChar char="➢"/>
            </a:pPr>
            <a:r>
              <a:rPr b="0" i="0" lang="en-US" sz="1700" u="none" cap="none" strike="noStrike">
                <a:solidFill>
                  <a:schemeClr val="dk1"/>
                </a:solidFill>
                <a:latin typeface="Arial"/>
                <a:ea typeface="Arial"/>
                <a:cs typeface="Arial"/>
                <a:sym typeface="Arial"/>
              </a:rPr>
              <a:t>Analyze whether the combination is easily readable across various applications</a:t>
            </a:r>
            <a:endParaRPr b="0" i="0" sz="1700" u="none" cap="none" strike="noStrike">
              <a:solidFill>
                <a:schemeClr val="dk1"/>
              </a:solidFill>
              <a:latin typeface="Arial"/>
              <a:ea typeface="Arial"/>
              <a:cs typeface="Arial"/>
              <a:sym typeface="Arial"/>
            </a:endParaRPr>
          </a:p>
          <a:p>
            <a:pPr indent="-342900" lvl="0" marL="457200" marR="0" rtl="0" algn="just">
              <a:lnSpc>
                <a:spcPct val="100000"/>
              </a:lnSpc>
              <a:spcBef>
                <a:spcPts val="0"/>
              </a:spcBef>
              <a:spcAft>
                <a:spcPts val="0"/>
              </a:spcAft>
              <a:buClr>
                <a:schemeClr val="dk1"/>
              </a:buClr>
              <a:buSzPts val="1800"/>
              <a:buFont typeface="Arial"/>
              <a:buChar char="➢"/>
            </a:pPr>
            <a:r>
              <a:rPr b="0" i="0" lang="en-US" sz="1700" u="none" cap="none" strike="noStrike">
                <a:solidFill>
                  <a:schemeClr val="dk1"/>
                </a:solidFill>
                <a:latin typeface="Arial"/>
                <a:ea typeface="Arial"/>
                <a:cs typeface="Arial"/>
                <a:sym typeface="Arial"/>
              </a:rPr>
              <a:t>The logo should be a symbol easily recognizable and evoke feelings that you want the target audience to associate with your brand.  </a:t>
            </a:r>
            <a:endParaRPr b="0" i="0" sz="1700" u="none" cap="none" strike="noStrike">
              <a:solidFill>
                <a:schemeClr val="dk1"/>
              </a:solidFill>
              <a:latin typeface="Arial"/>
              <a:ea typeface="Arial"/>
              <a:cs typeface="Arial"/>
              <a:sym typeface="Arial"/>
            </a:endParaRPr>
          </a:p>
          <a:p>
            <a:pPr indent="-342900" lvl="0" marL="457200" marR="0" rtl="0" algn="just">
              <a:lnSpc>
                <a:spcPct val="100000"/>
              </a:lnSpc>
              <a:spcBef>
                <a:spcPts val="0"/>
              </a:spcBef>
              <a:spcAft>
                <a:spcPts val="0"/>
              </a:spcAft>
              <a:buClr>
                <a:schemeClr val="dk1"/>
              </a:buClr>
              <a:buSzPts val="1800"/>
              <a:buFont typeface="Arial"/>
              <a:buChar char="➢"/>
            </a:pPr>
            <a:r>
              <a:rPr b="0" i="0" lang="en-US" sz="1700" u="none" cap="none" strike="noStrike">
                <a:solidFill>
                  <a:schemeClr val="dk1"/>
                </a:solidFill>
                <a:latin typeface="Arial"/>
                <a:ea typeface="Arial"/>
                <a:cs typeface="Arial"/>
                <a:sym typeface="Arial"/>
              </a:rPr>
              <a:t>Analyze whether it remains effective in black and white, as well as in digital and print formats.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Conclusions chapter 3</a:t>
            </a:r>
            <a:endParaRPr b="1"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Through the brand making process, an initiative can gain strong recognition. Brand building is an ongoing process that demands regular evaluation to maintain a cohesive brand image.</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p:txBody>
      </p: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2" name="Shape 1002"/>
        <p:cNvGrpSpPr/>
        <p:nvPr/>
      </p:nvGrpSpPr>
      <p:grpSpPr>
        <a:xfrm>
          <a:off x="0" y="0"/>
          <a:ext cx="0" cy="0"/>
          <a:chOff x="0" y="0"/>
          <a:chExt cx="0" cy="0"/>
        </a:xfrm>
      </p:grpSpPr>
      <p:pic>
        <p:nvPicPr>
          <p:cNvPr id="1003" name="Google Shape;1003;p117"/>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1004" name="Google Shape;1004;p117"/>
          <p:cNvSpPr txBox="1"/>
          <p:nvPr/>
        </p:nvSpPr>
        <p:spPr>
          <a:xfrm>
            <a:off x="968059" y="977030"/>
            <a:ext cx="8755693"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Chapter 4: Sustainable Marketing</a:t>
            </a:r>
            <a:endParaRPr b="0" i="0" sz="1700" u="none" cap="none" strike="noStrike">
              <a:solidFill>
                <a:schemeClr val="dk1"/>
              </a:solidFill>
              <a:latin typeface="Calibri"/>
              <a:ea typeface="Calibri"/>
              <a:cs typeface="Calibri"/>
              <a:sym typeface="Calibri"/>
            </a:endParaRPr>
          </a:p>
        </p:txBody>
      </p:sp>
      <p:sp>
        <p:nvSpPr>
          <p:cNvPr id="1005" name="Google Shape;1005;p117"/>
          <p:cNvSpPr txBox="1"/>
          <p:nvPr/>
        </p:nvSpPr>
        <p:spPr>
          <a:xfrm>
            <a:off x="968058" y="1581911"/>
            <a:ext cx="8865000" cy="87712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Sustainable marketing extends beyond product promotion to choices benefiting the planet and society. It revolves around designing and promoting goods with positive environmental and social impacts, essential for sustainable development.</a:t>
            </a:r>
            <a:endParaRPr b="0" i="0" sz="1700" u="none" cap="none" strike="noStrike">
              <a:solidFill>
                <a:srgbClr val="000000"/>
              </a:solidFill>
              <a:latin typeface="Arial"/>
              <a:ea typeface="Arial"/>
              <a:cs typeface="Arial"/>
              <a:sym typeface="Arial"/>
            </a:endParaRPr>
          </a:p>
        </p:txBody>
      </p:sp>
      <p:sp>
        <p:nvSpPr>
          <p:cNvPr id="1006" name="Google Shape;1006;p117"/>
          <p:cNvSpPr txBox="1"/>
          <p:nvPr/>
        </p:nvSpPr>
        <p:spPr>
          <a:xfrm>
            <a:off x="968050" y="2889250"/>
            <a:ext cx="8755800" cy="3249952"/>
          </a:xfrm>
          <a:prstGeom prst="rect">
            <a:avLst/>
          </a:prstGeom>
          <a:noFill/>
          <a:ln>
            <a:noFill/>
          </a:ln>
        </p:spPr>
        <p:txBody>
          <a:bodyPr anchorCtr="0" anchor="t" bIns="45700" lIns="91425" spcFirstLastPara="1" rIns="91425" wrap="square" tIns="45700">
            <a:spAutoFit/>
          </a:bodyPr>
          <a:lstStyle/>
          <a:p>
            <a:pPr indent="-342900" lvl="0" marL="457200" marR="0" rtl="0" algn="just">
              <a:lnSpc>
                <a:spcPct val="107000"/>
              </a:lnSpc>
              <a:spcBef>
                <a:spcPts val="0"/>
              </a:spcBef>
              <a:spcAft>
                <a:spcPts val="0"/>
              </a:spcAft>
              <a:buClr>
                <a:schemeClr val="dk1"/>
              </a:buClr>
              <a:buSzPts val="1800"/>
              <a:buFont typeface="Arial"/>
              <a:buAutoNum type="alphaLcPeriod"/>
            </a:pPr>
            <a:r>
              <a:rPr b="1" i="0" lang="en-US" sz="1700" u="none" cap="none" strike="noStrike">
                <a:solidFill>
                  <a:schemeClr val="dk1"/>
                </a:solidFill>
                <a:latin typeface="Arial"/>
                <a:ea typeface="Arial"/>
                <a:cs typeface="Arial"/>
                <a:sym typeface="Arial"/>
              </a:rPr>
              <a:t>Social responsibility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Socially responsible marketing involves ethical practices that go beyond profit-making, demonstrating a commitment to impactful actions. Aligning with social values builds consumer trust and loyalty. Ethical businesses are seen as trustworthy and socially conscious, fostering stronger connections with customers. As awareness of global issues grows, consumers prefer companies that share their values and contribute to societal well-being.</a:t>
            </a:r>
            <a:endParaRPr b="0" i="0" sz="17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42900" lvl="0" marL="457200" marR="0" rtl="0" algn="just">
              <a:lnSpc>
                <a:spcPct val="100000"/>
              </a:lnSpc>
              <a:spcBef>
                <a:spcPts val="0"/>
              </a:spcBef>
              <a:spcAft>
                <a:spcPts val="0"/>
              </a:spcAft>
              <a:buClr>
                <a:srgbClr val="000000"/>
              </a:buClr>
              <a:buSzPts val="1800"/>
              <a:buFont typeface="Arial"/>
              <a:buChar char="➢"/>
            </a:pPr>
            <a:r>
              <a:rPr b="0" i="0" lang="en-US" sz="1700" u="none" cap="none" strike="noStrike">
                <a:solidFill>
                  <a:srgbClr val="000000"/>
                </a:solidFill>
                <a:latin typeface="Arial"/>
                <a:ea typeface="Arial"/>
                <a:cs typeface="Arial"/>
                <a:sym typeface="Arial"/>
              </a:rPr>
              <a:t>Educate your consumers about the social issues you are addressing and involve them in the process.</a:t>
            </a:r>
            <a:endParaRPr b="0" i="0" sz="1700" u="none" cap="none" strike="noStrike">
              <a:solidFill>
                <a:srgbClr val="000000"/>
              </a:solidFill>
              <a:latin typeface="Arial"/>
              <a:ea typeface="Arial"/>
              <a:cs typeface="Arial"/>
              <a:sym typeface="Arial"/>
            </a:endParaRPr>
          </a:p>
          <a:p>
            <a:pPr indent="-342900" lvl="0" marL="457200" marR="0" rtl="0" algn="just">
              <a:lnSpc>
                <a:spcPct val="100000"/>
              </a:lnSpc>
              <a:spcBef>
                <a:spcPts val="0"/>
              </a:spcBef>
              <a:spcAft>
                <a:spcPts val="0"/>
              </a:spcAft>
              <a:buClr>
                <a:srgbClr val="000000"/>
              </a:buClr>
              <a:buSzPts val="1800"/>
              <a:buFont typeface="Arial"/>
              <a:buChar char="➢"/>
            </a:pPr>
            <a:r>
              <a:rPr b="0" i="0" lang="en-US" sz="1700" u="none" cap="none" strike="noStrike">
                <a:solidFill>
                  <a:srgbClr val="000000"/>
                </a:solidFill>
                <a:latin typeface="Arial"/>
                <a:ea typeface="Arial"/>
                <a:cs typeface="Arial"/>
                <a:sym typeface="Arial"/>
              </a:rPr>
              <a:t>Regularly assess and measure the impact of your social responsibility initiatives. Use metrics and data to showcase the positive outcomes of your efforts.</a:t>
            </a:r>
            <a:endParaRPr b="0" i="0" sz="1700" u="none" cap="none" strike="noStrike">
              <a:solidFill>
                <a:schemeClr val="dk1"/>
              </a:solidFill>
              <a:latin typeface="Arial"/>
              <a:ea typeface="Arial"/>
              <a:cs typeface="Arial"/>
              <a:sym typeface="Arial"/>
            </a:endParaRPr>
          </a:p>
        </p:txBody>
      </p:sp>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0" name="Shape 1010"/>
        <p:cNvGrpSpPr/>
        <p:nvPr/>
      </p:nvGrpSpPr>
      <p:grpSpPr>
        <a:xfrm>
          <a:off x="0" y="0"/>
          <a:ext cx="0" cy="0"/>
          <a:chOff x="0" y="0"/>
          <a:chExt cx="0" cy="0"/>
        </a:xfrm>
      </p:grpSpPr>
      <p:pic>
        <p:nvPicPr>
          <p:cNvPr id="1011" name="Google Shape;1011;p118"/>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1012" name="Google Shape;1012;p118"/>
          <p:cNvSpPr txBox="1"/>
          <p:nvPr/>
        </p:nvSpPr>
        <p:spPr>
          <a:xfrm>
            <a:off x="968059" y="977030"/>
            <a:ext cx="8755693"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700"/>
              <a:buFont typeface="Arial"/>
              <a:buNone/>
            </a:pPr>
            <a:r>
              <a:rPr b="1" i="0" lang="en-US" sz="1700" u="none" cap="none" strike="noStrike">
                <a:solidFill>
                  <a:schemeClr val="dk1"/>
                </a:solidFill>
                <a:latin typeface="Arial"/>
                <a:ea typeface="Arial"/>
                <a:cs typeface="Arial"/>
                <a:sym typeface="Arial"/>
              </a:rPr>
              <a:t>Chapter 4: Sustainable Marketing</a:t>
            </a:r>
            <a:endParaRPr b="0" i="0" sz="1700" u="none" cap="none" strike="noStrike">
              <a:solidFill>
                <a:schemeClr val="dk1"/>
              </a:solidFill>
              <a:latin typeface="Calibri"/>
              <a:ea typeface="Calibri"/>
              <a:cs typeface="Calibri"/>
              <a:sym typeface="Calibri"/>
            </a:endParaRPr>
          </a:p>
        </p:txBody>
      </p:sp>
      <p:sp>
        <p:nvSpPr>
          <p:cNvPr id="1013" name="Google Shape;1013;p118"/>
          <p:cNvSpPr txBox="1"/>
          <p:nvPr/>
        </p:nvSpPr>
        <p:spPr>
          <a:xfrm>
            <a:off x="968058" y="1581911"/>
            <a:ext cx="8865000" cy="35390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b. Environmental initiatives</a:t>
            </a:r>
            <a:endParaRPr b="0" i="0" sz="1700" u="none" cap="none" strike="noStrike">
              <a:solidFill>
                <a:srgbClr val="000000"/>
              </a:solidFill>
              <a:latin typeface="Arial"/>
              <a:ea typeface="Arial"/>
              <a:cs typeface="Arial"/>
              <a:sym typeface="Arial"/>
            </a:endParaRPr>
          </a:p>
        </p:txBody>
      </p:sp>
      <p:sp>
        <p:nvSpPr>
          <p:cNvPr id="1014" name="Google Shape;1014;p118"/>
          <p:cNvSpPr txBox="1"/>
          <p:nvPr/>
        </p:nvSpPr>
        <p:spPr>
          <a:xfrm>
            <a:off x="968050" y="1951200"/>
            <a:ext cx="8755800" cy="4011571"/>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Eco-friendly business practices:</a:t>
            </a:r>
            <a:endParaRPr b="0" i="0" sz="1700" u="none" cap="none" strike="noStrike">
              <a:solidFill>
                <a:schemeClr val="dk1"/>
              </a:solidFill>
              <a:latin typeface="Arial"/>
              <a:ea typeface="Arial"/>
              <a:cs typeface="Arial"/>
              <a:sym typeface="Arial"/>
            </a:endParaRPr>
          </a:p>
          <a:p>
            <a:pPr indent="-342900" lvl="0" marL="457200" marR="0" rtl="0" algn="just">
              <a:lnSpc>
                <a:spcPct val="107000"/>
              </a:lnSpc>
              <a:spcBef>
                <a:spcPts val="0"/>
              </a:spcBef>
              <a:spcAft>
                <a:spcPts val="0"/>
              </a:spcAft>
              <a:buClr>
                <a:schemeClr val="dk1"/>
              </a:buClr>
              <a:buSzPts val="1800"/>
              <a:buFont typeface="Arial"/>
              <a:buChar char="➢"/>
            </a:pPr>
            <a:r>
              <a:rPr b="0" i="0" lang="en-US" sz="1700" u="none" cap="none" strike="noStrike">
                <a:solidFill>
                  <a:schemeClr val="dk1"/>
                </a:solidFill>
                <a:latin typeface="Arial"/>
                <a:ea typeface="Arial"/>
                <a:cs typeface="Arial"/>
                <a:sym typeface="Arial"/>
              </a:rPr>
              <a:t>Reduce, Reuse, Recycle: Promote waste reduction, material reuse, and recycling.</a:t>
            </a:r>
            <a:endParaRPr b="0" i="0" sz="1700" u="none" cap="none" strike="noStrike">
              <a:solidFill>
                <a:schemeClr val="dk1"/>
              </a:solidFill>
              <a:latin typeface="Arial"/>
              <a:ea typeface="Arial"/>
              <a:cs typeface="Arial"/>
              <a:sym typeface="Arial"/>
            </a:endParaRPr>
          </a:p>
          <a:p>
            <a:pPr indent="0" lvl="0" marL="457200" marR="0" rtl="0" algn="just">
              <a:lnSpc>
                <a:spcPct val="107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342900" lvl="0" marL="457200" marR="0" rtl="0" algn="just">
              <a:lnSpc>
                <a:spcPct val="107000"/>
              </a:lnSpc>
              <a:spcBef>
                <a:spcPts val="0"/>
              </a:spcBef>
              <a:spcAft>
                <a:spcPts val="0"/>
              </a:spcAft>
              <a:buClr>
                <a:schemeClr val="dk1"/>
              </a:buClr>
              <a:buSzPts val="1800"/>
              <a:buFont typeface="Arial"/>
              <a:buChar char="➢"/>
            </a:pPr>
            <a:r>
              <a:rPr b="0" i="0" lang="en-US" sz="1700" u="none" cap="none" strike="noStrike">
                <a:solidFill>
                  <a:schemeClr val="dk1"/>
                </a:solidFill>
                <a:latin typeface="Arial"/>
                <a:ea typeface="Arial"/>
                <a:cs typeface="Arial"/>
                <a:sym typeface="Arial"/>
              </a:rPr>
              <a:t>Carbon Footprint Reduction: Guide on measuring and cutting carbon footprints through energy efficiency and sustainable transportation.</a:t>
            </a:r>
            <a:endParaRPr b="0" i="0" sz="1700" u="none" cap="none" strike="noStrike">
              <a:solidFill>
                <a:schemeClr val="dk1"/>
              </a:solidFill>
              <a:latin typeface="Arial"/>
              <a:ea typeface="Arial"/>
              <a:cs typeface="Arial"/>
              <a:sym typeface="Arial"/>
            </a:endParaRPr>
          </a:p>
          <a:p>
            <a:pPr indent="0" lvl="0" marL="457200" marR="0" rtl="0" algn="just">
              <a:lnSpc>
                <a:spcPct val="107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342900" lvl="0" marL="457200" marR="0" rtl="0" algn="just">
              <a:lnSpc>
                <a:spcPct val="107000"/>
              </a:lnSpc>
              <a:spcBef>
                <a:spcPts val="0"/>
              </a:spcBef>
              <a:spcAft>
                <a:spcPts val="0"/>
              </a:spcAft>
              <a:buClr>
                <a:schemeClr val="dk1"/>
              </a:buClr>
              <a:buSzPts val="1800"/>
              <a:buFont typeface="Arial"/>
              <a:buChar char="➢"/>
            </a:pPr>
            <a:r>
              <a:rPr b="0" i="0" lang="en-US" sz="1700" u="none" cap="none" strike="noStrike">
                <a:solidFill>
                  <a:schemeClr val="dk1"/>
                </a:solidFill>
                <a:latin typeface="Arial"/>
                <a:ea typeface="Arial"/>
                <a:cs typeface="Arial"/>
                <a:sym typeface="Arial"/>
              </a:rPr>
              <a:t>Sustainable Supply Chain: Advocate for environmentally friendly materials, fair labor, and minimized transportation impact.</a:t>
            </a:r>
            <a:endParaRPr b="0" i="0" sz="1700" u="none" cap="none" strike="noStrike">
              <a:solidFill>
                <a:schemeClr val="dk1"/>
              </a:solidFill>
              <a:latin typeface="Arial"/>
              <a:ea typeface="Arial"/>
              <a:cs typeface="Arial"/>
              <a:sym typeface="Arial"/>
            </a:endParaRPr>
          </a:p>
          <a:p>
            <a:pPr indent="0" lvl="0" marL="457200" marR="0" rtl="0" algn="just">
              <a:lnSpc>
                <a:spcPct val="107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342900" lvl="0" marL="457200" marR="0" rtl="0" algn="just">
              <a:lnSpc>
                <a:spcPct val="107000"/>
              </a:lnSpc>
              <a:spcBef>
                <a:spcPts val="0"/>
              </a:spcBef>
              <a:spcAft>
                <a:spcPts val="0"/>
              </a:spcAft>
              <a:buClr>
                <a:schemeClr val="dk1"/>
              </a:buClr>
              <a:buSzPts val="1800"/>
              <a:buFont typeface="Arial"/>
              <a:buChar char="➢"/>
            </a:pPr>
            <a:r>
              <a:rPr b="0" i="0" lang="en-US" sz="1700" u="none" cap="none" strike="noStrike">
                <a:solidFill>
                  <a:schemeClr val="dk1"/>
                </a:solidFill>
                <a:latin typeface="Arial"/>
                <a:ea typeface="Arial"/>
                <a:cs typeface="Arial"/>
                <a:sym typeface="Arial"/>
              </a:rPr>
              <a:t>Eco-Friendly Packaging: Reduce waste, use biodegradable materials, and educate consumers on responsible disposal.</a:t>
            </a:r>
            <a:endParaRPr b="0" i="0" sz="1700" u="none" cap="none" strike="noStrike">
              <a:solidFill>
                <a:schemeClr val="dk1"/>
              </a:solidFill>
              <a:latin typeface="Arial"/>
              <a:ea typeface="Arial"/>
              <a:cs typeface="Arial"/>
              <a:sym typeface="Arial"/>
            </a:endParaRPr>
          </a:p>
          <a:p>
            <a:pPr indent="0" lvl="0" marL="457200" marR="0" rtl="0" algn="just">
              <a:lnSpc>
                <a:spcPct val="107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342900" lvl="0" marL="457200" marR="0" rtl="0" algn="just">
              <a:lnSpc>
                <a:spcPct val="107000"/>
              </a:lnSpc>
              <a:spcBef>
                <a:spcPts val="0"/>
              </a:spcBef>
              <a:spcAft>
                <a:spcPts val="0"/>
              </a:spcAft>
              <a:buClr>
                <a:schemeClr val="dk1"/>
              </a:buClr>
              <a:buSzPts val="1800"/>
              <a:buFont typeface="Arial"/>
              <a:buChar char="➢"/>
            </a:pPr>
            <a:r>
              <a:rPr b="0" i="0" lang="en-US" sz="1700" u="none" cap="none" strike="noStrike">
                <a:solidFill>
                  <a:schemeClr val="dk1"/>
                </a:solidFill>
                <a:latin typeface="Arial"/>
                <a:ea typeface="Arial"/>
                <a:cs typeface="Arial"/>
                <a:sym typeface="Arial"/>
              </a:rPr>
              <a:t>Innovation: Stay updated on new technologies for environmental impact reduction and foster a culture of adaptation.</a:t>
            </a:r>
            <a:endParaRPr b="0" i="0" sz="1700" u="none" cap="none" strike="noStrike">
              <a:solidFill>
                <a:schemeClr val="dk1"/>
              </a:solidFill>
              <a:latin typeface="Arial"/>
              <a:ea typeface="Arial"/>
              <a:cs typeface="Arial"/>
              <a:sym typeface="Arial"/>
            </a:endParaRPr>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8" name="Shape 1018"/>
        <p:cNvGrpSpPr/>
        <p:nvPr/>
      </p:nvGrpSpPr>
      <p:grpSpPr>
        <a:xfrm>
          <a:off x="0" y="0"/>
          <a:ext cx="0" cy="0"/>
          <a:chOff x="0" y="0"/>
          <a:chExt cx="0" cy="0"/>
        </a:xfrm>
      </p:grpSpPr>
      <p:pic>
        <p:nvPicPr>
          <p:cNvPr id="1019" name="Google Shape;1019;p119"/>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1020" name="Google Shape;1020;p119"/>
          <p:cNvSpPr txBox="1"/>
          <p:nvPr/>
        </p:nvSpPr>
        <p:spPr>
          <a:xfrm>
            <a:off x="968059" y="977030"/>
            <a:ext cx="8755693"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Chapter 4: Sustainable Marketing</a:t>
            </a:r>
            <a:endParaRPr b="0" i="0" sz="1700" u="none" cap="none" strike="noStrike">
              <a:solidFill>
                <a:schemeClr val="dk1"/>
              </a:solidFill>
              <a:latin typeface="Calibri"/>
              <a:ea typeface="Calibri"/>
              <a:cs typeface="Calibri"/>
              <a:sym typeface="Calibri"/>
            </a:endParaRPr>
          </a:p>
        </p:txBody>
      </p:sp>
      <p:sp>
        <p:nvSpPr>
          <p:cNvPr id="1021" name="Google Shape;1021;p119"/>
          <p:cNvSpPr txBox="1"/>
          <p:nvPr/>
        </p:nvSpPr>
        <p:spPr>
          <a:xfrm>
            <a:off x="968050" y="1644650"/>
            <a:ext cx="8755800" cy="369300"/>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c. Consumer Education for Sustainable Choices</a:t>
            </a:r>
            <a:endParaRPr b="0" i="0" sz="1700" u="none" cap="none" strike="noStrike">
              <a:solidFill>
                <a:schemeClr val="dk1"/>
              </a:solidFill>
              <a:latin typeface="Arial"/>
              <a:ea typeface="Arial"/>
              <a:cs typeface="Arial"/>
              <a:sym typeface="Arial"/>
            </a:endParaRPr>
          </a:p>
        </p:txBody>
      </p:sp>
      <p:sp>
        <p:nvSpPr>
          <p:cNvPr id="1022" name="Google Shape;1022;p119"/>
          <p:cNvSpPr txBox="1"/>
          <p:nvPr/>
        </p:nvSpPr>
        <p:spPr>
          <a:xfrm>
            <a:off x="968050" y="2013950"/>
            <a:ext cx="8865000" cy="401644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Businesses contribute to a more informed and conscious consumer base by focusing on consumer education for sustainable choices. This entails promoting sustainability through various initiatives: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42900" lvl="0" marL="457200" marR="0" rtl="0" algn="l">
              <a:lnSpc>
                <a:spcPct val="100000"/>
              </a:lnSpc>
              <a:spcBef>
                <a:spcPts val="0"/>
              </a:spcBef>
              <a:spcAft>
                <a:spcPts val="0"/>
              </a:spcAft>
              <a:buClr>
                <a:srgbClr val="000000"/>
              </a:buClr>
              <a:buSzPts val="1800"/>
              <a:buFont typeface="Arial"/>
              <a:buChar char="➢"/>
            </a:pPr>
            <a:r>
              <a:rPr b="0" i="0" lang="en-US" sz="1700" u="none" cap="none" strike="noStrike">
                <a:solidFill>
                  <a:srgbClr val="000000"/>
                </a:solidFill>
                <a:latin typeface="Arial"/>
                <a:ea typeface="Arial"/>
                <a:cs typeface="Arial"/>
                <a:sym typeface="Arial"/>
              </a:rPr>
              <a:t>Product Transparency: Provide clear environmental and social impact details through labels, certifications, and online resources.</a:t>
            </a:r>
            <a:endParaRPr b="0" i="0" sz="17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42900" lvl="0" marL="457200" marR="0" rtl="0" algn="l">
              <a:lnSpc>
                <a:spcPct val="100000"/>
              </a:lnSpc>
              <a:spcBef>
                <a:spcPts val="0"/>
              </a:spcBef>
              <a:spcAft>
                <a:spcPts val="0"/>
              </a:spcAft>
              <a:buClr>
                <a:srgbClr val="000000"/>
              </a:buClr>
              <a:buSzPts val="1800"/>
              <a:buFont typeface="Arial"/>
              <a:buChar char="➢"/>
            </a:pPr>
            <a:r>
              <a:rPr b="0" i="0" lang="en-US" sz="1700" u="none" cap="none" strike="noStrike">
                <a:solidFill>
                  <a:srgbClr val="000000"/>
                </a:solidFill>
                <a:latin typeface="Arial"/>
                <a:ea typeface="Arial"/>
                <a:cs typeface="Arial"/>
                <a:sym typeface="Arial"/>
              </a:rPr>
              <a:t>Educational Campaigns: Raise awareness through content like blogs, videos, and infographics, emphasizing eco-friendly practices and sustainable living benefits.</a:t>
            </a:r>
            <a:endParaRPr b="0" i="0" sz="17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42900" lvl="0" marL="457200" marR="0" rtl="0" algn="l">
              <a:lnSpc>
                <a:spcPct val="100000"/>
              </a:lnSpc>
              <a:spcBef>
                <a:spcPts val="0"/>
              </a:spcBef>
              <a:spcAft>
                <a:spcPts val="0"/>
              </a:spcAft>
              <a:buClr>
                <a:srgbClr val="000000"/>
              </a:buClr>
              <a:buSzPts val="1800"/>
              <a:buFont typeface="Arial"/>
              <a:buChar char="➢"/>
            </a:pPr>
            <a:r>
              <a:rPr b="0" i="0" lang="en-US" sz="1700" u="none" cap="none" strike="noStrike">
                <a:solidFill>
                  <a:srgbClr val="000000"/>
                </a:solidFill>
                <a:latin typeface="Arial"/>
                <a:ea typeface="Arial"/>
                <a:cs typeface="Arial"/>
                <a:sym typeface="Arial"/>
              </a:rPr>
              <a:t>Online Guides: Develop accessible resources on eco-friendly living, sustainable shopping, and reducing environmental impact.</a:t>
            </a:r>
            <a:endParaRPr b="0" i="0" sz="17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42900" lvl="0" marL="457200" marR="0" rtl="0" algn="l">
              <a:lnSpc>
                <a:spcPct val="100000"/>
              </a:lnSpc>
              <a:spcBef>
                <a:spcPts val="0"/>
              </a:spcBef>
              <a:spcAft>
                <a:spcPts val="0"/>
              </a:spcAft>
              <a:buClr>
                <a:srgbClr val="000000"/>
              </a:buClr>
              <a:buSzPts val="1800"/>
              <a:buFont typeface="Arial"/>
              <a:buChar char="➢"/>
            </a:pPr>
            <a:r>
              <a:rPr b="0" i="0" lang="en-US" sz="1700" u="none" cap="none" strike="noStrike">
                <a:solidFill>
                  <a:srgbClr val="000000"/>
                </a:solidFill>
                <a:latin typeface="Arial"/>
                <a:ea typeface="Arial"/>
                <a:cs typeface="Arial"/>
                <a:sym typeface="Arial"/>
              </a:rPr>
              <a:t>Sustainable Rewards: Incentivize eco-conscious decisions with discounts, loyalty points, or exclusive benefits, reinforcing positive sustainable behaviors.</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6" name="Shape 1026"/>
        <p:cNvGrpSpPr/>
        <p:nvPr/>
      </p:nvGrpSpPr>
      <p:grpSpPr>
        <a:xfrm>
          <a:off x="0" y="0"/>
          <a:ext cx="0" cy="0"/>
          <a:chOff x="0" y="0"/>
          <a:chExt cx="0" cy="0"/>
        </a:xfrm>
      </p:grpSpPr>
      <p:pic>
        <p:nvPicPr>
          <p:cNvPr id="1027" name="Google Shape;1027;p120"/>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1028" name="Google Shape;1028;p120"/>
          <p:cNvSpPr txBox="1"/>
          <p:nvPr/>
        </p:nvSpPr>
        <p:spPr>
          <a:xfrm>
            <a:off x="968059" y="977030"/>
            <a:ext cx="8755693"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Chapter 4: Sustainable Marketing</a:t>
            </a:r>
            <a:endParaRPr b="0" i="0" sz="1700" u="none" cap="none" strike="noStrike">
              <a:solidFill>
                <a:schemeClr val="dk1"/>
              </a:solidFill>
              <a:latin typeface="Calibri"/>
              <a:ea typeface="Calibri"/>
              <a:cs typeface="Calibri"/>
              <a:sym typeface="Calibri"/>
            </a:endParaRPr>
          </a:p>
        </p:txBody>
      </p:sp>
      <p:sp>
        <p:nvSpPr>
          <p:cNvPr id="1029" name="Google Shape;1029;p120"/>
          <p:cNvSpPr txBox="1"/>
          <p:nvPr/>
        </p:nvSpPr>
        <p:spPr>
          <a:xfrm>
            <a:off x="968046" y="1533725"/>
            <a:ext cx="8755800" cy="35390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d. Measuring Impact and Continuous Improvement</a:t>
            </a:r>
            <a:endParaRPr b="1" i="0" sz="1700" u="none" cap="none" strike="noStrike">
              <a:solidFill>
                <a:schemeClr val="dk1"/>
              </a:solidFill>
              <a:latin typeface="Arial"/>
              <a:ea typeface="Arial"/>
              <a:cs typeface="Arial"/>
              <a:sym typeface="Arial"/>
            </a:endParaRPr>
          </a:p>
        </p:txBody>
      </p:sp>
      <p:sp>
        <p:nvSpPr>
          <p:cNvPr id="1030" name="Google Shape;1030;p120"/>
          <p:cNvSpPr txBox="1"/>
          <p:nvPr/>
        </p:nvSpPr>
        <p:spPr>
          <a:xfrm>
            <a:off x="968050" y="1922325"/>
            <a:ext cx="4473300" cy="2891777"/>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In the pursuit of sustainable marketing, businesses must embrace a commitment to measurable impact and perpetual enhancement. This involves establishing clear Key Performance Indicators (KPIs), quantifying both environmental and social outcomes, and regularly conducting audits and assessments. </a:t>
            </a:r>
            <a:endParaRPr b="0" i="0" sz="1700" u="none" cap="none" strike="noStrike">
              <a:solidFill>
                <a:srgbClr val="000000"/>
              </a:solidFill>
              <a:latin typeface="Arial"/>
              <a:ea typeface="Arial"/>
              <a:cs typeface="Arial"/>
              <a:sym typeface="Arial"/>
            </a:endParaRPr>
          </a:p>
          <a:p>
            <a:pPr indent="-342900" lvl="0" marL="457200" marR="0" rtl="0" algn="just">
              <a:lnSpc>
                <a:spcPct val="107000"/>
              </a:lnSpc>
              <a:spcBef>
                <a:spcPts val="0"/>
              </a:spcBef>
              <a:spcAft>
                <a:spcPts val="0"/>
              </a:spcAft>
              <a:buClr>
                <a:srgbClr val="000000"/>
              </a:buClr>
              <a:buSzPts val="1800"/>
              <a:buFont typeface="Arial"/>
              <a:buChar char="➢"/>
            </a:pPr>
            <a:r>
              <a:rPr b="0" i="0" lang="en-US" sz="1700" u="none" cap="none" strike="noStrike">
                <a:solidFill>
                  <a:srgbClr val="000000"/>
                </a:solidFill>
                <a:latin typeface="Arial"/>
                <a:ea typeface="Arial"/>
                <a:cs typeface="Arial"/>
                <a:sym typeface="Arial"/>
              </a:rPr>
              <a:t>Establish feedback mechanisms specifically for continuous improvement </a:t>
            </a:r>
            <a:endParaRPr b="0" i="0" sz="1700" u="none" cap="none" strike="noStrike">
              <a:solidFill>
                <a:srgbClr val="000000"/>
              </a:solidFill>
              <a:latin typeface="Arial"/>
              <a:ea typeface="Arial"/>
              <a:cs typeface="Arial"/>
              <a:sym typeface="Arial"/>
            </a:endParaRPr>
          </a:p>
        </p:txBody>
      </p:sp>
      <p:pic>
        <p:nvPicPr>
          <p:cNvPr id="1031" name="Google Shape;1031;p120"/>
          <p:cNvPicPr preferRelativeResize="0"/>
          <p:nvPr/>
        </p:nvPicPr>
        <p:blipFill rotWithShape="1">
          <a:blip r:embed="rId4">
            <a:alphaModFix/>
          </a:blip>
          <a:srcRect b="0" l="0" r="0" t="0"/>
          <a:stretch/>
        </p:blipFill>
        <p:spPr>
          <a:xfrm>
            <a:off x="5569250" y="2008262"/>
            <a:ext cx="4770389" cy="2684737"/>
          </a:xfrm>
          <a:prstGeom prst="rect">
            <a:avLst/>
          </a:prstGeom>
          <a:noFill/>
          <a:ln>
            <a:noFill/>
          </a:ln>
        </p:spPr>
      </p:pic>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5" name="Shape 1035"/>
        <p:cNvGrpSpPr/>
        <p:nvPr/>
      </p:nvGrpSpPr>
      <p:grpSpPr>
        <a:xfrm>
          <a:off x="0" y="0"/>
          <a:ext cx="0" cy="0"/>
          <a:chOff x="0" y="0"/>
          <a:chExt cx="0" cy="0"/>
        </a:xfrm>
      </p:grpSpPr>
      <p:pic>
        <p:nvPicPr>
          <p:cNvPr id="1036" name="Google Shape;1036;p121"/>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1037" name="Google Shape;1037;p121"/>
          <p:cNvSpPr txBox="1"/>
          <p:nvPr/>
        </p:nvSpPr>
        <p:spPr>
          <a:xfrm>
            <a:off x="1269435" y="1255188"/>
            <a:ext cx="8152937" cy="50779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700"/>
              <a:buFont typeface="Arial"/>
              <a:buNone/>
            </a:pPr>
            <a:r>
              <a:rPr b="1" i="0" lang="en-US" sz="2700" u="none" cap="none" strike="noStrike">
                <a:solidFill>
                  <a:schemeClr val="dk1"/>
                </a:solidFill>
                <a:latin typeface="Arial"/>
                <a:ea typeface="Arial"/>
                <a:cs typeface="Arial"/>
                <a:sym typeface="Arial"/>
              </a:rPr>
              <a:t>Module 6: Financial Management and Funding </a:t>
            </a:r>
            <a:endParaRPr b="1" i="0" sz="2700" u="none" cap="none" strike="noStrike">
              <a:solidFill>
                <a:schemeClr val="dk1"/>
              </a:solidFill>
              <a:latin typeface="Arial"/>
              <a:ea typeface="Arial"/>
              <a:cs typeface="Arial"/>
              <a:sym typeface="Arial"/>
            </a:endParaRPr>
          </a:p>
        </p:txBody>
      </p:sp>
      <p:pic>
        <p:nvPicPr>
          <p:cNvPr id="1038" name="Google Shape;1038;p121"/>
          <p:cNvPicPr preferRelativeResize="0"/>
          <p:nvPr/>
        </p:nvPicPr>
        <p:blipFill rotWithShape="1">
          <a:blip r:embed="rId4">
            <a:alphaModFix/>
          </a:blip>
          <a:srcRect b="0" l="0" r="0" t="0"/>
          <a:stretch/>
        </p:blipFill>
        <p:spPr>
          <a:xfrm>
            <a:off x="2757861" y="2256169"/>
            <a:ext cx="5047994" cy="4001263"/>
          </a:xfrm>
          <a:prstGeom prst="rect">
            <a:avLst/>
          </a:prstGeom>
          <a:noFill/>
          <a:ln>
            <a:noFill/>
          </a:ln>
        </p:spPr>
      </p:pic>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2" name="Shape 1042"/>
        <p:cNvGrpSpPr/>
        <p:nvPr/>
      </p:nvGrpSpPr>
      <p:grpSpPr>
        <a:xfrm>
          <a:off x="0" y="0"/>
          <a:ext cx="0" cy="0"/>
          <a:chOff x="0" y="0"/>
          <a:chExt cx="0" cy="0"/>
        </a:xfrm>
      </p:grpSpPr>
      <p:pic>
        <p:nvPicPr>
          <p:cNvPr id="1043" name="Google Shape;1043;p122"/>
          <p:cNvPicPr preferRelativeResize="0"/>
          <p:nvPr/>
        </p:nvPicPr>
        <p:blipFill rotWithShape="1">
          <a:blip r:embed="rId3">
            <a:alphaModFix/>
          </a:blip>
          <a:srcRect b="0" l="0" r="0" t="0"/>
          <a:stretch/>
        </p:blipFill>
        <p:spPr>
          <a:xfrm>
            <a:off x="2838" y="-100361"/>
            <a:ext cx="10688975" cy="7559673"/>
          </a:xfrm>
          <a:prstGeom prst="rect">
            <a:avLst/>
          </a:prstGeom>
          <a:noFill/>
          <a:ln>
            <a:noFill/>
          </a:ln>
        </p:spPr>
      </p:pic>
      <p:sp>
        <p:nvSpPr>
          <p:cNvPr id="1044" name="Google Shape;1044;p122"/>
          <p:cNvSpPr txBox="1"/>
          <p:nvPr/>
        </p:nvSpPr>
        <p:spPr>
          <a:xfrm>
            <a:off x="549626" y="1017466"/>
            <a:ext cx="9592559" cy="74173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Introduction to Financial Management</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Financial literacy is the ability to understand and effectively use financial skills, including personal financial management, budgeting, and investing. It forms the foundation of your relationship with money and is a lifelong learning journey. Starting early enhances your chances of success, as education is key. Financial literacy encompasses more than balancing a checkbook; it involves understanding how money works in business and life. </a:t>
            </a:r>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Here are some tips for managing your finances:</a:t>
            </a:r>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Bootstrapping: </a:t>
            </a:r>
            <a:r>
              <a:rPr b="0" i="0" lang="en-US" sz="1700" u="none" cap="none" strike="noStrike">
                <a:solidFill>
                  <a:schemeClr val="dk1"/>
                </a:solidFill>
                <a:latin typeface="Arial"/>
                <a:ea typeface="Arial"/>
                <a:cs typeface="Arial"/>
                <a:sym typeface="Arial"/>
              </a:rPr>
              <a:t>Use your own money or funds from friends and family when starting a business. This avoids borrowing and paying interest. Continue this practice as long as possible.</a:t>
            </a:r>
            <a:endParaRPr/>
          </a:p>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Tax Compliance: </a:t>
            </a:r>
            <a:r>
              <a:rPr b="0" i="0" lang="en-US" sz="1700" u="none" cap="none" strike="noStrike">
                <a:solidFill>
                  <a:schemeClr val="dk1"/>
                </a:solidFill>
                <a:latin typeface="Arial"/>
                <a:ea typeface="Arial"/>
                <a:cs typeface="Arial"/>
                <a:sym typeface="Arial"/>
              </a:rPr>
              <a:t>Entrepreneurs often face higher tax liabilities and may underestimate the importance of timely tax compliance. Seek professional help to stay on top of taxes and avoid end-of-year surprises.</a:t>
            </a:r>
            <a:endParaRPr/>
          </a:p>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Budgeting: </a:t>
            </a:r>
            <a:r>
              <a:rPr b="0" i="0" lang="en-US" sz="1700" u="none" cap="none" strike="noStrike">
                <a:solidFill>
                  <a:schemeClr val="dk1"/>
                </a:solidFill>
                <a:latin typeface="Arial"/>
                <a:ea typeface="Arial"/>
                <a:cs typeface="Arial"/>
                <a:sym typeface="Arial"/>
              </a:rPr>
              <a:t>Having a budget is crucial, especially for young entrepreneurs. Estimate the total monthly budget for different teams and activities to stay ahead and plan for contingencies.</a:t>
            </a:r>
            <a:endParaRPr/>
          </a:p>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Early Saving: </a:t>
            </a:r>
            <a:r>
              <a:rPr b="0" i="0" lang="en-US" sz="1700" u="none" cap="none" strike="noStrike">
                <a:solidFill>
                  <a:schemeClr val="dk1"/>
                </a:solidFill>
                <a:latin typeface="Arial"/>
                <a:ea typeface="Arial"/>
                <a:cs typeface="Arial"/>
                <a:sym typeface="Arial"/>
              </a:rPr>
              <a:t>Save money early to handle failures and emergencies. Savings can support your business and personal needs without added stress.</a:t>
            </a:r>
            <a:endParaRPr/>
          </a:p>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Record Keeping: </a:t>
            </a:r>
            <a:r>
              <a:rPr b="0" i="0" lang="en-US" sz="1700" u="none" cap="none" strike="noStrike">
                <a:solidFill>
                  <a:schemeClr val="dk1"/>
                </a:solidFill>
                <a:latin typeface="Arial"/>
                <a:ea typeface="Arial"/>
                <a:cs typeface="Arial"/>
                <a:sym typeface="Arial"/>
              </a:rPr>
              <a:t>Maintain organized financial records to comply with business regulations and avoid legal issues. Proper documentation is essential for your business's health and legality.</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p:txBody>
      </p:sp>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8" name="Shape 1048"/>
        <p:cNvGrpSpPr/>
        <p:nvPr/>
      </p:nvGrpSpPr>
      <p:grpSpPr>
        <a:xfrm>
          <a:off x="0" y="0"/>
          <a:ext cx="0" cy="0"/>
          <a:chOff x="0" y="0"/>
          <a:chExt cx="0" cy="0"/>
        </a:xfrm>
      </p:grpSpPr>
      <p:pic>
        <p:nvPicPr>
          <p:cNvPr id="1049" name="Google Shape;1049;p123"/>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050" name="Google Shape;1050;p123"/>
          <p:cNvSpPr txBox="1"/>
          <p:nvPr/>
        </p:nvSpPr>
        <p:spPr>
          <a:xfrm>
            <a:off x="611388" y="641752"/>
            <a:ext cx="9268500" cy="375483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 Budgeting and Forecasting</a:t>
            </a:r>
            <a:endParaRPr b="1"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Budgeting and forecasting are crucial for business management, helping businesses plan finances, predict performance, and make informed decisions. </a:t>
            </a:r>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Noto Sans Symbols"/>
              <a:buChar char="⮚"/>
            </a:pPr>
            <a:r>
              <a:rPr b="0" i="0" lang="en-US" sz="1700" u="none" cap="none" strike="noStrike">
                <a:solidFill>
                  <a:schemeClr val="dk1"/>
                </a:solidFill>
                <a:latin typeface="Arial"/>
                <a:ea typeface="Arial"/>
                <a:cs typeface="Arial"/>
                <a:sym typeface="Arial"/>
              </a:rPr>
              <a:t>Steps to Create a Budget</a:t>
            </a:r>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Identify Income Sources: </a:t>
            </a:r>
            <a:r>
              <a:rPr b="0" i="0" lang="en-US" sz="1700" u="none" cap="none" strike="noStrike">
                <a:solidFill>
                  <a:schemeClr val="dk1"/>
                </a:solidFill>
                <a:latin typeface="Arial"/>
                <a:ea typeface="Arial"/>
                <a:cs typeface="Arial"/>
                <a:sym typeface="Arial"/>
              </a:rPr>
              <a:t>List all ways your business earns money, such as sales of products or services.</a:t>
            </a:r>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Determine Expenses: </a:t>
            </a:r>
            <a:r>
              <a:rPr b="0" i="0" lang="en-US" sz="1700" u="none" cap="none" strike="noStrike">
                <a:solidFill>
                  <a:schemeClr val="dk1"/>
                </a:solidFill>
                <a:latin typeface="Arial"/>
                <a:ea typeface="Arial"/>
                <a:cs typeface="Arial"/>
                <a:sym typeface="Arial"/>
              </a:rPr>
              <a:t>List all necessary expenses like rent, supplies, and wages.</a:t>
            </a:r>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Allocate Funds: </a:t>
            </a:r>
            <a:r>
              <a:rPr b="0" i="0" lang="en-US" sz="1700" u="none" cap="none" strike="noStrike">
                <a:solidFill>
                  <a:schemeClr val="dk1"/>
                </a:solidFill>
                <a:latin typeface="Arial"/>
                <a:ea typeface="Arial"/>
                <a:cs typeface="Arial"/>
                <a:sym typeface="Arial"/>
              </a:rPr>
              <a:t>Distribute money across various business needs, such as purchases and marketing.</a:t>
            </a:r>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Monitor Spending: </a:t>
            </a:r>
            <a:r>
              <a:rPr b="0" i="0" lang="en-US" sz="1700" u="none" cap="none" strike="noStrike">
                <a:solidFill>
                  <a:schemeClr val="dk1"/>
                </a:solidFill>
                <a:latin typeface="Arial"/>
                <a:ea typeface="Arial"/>
                <a:cs typeface="Arial"/>
                <a:sym typeface="Arial"/>
              </a:rPr>
              <a:t>Regularly compare actual spending to your budget and adjust as needed to avoid overspending.</a:t>
            </a:r>
            <a:endParaRPr b="0" i="0" sz="1700" u="none" cap="none" strike="noStrike">
              <a:solidFill>
                <a:schemeClr val="dk1"/>
              </a:solidFill>
              <a:latin typeface="Arial"/>
              <a:ea typeface="Arial"/>
              <a:cs typeface="Arial"/>
              <a:sym typeface="Arial"/>
            </a:endParaRPr>
          </a:p>
        </p:txBody>
      </p:sp>
      <p:sp>
        <p:nvSpPr>
          <p:cNvPr id="1051" name="Google Shape;1051;p123"/>
          <p:cNvSpPr txBox="1"/>
          <p:nvPr/>
        </p:nvSpPr>
        <p:spPr>
          <a:xfrm>
            <a:off x="611388" y="4616605"/>
            <a:ext cx="9067964" cy="1661993"/>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700"/>
              <a:buFont typeface="Noto Sans Symbols"/>
              <a:buChar char="⮚"/>
            </a:pPr>
            <a:r>
              <a:rPr b="0" i="0" lang="en-US" sz="1700" u="none" cap="none" strike="noStrike">
                <a:solidFill>
                  <a:srgbClr val="000000"/>
                </a:solidFill>
                <a:latin typeface="Arial"/>
                <a:ea typeface="Arial"/>
                <a:cs typeface="Arial"/>
                <a:sym typeface="Arial"/>
              </a:rPr>
              <a:t>Sales Forecasting</a:t>
            </a:r>
            <a:endParaRPr/>
          </a:p>
          <a:p>
            <a:pPr indent="0" lvl="0" marL="0" marR="0" rtl="0" algn="l">
              <a:lnSpc>
                <a:spcPct val="100000"/>
              </a:lnSpc>
              <a:spcBef>
                <a:spcPts val="0"/>
              </a:spcBef>
              <a:spcAft>
                <a:spcPts val="0"/>
              </a:spcAft>
              <a:buNone/>
            </a:pPr>
            <a:r>
              <a:rPr b="0" i="0" lang="en-US" sz="1700" u="none" cap="none" strike="noStrike">
                <a:solidFill>
                  <a:srgbClr val="000000"/>
                </a:solidFill>
                <a:latin typeface="Arial"/>
                <a:ea typeface="Arial"/>
                <a:cs typeface="Arial"/>
                <a:sym typeface="Arial"/>
              </a:rPr>
              <a:t>Estimating future sales helps in planning production, financial needs, and setting sales goals.</a:t>
            </a:r>
            <a:endParaRPr/>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Look at Past Sales: </a:t>
            </a:r>
            <a:r>
              <a:rPr b="0" i="0" lang="en-US" sz="1700" u="none" cap="none" strike="noStrike">
                <a:solidFill>
                  <a:srgbClr val="000000"/>
                </a:solidFill>
                <a:latin typeface="Arial"/>
                <a:ea typeface="Arial"/>
                <a:cs typeface="Arial"/>
                <a:sym typeface="Arial"/>
              </a:rPr>
              <a:t>Use historical data to predict future sales.</a:t>
            </a:r>
            <a:endParaRPr/>
          </a:p>
          <a:p>
            <a:pPr indent="-285750" lvl="0" marL="285750" marR="0" rtl="0" algn="l">
              <a:lnSpc>
                <a:spcPct val="10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Monitor Market Trends: </a:t>
            </a:r>
            <a:r>
              <a:rPr b="0" i="0" lang="en-US" sz="1700" u="none" cap="none" strike="noStrike">
                <a:solidFill>
                  <a:srgbClr val="000000"/>
                </a:solidFill>
                <a:latin typeface="Arial"/>
                <a:ea typeface="Arial"/>
                <a:cs typeface="Arial"/>
                <a:sym typeface="Arial"/>
              </a:rPr>
              <a:t>Observe economic trends to refine your sales forecasts.</a:t>
            </a:r>
            <a:endParaRPr/>
          </a:p>
        </p:txBody>
      </p:sp>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5" name="Shape 1055"/>
        <p:cNvGrpSpPr/>
        <p:nvPr/>
      </p:nvGrpSpPr>
      <p:grpSpPr>
        <a:xfrm>
          <a:off x="0" y="0"/>
          <a:ext cx="0" cy="0"/>
          <a:chOff x="0" y="0"/>
          <a:chExt cx="0" cy="0"/>
        </a:xfrm>
      </p:grpSpPr>
      <p:pic>
        <p:nvPicPr>
          <p:cNvPr id="1056" name="Google Shape;1056;p124"/>
          <p:cNvPicPr preferRelativeResize="0"/>
          <p:nvPr/>
        </p:nvPicPr>
        <p:blipFill rotWithShape="1">
          <a:blip r:embed="rId3">
            <a:alphaModFix/>
          </a:blip>
          <a:srcRect b="0" l="0" r="0" t="0"/>
          <a:stretch/>
        </p:blipFill>
        <p:spPr>
          <a:xfrm>
            <a:off x="2838" y="-2"/>
            <a:ext cx="10688975" cy="7559673"/>
          </a:xfrm>
          <a:prstGeom prst="rect">
            <a:avLst/>
          </a:prstGeom>
          <a:noFill/>
          <a:ln>
            <a:noFill/>
          </a:ln>
        </p:spPr>
      </p:pic>
      <p:sp>
        <p:nvSpPr>
          <p:cNvPr id="1057" name="Google Shape;1057;p124"/>
          <p:cNvSpPr txBox="1"/>
          <p:nvPr/>
        </p:nvSpPr>
        <p:spPr>
          <a:xfrm>
            <a:off x="700505" y="2164027"/>
            <a:ext cx="4724556" cy="323161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1700"/>
              <a:buFont typeface="Arial"/>
              <a:buNone/>
            </a:pPr>
            <a:r>
              <a:t/>
            </a:r>
            <a:endParaRPr b="1"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Noto Sans Symbols"/>
              <a:buChar char="⮚"/>
            </a:pPr>
            <a:r>
              <a:rPr b="1" i="0" lang="en-US" sz="1700" u="none" cap="none" strike="noStrike">
                <a:solidFill>
                  <a:schemeClr val="dk1"/>
                </a:solidFill>
                <a:latin typeface="Arial"/>
                <a:ea typeface="Arial"/>
                <a:cs typeface="Arial"/>
                <a:sym typeface="Arial"/>
              </a:rPr>
              <a:t>Financial Planning</a:t>
            </a:r>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Preparing your business finances for the future involves</a:t>
            </a:r>
            <a:endParaRPr/>
          </a:p>
          <a:p>
            <a:pPr indent="0" lvl="0" marL="0" marR="0" rtl="0" algn="just">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Managing Cash Flow: </a:t>
            </a:r>
            <a:r>
              <a:rPr b="0" i="0" lang="en-US" sz="1700" u="none" cap="none" strike="noStrike">
                <a:solidFill>
                  <a:schemeClr val="dk1"/>
                </a:solidFill>
                <a:latin typeface="Arial"/>
                <a:ea typeface="Arial"/>
                <a:cs typeface="Arial"/>
                <a:sym typeface="Arial"/>
              </a:rPr>
              <a:t>Ensuring sufficient funds for operations.</a:t>
            </a:r>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Investment Planning: </a:t>
            </a:r>
            <a:r>
              <a:rPr b="0" i="0" lang="en-US" sz="1700" u="none" cap="none" strike="noStrike">
                <a:solidFill>
                  <a:schemeClr val="dk1"/>
                </a:solidFill>
                <a:latin typeface="Arial"/>
                <a:ea typeface="Arial"/>
                <a:cs typeface="Arial"/>
                <a:sym typeface="Arial"/>
              </a:rPr>
              <a:t>Choosing investments to grow your business.</a:t>
            </a:r>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Risk Management: </a:t>
            </a:r>
            <a:r>
              <a:rPr b="0" i="0" lang="en-US" sz="1700" u="none" cap="none" strike="noStrike">
                <a:solidFill>
                  <a:schemeClr val="dk1"/>
                </a:solidFill>
                <a:latin typeface="Arial"/>
                <a:ea typeface="Arial"/>
                <a:cs typeface="Arial"/>
                <a:sym typeface="Arial"/>
              </a:rPr>
              <a:t>Identifying potential financial risks and preparing strategies to mitigate them.</a:t>
            </a:r>
            <a:endParaRPr b="0" i="0" sz="1700" u="none" cap="none" strike="noStrike">
              <a:solidFill>
                <a:schemeClr val="dk1"/>
              </a:solidFill>
              <a:latin typeface="Arial"/>
              <a:ea typeface="Arial"/>
              <a:cs typeface="Arial"/>
              <a:sym typeface="Arial"/>
            </a:endParaRPr>
          </a:p>
        </p:txBody>
      </p:sp>
      <p:pic>
        <p:nvPicPr>
          <p:cNvPr id="1058" name="Google Shape;1058;p124"/>
          <p:cNvPicPr preferRelativeResize="0"/>
          <p:nvPr/>
        </p:nvPicPr>
        <p:blipFill rotWithShape="1">
          <a:blip r:embed="rId4">
            <a:alphaModFix/>
          </a:blip>
          <a:srcRect b="0" l="0" r="0" t="0"/>
          <a:stretch/>
        </p:blipFill>
        <p:spPr>
          <a:xfrm>
            <a:off x="5815353" y="2241548"/>
            <a:ext cx="4365525" cy="3076575"/>
          </a:xfrm>
          <a:prstGeom prst="rect">
            <a:avLst/>
          </a:prstGeom>
          <a:noFill/>
          <a:ln>
            <a:noFill/>
          </a:ln>
        </p:spPr>
      </p:pic>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2" name="Shape 1062"/>
        <p:cNvGrpSpPr/>
        <p:nvPr/>
      </p:nvGrpSpPr>
      <p:grpSpPr>
        <a:xfrm>
          <a:off x="0" y="0"/>
          <a:ext cx="0" cy="0"/>
          <a:chOff x="0" y="0"/>
          <a:chExt cx="0" cy="0"/>
        </a:xfrm>
      </p:grpSpPr>
      <p:pic>
        <p:nvPicPr>
          <p:cNvPr id="1063" name="Google Shape;1063;p125"/>
          <p:cNvPicPr preferRelativeResize="0"/>
          <p:nvPr/>
        </p:nvPicPr>
        <p:blipFill rotWithShape="1">
          <a:blip r:embed="rId3">
            <a:alphaModFix/>
          </a:blip>
          <a:srcRect b="0" l="0" r="0" t="0"/>
          <a:stretch/>
        </p:blipFill>
        <p:spPr>
          <a:xfrm>
            <a:off x="2838" y="0"/>
            <a:ext cx="10688975" cy="7559673"/>
          </a:xfrm>
          <a:prstGeom prst="rect">
            <a:avLst/>
          </a:prstGeom>
          <a:noFill/>
          <a:ln>
            <a:noFill/>
          </a:ln>
        </p:spPr>
      </p:pic>
      <p:sp>
        <p:nvSpPr>
          <p:cNvPr id="1064" name="Google Shape;1064;p125"/>
          <p:cNvSpPr txBox="1"/>
          <p:nvPr/>
        </p:nvSpPr>
        <p:spPr>
          <a:xfrm>
            <a:off x="718501" y="585121"/>
            <a:ext cx="8637374" cy="323161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Managing Cash Flow</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Managing cash flow is about making sure your business always has enough money to keep running.</a:t>
            </a:r>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Noto Sans Symbols"/>
              <a:buChar char="⮚"/>
            </a:pPr>
            <a:r>
              <a:rPr b="1" i="0" lang="en-US" sz="1700" u="none" cap="none" strike="noStrike">
                <a:solidFill>
                  <a:schemeClr val="dk1"/>
                </a:solidFill>
                <a:latin typeface="Arial"/>
                <a:ea typeface="Arial"/>
                <a:cs typeface="Arial"/>
                <a:sym typeface="Arial"/>
              </a:rPr>
              <a:t>What is Cash Flow? </a:t>
            </a:r>
            <a:endParaRPr b="1"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Cash flow is the money that comes in and goes out of your business. It's like your business's heartbeat, keeping everything running.</a:t>
            </a:r>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Why managing cash flow is important</a:t>
            </a:r>
            <a:endParaRPr b="0"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It keeps your business alive: </a:t>
            </a:r>
            <a:r>
              <a:rPr b="0" i="0" lang="en-US" sz="1700" u="none" cap="none" strike="noStrike">
                <a:solidFill>
                  <a:schemeClr val="dk1"/>
                </a:solidFill>
                <a:latin typeface="Arial"/>
                <a:ea typeface="Arial"/>
                <a:cs typeface="Arial"/>
                <a:sym typeface="Arial"/>
              </a:rPr>
              <a:t>Good cash flow management makes sure your business has enough money to operate.</a:t>
            </a:r>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Avoid Financial Trouble: </a:t>
            </a:r>
            <a:r>
              <a:rPr b="0" i="0" lang="en-US" sz="1700" u="none" cap="none" strike="noStrike">
                <a:solidFill>
                  <a:schemeClr val="dk1"/>
                </a:solidFill>
                <a:latin typeface="Arial"/>
                <a:ea typeface="Arial"/>
                <a:cs typeface="Arial"/>
                <a:sym typeface="Arial"/>
              </a:rPr>
              <a:t>It helps you not run out of money unexpectedly.</a:t>
            </a:r>
            <a:endParaRPr b="0" i="0" sz="1700" u="none" cap="none" strike="noStrike">
              <a:solidFill>
                <a:schemeClr val="dk1"/>
              </a:solidFill>
              <a:latin typeface="Arial"/>
              <a:ea typeface="Arial"/>
              <a:cs typeface="Arial"/>
              <a:sym typeface="Arial"/>
            </a:endParaRPr>
          </a:p>
        </p:txBody>
      </p:sp>
      <p:sp>
        <p:nvSpPr>
          <p:cNvPr id="1065" name="Google Shape;1065;p125"/>
          <p:cNvSpPr txBox="1"/>
          <p:nvPr/>
        </p:nvSpPr>
        <p:spPr>
          <a:xfrm>
            <a:off x="820921" y="3816735"/>
            <a:ext cx="9049969" cy="2708434"/>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700"/>
              <a:buFont typeface="Noto Sans Symbols"/>
              <a:buChar char="⮚"/>
            </a:pPr>
            <a:r>
              <a:rPr b="1" i="0" lang="en-US" sz="1700" u="none" cap="none" strike="noStrike">
                <a:solidFill>
                  <a:schemeClr val="dk1"/>
                </a:solidFill>
                <a:latin typeface="Arial"/>
                <a:ea typeface="Arial"/>
                <a:cs typeface="Arial"/>
                <a:sym typeface="Arial"/>
              </a:rPr>
              <a:t>Simple Strategies for Healthy Cash Flow</a:t>
            </a:r>
            <a:endParaRPr/>
          </a:p>
          <a:p>
            <a:pPr indent="-285750" lvl="0" marL="425450" marR="0" rtl="0" algn="just">
              <a:lnSpc>
                <a:spcPct val="100000"/>
              </a:lnSpc>
              <a:spcBef>
                <a:spcPts val="0"/>
              </a:spcBef>
              <a:spcAft>
                <a:spcPts val="0"/>
              </a:spcAft>
              <a:buClr>
                <a:schemeClr val="dk1"/>
              </a:buClr>
              <a:buSzPts val="1400"/>
              <a:buFont typeface="Arial"/>
              <a:buChar char="•"/>
            </a:pPr>
            <a:r>
              <a:rPr b="1" i="0" lang="en-US" sz="1700" u="none" cap="none" strike="noStrike">
                <a:solidFill>
                  <a:schemeClr val="dk1"/>
                </a:solidFill>
                <a:latin typeface="Arial"/>
                <a:ea typeface="Arial"/>
                <a:cs typeface="Arial"/>
                <a:sym typeface="Arial"/>
              </a:rPr>
              <a:t>Keep track of money coming in and going out: </a:t>
            </a:r>
            <a:r>
              <a:rPr b="0" i="0" lang="en-US" sz="1700" u="none" cap="none" strike="noStrike">
                <a:solidFill>
                  <a:schemeClr val="dk1"/>
                </a:solidFill>
                <a:latin typeface="Arial"/>
                <a:ea typeface="Arial"/>
                <a:cs typeface="Arial"/>
                <a:sym typeface="Arial"/>
              </a:rPr>
              <a:t>Know when you get paid and when you need to pay bills.</a:t>
            </a:r>
            <a:endParaRPr/>
          </a:p>
          <a:p>
            <a:pPr indent="-285750" lvl="0" marL="425450" marR="0" rtl="0" algn="just">
              <a:lnSpc>
                <a:spcPct val="100000"/>
              </a:lnSpc>
              <a:spcBef>
                <a:spcPts val="0"/>
              </a:spcBef>
              <a:spcAft>
                <a:spcPts val="0"/>
              </a:spcAft>
              <a:buClr>
                <a:schemeClr val="dk1"/>
              </a:buClr>
              <a:buSzPts val="1400"/>
              <a:buFont typeface="Arial"/>
              <a:buChar char="•"/>
            </a:pPr>
            <a:r>
              <a:rPr b="1" i="0" lang="en-US" sz="1700" u="none" cap="none" strike="noStrike">
                <a:solidFill>
                  <a:schemeClr val="dk1"/>
                </a:solidFill>
                <a:latin typeface="Arial"/>
                <a:ea typeface="Arial"/>
                <a:cs typeface="Arial"/>
                <a:sym typeface="Arial"/>
              </a:rPr>
              <a:t>Speed up incoming payments: </a:t>
            </a:r>
            <a:r>
              <a:rPr b="0" i="0" lang="en-US" sz="1700" u="none" cap="none" strike="noStrike">
                <a:solidFill>
                  <a:schemeClr val="dk1"/>
                </a:solidFill>
                <a:latin typeface="Arial"/>
                <a:ea typeface="Arial"/>
                <a:cs typeface="Arial"/>
                <a:sym typeface="Arial"/>
              </a:rPr>
              <a:t>Try to get customers to pay you faster. </a:t>
            </a:r>
            <a:endParaRPr/>
          </a:p>
          <a:p>
            <a:pPr indent="-285750" lvl="0" marL="425450" marR="0" rtl="0" algn="just">
              <a:lnSpc>
                <a:spcPct val="100000"/>
              </a:lnSpc>
              <a:spcBef>
                <a:spcPts val="0"/>
              </a:spcBef>
              <a:spcAft>
                <a:spcPts val="0"/>
              </a:spcAft>
              <a:buClr>
                <a:schemeClr val="dk1"/>
              </a:buClr>
              <a:buSzPts val="1400"/>
              <a:buFont typeface="Arial"/>
              <a:buChar char="•"/>
            </a:pPr>
            <a:r>
              <a:rPr b="1" i="0" lang="en-US" sz="1700" u="none" cap="none" strike="noStrike">
                <a:solidFill>
                  <a:schemeClr val="dk1"/>
                </a:solidFill>
                <a:latin typeface="Arial"/>
                <a:ea typeface="Arial"/>
                <a:cs typeface="Arial"/>
                <a:sym typeface="Arial"/>
              </a:rPr>
              <a:t>Delay outgoing payments wisely: </a:t>
            </a:r>
            <a:r>
              <a:rPr b="0" i="0" lang="en-US" sz="1700" u="none" cap="none" strike="noStrike">
                <a:solidFill>
                  <a:schemeClr val="dk1"/>
                </a:solidFill>
                <a:latin typeface="Arial"/>
                <a:ea typeface="Arial"/>
                <a:cs typeface="Arial"/>
                <a:sym typeface="Arial"/>
              </a:rPr>
              <a:t>Pay your bills on time, but use the full payment period if needed.</a:t>
            </a:r>
            <a:endParaRPr/>
          </a:p>
          <a:p>
            <a:pPr indent="-285750" lvl="0" marL="425450" marR="0" rtl="0" algn="just">
              <a:lnSpc>
                <a:spcPct val="100000"/>
              </a:lnSpc>
              <a:spcBef>
                <a:spcPts val="0"/>
              </a:spcBef>
              <a:spcAft>
                <a:spcPts val="0"/>
              </a:spcAft>
              <a:buClr>
                <a:schemeClr val="dk1"/>
              </a:buClr>
              <a:buSzPts val="1400"/>
              <a:buFont typeface="Arial"/>
              <a:buChar char="•"/>
            </a:pPr>
            <a:r>
              <a:rPr b="1" i="0" lang="en-US" sz="1700" u="none" cap="none" strike="noStrike">
                <a:solidFill>
                  <a:schemeClr val="dk1"/>
                </a:solidFill>
                <a:latin typeface="Arial"/>
                <a:ea typeface="Arial"/>
                <a:cs typeface="Arial"/>
                <a:sym typeface="Arial"/>
              </a:rPr>
              <a:t>Plan for big expenses: </a:t>
            </a:r>
            <a:r>
              <a:rPr b="0" i="0" lang="en-US" sz="1700" u="none" cap="none" strike="noStrike">
                <a:solidFill>
                  <a:schemeClr val="dk1"/>
                </a:solidFill>
                <a:latin typeface="Arial"/>
                <a:ea typeface="Arial"/>
                <a:cs typeface="Arial"/>
                <a:sym typeface="Arial"/>
              </a:rPr>
              <a:t>Save a bit of money regularly to prepare for big costs or slow business times.</a:t>
            </a:r>
            <a:endParaRPr/>
          </a:p>
          <a:p>
            <a:pPr indent="-285750" lvl="0" marL="425450" marR="0" rtl="0" algn="just">
              <a:lnSpc>
                <a:spcPct val="100000"/>
              </a:lnSpc>
              <a:spcBef>
                <a:spcPts val="0"/>
              </a:spcBef>
              <a:spcAft>
                <a:spcPts val="0"/>
              </a:spcAft>
              <a:buClr>
                <a:schemeClr val="dk1"/>
              </a:buClr>
              <a:buSzPts val="1400"/>
              <a:buFont typeface="Arial"/>
              <a:buChar char="•"/>
            </a:pPr>
            <a:r>
              <a:rPr b="1" i="0" lang="en-US" sz="1700" u="none" cap="none" strike="noStrike">
                <a:solidFill>
                  <a:schemeClr val="dk1"/>
                </a:solidFill>
                <a:latin typeface="Arial"/>
                <a:ea typeface="Arial"/>
                <a:cs typeface="Arial"/>
                <a:sym typeface="Arial"/>
              </a:rPr>
              <a:t>Regularly review your cash flow: </a:t>
            </a:r>
            <a:r>
              <a:rPr b="0" i="0" lang="en-US" sz="1700" u="none" cap="none" strike="noStrike">
                <a:solidFill>
                  <a:schemeClr val="dk1"/>
                </a:solidFill>
                <a:latin typeface="Arial"/>
                <a:ea typeface="Arial"/>
                <a:cs typeface="Arial"/>
                <a:sym typeface="Arial"/>
              </a:rPr>
              <a:t>Check your cash flow often to avoid surprises.</a:t>
            </a:r>
            <a:endParaRPr/>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9" name="Shape 1069"/>
        <p:cNvGrpSpPr/>
        <p:nvPr/>
      </p:nvGrpSpPr>
      <p:grpSpPr>
        <a:xfrm>
          <a:off x="0" y="0"/>
          <a:ext cx="0" cy="0"/>
          <a:chOff x="0" y="0"/>
          <a:chExt cx="0" cy="0"/>
        </a:xfrm>
      </p:grpSpPr>
      <p:pic>
        <p:nvPicPr>
          <p:cNvPr id="1070" name="Google Shape;1070;p126"/>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071" name="Google Shape;1071;p126"/>
          <p:cNvSpPr txBox="1"/>
          <p:nvPr/>
        </p:nvSpPr>
        <p:spPr>
          <a:xfrm>
            <a:off x="899555" y="1106716"/>
            <a:ext cx="6627600" cy="140034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Financial risk management </a:t>
            </a:r>
            <a:r>
              <a:rPr b="0" i="0" lang="en-US" sz="1700" u="none" cap="none" strike="noStrike">
                <a:solidFill>
                  <a:schemeClr val="dk1"/>
                </a:solidFill>
                <a:latin typeface="Arial"/>
                <a:ea typeface="Arial"/>
                <a:cs typeface="Arial"/>
                <a:sym typeface="Arial"/>
              </a:rPr>
              <a:t>is crucial for any successful business, especially for young entrepreneurs. It involves identifying, analyzing, and mitigating risks that could impact the financial health of a business, protecting its capital and earnings to maintain stable cash flow and ensure long-term viability.</a:t>
            </a:r>
            <a:endParaRPr b="0" i="0" sz="1700" u="none" cap="none" strike="noStrike">
              <a:solidFill>
                <a:schemeClr val="dk1"/>
              </a:solidFill>
              <a:latin typeface="Arial"/>
              <a:ea typeface="Arial"/>
              <a:cs typeface="Arial"/>
              <a:sym typeface="Arial"/>
            </a:endParaRPr>
          </a:p>
        </p:txBody>
      </p:sp>
      <p:pic>
        <p:nvPicPr>
          <p:cNvPr id="1072" name="Google Shape;1072;p126"/>
          <p:cNvPicPr preferRelativeResize="0"/>
          <p:nvPr/>
        </p:nvPicPr>
        <p:blipFill rotWithShape="1">
          <a:blip r:embed="rId4">
            <a:alphaModFix/>
          </a:blip>
          <a:srcRect b="0" l="0" r="0" t="0"/>
          <a:stretch/>
        </p:blipFill>
        <p:spPr>
          <a:xfrm>
            <a:off x="899555" y="2776672"/>
            <a:ext cx="2298675" cy="2298675"/>
          </a:xfrm>
          <a:prstGeom prst="rect">
            <a:avLst/>
          </a:prstGeom>
          <a:noFill/>
          <a:ln>
            <a:noFill/>
          </a:ln>
        </p:spPr>
      </p:pic>
      <p:sp>
        <p:nvSpPr>
          <p:cNvPr id="1073" name="Google Shape;1073;p126"/>
          <p:cNvSpPr txBox="1"/>
          <p:nvPr/>
        </p:nvSpPr>
        <p:spPr>
          <a:xfrm>
            <a:off x="4049380" y="3613775"/>
            <a:ext cx="5742878" cy="270843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700" u="none" cap="none" strike="noStrike">
                <a:solidFill>
                  <a:srgbClr val="000000"/>
                </a:solidFill>
                <a:latin typeface="Arial"/>
                <a:ea typeface="Arial"/>
                <a:cs typeface="Arial"/>
                <a:sym typeface="Arial"/>
              </a:rPr>
              <a:t>Key Stages of Financial Risk Management</a:t>
            </a:r>
            <a:endParaRPr/>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Risk Identification: </a:t>
            </a:r>
            <a:r>
              <a:rPr b="0" i="0" lang="en-US" sz="1700" u="none" cap="none" strike="noStrike">
                <a:solidFill>
                  <a:srgbClr val="000000"/>
                </a:solidFill>
                <a:latin typeface="Arial"/>
                <a:ea typeface="Arial"/>
                <a:cs typeface="Arial"/>
                <a:sym typeface="Arial"/>
              </a:rPr>
              <a:t>Recognize potential threats to the business’s finances.</a:t>
            </a:r>
            <a:endParaRPr/>
          </a:p>
          <a:p>
            <a:pPr indent="-285750" lvl="0" marL="285750" marR="0" rtl="0" algn="l">
              <a:lnSpc>
                <a:spcPct val="10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Risk Assessment: </a:t>
            </a:r>
            <a:r>
              <a:rPr b="0" i="0" lang="en-US" sz="1700" u="none" cap="none" strike="noStrike">
                <a:solidFill>
                  <a:srgbClr val="000000"/>
                </a:solidFill>
                <a:latin typeface="Arial"/>
                <a:ea typeface="Arial"/>
                <a:cs typeface="Arial"/>
                <a:sym typeface="Arial"/>
              </a:rPr>
              <a:t>Evaluate the likelihood and impact of these risks.</a:t>
            </a:r>
            <a:endParaRPr/>
          </a:p>
          <a:p>
            <a:pPr indent="-285750" lvl="0" marL="285750" marR="0" rtl="0" algn="l">
              <a:lnSpc>
                <a:spcPct val="10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Risk Mitigation: </a:t>
            </a:r>
            <a:r>
              <a:rPr b="0" i="0" lang="en-US" sz="1700" u="none" cap="none" strike="noStrike">
                <a:solidFill>
                  <a:srgbClr val="000000"/>
                </a:solidFill>
                <a:latin typeface="Arial"/>
                <a:ea typeface="Arial"/>
                <a:cs typeface="Arial"/>
                <a:sym typeface="Arial"/>
              </a:rPr>
              <a:t>Develop and implement strategies to minimize or avoid the risks.</a:t>
            </a:r>
            <a:endParaRPr/>
          </a:p>
          <a:p>
            <a:pPr indent="-285750" lvl="0" marL="285750" marR="0" rtl="0" algn="l">
              <a:lnSpc>
                <a:spcPct val="10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Risk Monitoring: </a:t>
            </a:r>
            <a:r>
              <a:rPr b="0" i="0" lang="en-US" sz="1700" u="none" cap="none" strike="noStrike">
                <a:solidFill>
                  <a:srgbClr val="000000"/>
                </a:solidFill>
                <a:latin typeface="Arial"/>
                <a:ea typeface="Arial"/>
                <a:cs typeface="Arial"/>
                <a:sym typeface="Arial"/>
              </a:rPr>
              <a:t>Continuously review and adjust risk management strategies.</a:t>
            </a:r>
            <a:endParaRPr/>
          </a:p>
        </p:txBody>
      </p:sp>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7" name="Shape 1077"/>
        <p:cNvGrpSpPr/>
        <p:nvPr/>
      </p:nvGrpSpPr>
      <p:grpSpPr>
        <a:xfrm>
          <a:off x="0" y="0"/>
          <a:ext cx="0" cy="0"/>
          <a:chOff x="0" y="0"/>
          <a:chExt cx="0" cy="0"/>
        </a:xfrm>
      </p:grpSpPr>
      <p:pic>
        <p:nvPicPr>
          <p:cNvPr id="1078" name="Google Shape;1078;p127"/>
          <p:cNvPicPr preferRelativeResize="0"/>
          <p:nvPr/>
        </p:nvPicPr>
        <p:blipFill rotWithShape="1">
          <a:blip r:embed="rId3">
            <a:alphaModFix/>
          </a:blip>
          <a:srcRect b="0" l="0" r="0" t="0"/>
          <a:stretch/>
        </p:blipFill>
        <p:spPr>
          <a:xfrm>
            <a:off x="2838" y="2"/>
            <a:ext cx="10688975" cy="7559673"/>
          </a:xfrm>
          <a:prstGeom prst="rect">
            <a:avLst/>
          </a:prstGeom>
          <a:noFill/>
          <a:ln>
            <a:noFill/>
          </a:ln>
        </p:spPr>
      </p:pic>
      <p:sp>
        <p:nvSpPr>
          <p:cNvPr id="1079" name="Google Shape;1079;p127"/>
          <p:cNvSpPr txBox="1"/>
          <p:nvPr/>
        </p:nvSpPr>
        <p:spPr>
          <a:xfrm>
            <a:off x="610529" y="1389210"/>
            <a:ext cx="9603987" cy="401648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700" u="none" cap="none" strike="noStrike">
                <a:solidFill>
                  <a:srgbClr val="000000"/>
                </a:solidFill>
                <a:latin typeface="Arial"/>
                <a:ea typeface="Arial"/>
                <a:cs typeface="Arial"/>
                <a:sym typeface="Arial"/>
              </a:rPr>
              <a:t>Types of Financial Risks</a:t>
            </a:r>
            <a:endParaRPr/>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Market Risk: </a:t>
            </a:r>
            <a:r>
              <a:rPr b="0" i="0" lang="en-US" sz="1700" u="none" cap="none" strike="noStrike">
                <a:solidFill>
                  <a:srgbClr val="000000"/>
                </a:solidFill>
                <a:latin typeface="Arial"/>
                <a:ea typeface="Arial"/>
                <a:cs typeface="Arial"/>
                <a:sym typeface="Arial"/>
              </a:rPr>
              <a:t>Losses due to market fluctuations like interest rate or foreign exchange rate changes.</a:t>
            </a:r>
            <a:endParaRPr/>
          </a:p>
          <a:p>
            <a:pPr indent="-177800" lvl="0" marL="28575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Credit Risk: </a:t>
            </a:r>
            <a:r>
              <a:rPr b="0" i="0" lang="en-US" sz="1700" u="none" cap="none" strike="noStrike">
                <a:solidFill>
                  <a:srgbClr val="000000"/>
                </a:solidFill>
                <a:latin typeface="Arial"/>
                <a:ea typeface="Arial"/>
                <a:cs typeface="Arial"/>
                <a:sym typeface="Arial"/>
              </a:rPr>
              <a:t>Losses from a borrower's or counterparty's failure to meet obligations, impacting cash flow.</a:t>
            </a:r>
            <a:endParaRPr/>
          </a:p>
          <a:p>
            <a:pPr indent="-177800" lvl="0" marL="28575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Liquidity Risk: </a:t>
            </a:r>
            <a:r>
              <a:rPr b="0" i="0" lang="en-US" sz="1700" u="none" cap="none" strike="noStrike">
                <a:solidFill>
                  <a:srgbClr val="000000"/>
                </a:solidFill>
                <a:latin typeface="Arial"/>
                <a:ea typeface="Arial"/>
                <a:cs typeface="Arial"/>
                <a:sym typeface="Arial"/>
              </a:rPr>
              <a:t>Inability to meet short-term financial obligations, affecting operations.</a:t>
            </a:r>
            <a:endParaRPr/>
          </a:p>
          <a:p>
            <a:pPr indent="-177800" lvl="0" marL="28575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Operational Risk: </a:t>
            </a:r>
            <a:r>
              <a:rPr b="0" i="0" lang="en-US" sz="1700" u="none" cap="none" strike="noStrike">
                <a:solidFill>
                  <a:srgbClr val="000000"/>
                </a:solidFill>
                <a:latin typeface="Arial"/>
                <a:ea typeface="Arial"/>
                <a:cs typeface="Arial"/>
                <a:sym typeface="Arial"/>
              </a:rPr>
              <a:t>Losses from internal failures or inefficiencies, such as flawed processes or human error, significant in smaller or newer businesses.</a:t>
            </a:r>
            <a:endParaRPr/>
          </a:p>
        </p:txBody>
      </p:sp>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3" name="Shape 1083"/>
        <p:cNvGrpSpPr/>
        <p:nvPr/>
      </p:nvGrpSpPr>
      <p:grpSpPr>
        <a:xfrm>
          <a:off x="0" y="0"/>
          <a:ext cx="0" cy="0"/>
          <a:chOff x="0" y="0"/>
          <a:chExt cx="0" cy="0"/>
        </a:xfrm>
      </p:grpSpPr>
      <p:pic>
        <p:nvPicPr>
          <p:cNvPr id="1084" name="Google Shape;1084;p128"/>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085" name="Google Shape;1085;p128"/>
          <p:cNvSpPr txBox="1"/>
          <p:nvPr/>
        </p:nvSpPr>
        <p:spPr>
          <a:xfrm>
            <a:off x="590913" y="1209301"/>
            <a:ext cx="9510000" cy="532449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Risk Identification</a:t>
            </a:r>
            <a:endParaRPr b="1"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Risk identification is the process of recognizing potential threats that could negatively impact a business's finances. It is the first and most crucial step in the risk management process. Financial risks in business can arise from various sources, such as market fluctuations, credit issues, operational failures, and external events.</a:t>
            </a:r>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Steps in Risk Identification</a:t>
            </a:r>
            <a:endParaRPr b="1"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Step 1: </a:t>
            </a:r>
            <a:r>
              <a:rPr b="0" i="0" lang="en-US" sz="1700" u="none" cap="none" strike="noStrike">
                <a:solidFill>
                  <a:schemeClr val="dk1"/>
                </a:solidFill>
                <a:latin typeface="Arial"/>
                <a:ea typeface="Arial"/>
                <a:cs typeface="Arial"/>
                <a:sym typeface="Arial"/>
              </a:rPr>
              <a:t>Gathering Information- Collecting data from various sources like financial statements, market reports, and industry news and understanding the business environment, including competitors, regulations, and economic conditions.</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Step 2: </a:t>
            </a:r>
            <a:r>
              <a:rPr b="0" i="0" lang="en-US" sz="1700" u="none" cap="none" strike="noStrike">
                <a:solidFill>
                  <a:schemeClr val="dk1"/>
                </a:solidFill>
                <a:latin typeface="Arial"/>
                <a:ea typeface="Arial"/>
                <a:cs typeface="Arial"/>
                <a:sym typeface="Arial"/>
              </a:rPr>
              <a:t>Analyzing business activities- Reviewing internal processes, such as production, sales, and supply chain management, to identify areas of potential financial vulnerability.</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Step 3: </a:t>
            </a:r>
            <a:r>
              <a:rPr b="0" i="0" lang="en-US" sz="1700" u="none" cap="none" strike="noStrike">
                <a:solidFill>
                  <a:schemeClr val="dk1"/>
                </a:solidFill>
                <a:latin typeface="Arial"/>
                <a:ea typeface="Arial"/>
                <a:cs typeface="Arial"/>
                <a:sym typeface="Arial"/>
              </a:rPr>
              <a:t>Engaging with stakeholders- Involving employees, customers, suppliers, and experts in discussions to gain diverse perspectives on potential risks.</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Step 4: </a:t>
            </a:r>
            <a:r>
              <a:rPr b="0" i="0" lang="en-US" sz="1700" u="none" cap="none" strike="noStrike">
                <a:solidFill>
                  <a:schemeClr val="dk1"/>
                </a:solidFill>
                <a:latin typeface="Arial"/>
                <a:ea typeface="Arial"/>
                <a:cs typeface="Arial"/>
                <a:sym typeface="Arial"/>
              </a:rPr>
              <a:t>Identifying potential threats- Using the information gathered to pinpoint specific areas where the business might face financial risks.</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Recognizing signs of potential threats, such as sudden changes in market demand or supplier instability.</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sng" cap="none" strike="noStrike">
              <a:solidFill>
                <a:schemeClr val="dk1"/>
              </a:solidFill>
              <a:latin typeface="Arial"/>
              <a:ea typeface="Arial"/>
              <a:cs typeface="Arial"/>
              <a:sym typeface="Arial"/>
            </a:endParaRPr>
          </a:p>
        </p:txBody>
      </p:sp>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9" name="Shape 1089"/>
        <p:cNvGrpSpPr/>
        <p:nvPr/>
      </p:nvGrpSpPr>
      <p:grpSpPr>
        <a:xfrm>
          <a:off x="0" y="0"/>
          <a:ext cx="0" cy="0"/>
          <a:chOff x="0" y="0"/>
          <a:chExt cx="0" cy="0"/>
        </a:xfrm>
      </p:grpSpPr>
      <p:pic>
        <p:nvPicPr>
          <p:cNvPr id="1090" name="Google Shape;1090;p129"/>
          <p:cNvPicPr preferRelativeResize="0"/>
          <p:nvPr/>
        </p:nvPicPr>
        <p:blipFill rotWithShape="1">
          <a:blip r:embed="rId3">
            <a:alphaModFix/>
          </a:blip>
          <a:srcRect b="0" l="0" r="0" t="0"/>
          <a:stretch/>
        </p:blipFill>
        <p:spPr>
          <a:xfrm>
            <a:off x="0" y="2"/>
            <a:ext cx="10688975" cy="7559673"/>
          </a:xfrm>
          <a:prstGeom prst="rect">
            <a:avLst/>
          </a:prstGeom>
          <a:noFill/>
          <a:ln>
            <a:noFill/>
          </a:ln>
        </p:spPr>
      </p:pic>
      <p:sp>
        <p:nvSpPr>
          <p:cNvPr id="1091" name="Google Shape;1091;p129"/>
          <p:cNvSpPr txBox="1"/>
          <p:nvPr/>
        </p:nvSpPr>
        <p:spPr>
          <a:xfrm>
            <a:off x="589486" y="799210"/>
            <a:ext cx="9510000" cy="323161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Tools and Techniques for Risk Identification</a:t>
            </a:r>
            <a:endParaRPr/>
          </a:p>
          <a:p>
            <a:pPr indent="0" lvl="0" marL="0" marR="0" rtl="0" algn="just">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i="1" lang="en-US" sz="1700" u="none" cap="none" strike="noStrike">
                <a:solidFill>
                  <a:schemeClr val="dk1"/>
                </a:solidFill>
                <a:latin typeface="Arial"/>
                <a:ea typeface="Arial"/>
                <a:cs typeface="Arial"/>
                <a:sym typeface="Arial"/>
              </a:rPr>
              <a:t>SWOT Analysis</a:t>
            </a:r>
            <a:r>
              <a:rPr b="1" i="0" lang="en-US" sz="1700" u="none" cap="none" strike="noStrike">
                <a:solidFill>
                  <a:schemeClr val="dk1"/>
                </a:solidFill>
                <a:latin typeface="Arial"/>
                <a:ea typeface="Arial"/>
                <a:cs typeface="Arial"/>
                <a:sym typeface="Arial"/>
              </a:rPr>
              <a:t> (Strengths, Weaknesses, Opportunities, Threats): </a:t>
            </a:r>
            <a:r>
              <a:rPr b="0" i="0" lang="en-US" sz="1700" u="none" cap="none" strike="noStrike">
                <a:solidFill>
                  <a:schemeClr val="dk1"/>
                </a:solidFill>
                <a:latin typeface="Arial"/>
                <a:ea typeface="Arial"/>
                <a:cs typeface="Arial"/>
                <a:sym typeface="Arial"/>
              </a:rPr>
              <a:t>A strategic planning tool to identify internal and external factors affecting the business.</a:t>
            </a:r>
            <a:endParaRPr/>
          </a:p>
          <a:p>
            <a:pPr indent="-177800" lvl="0" marL="28575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i="1" lang="en-US" sz="1700" u="none" cap="none" strike="noStrike">
                <a:solidFill>
                  <a:schemeClr val="dk1"/>
                </a:solidFill>
                <a:latin typeface="Arial"/>
                <a:ea typeface="Arial"/>
                <a:cs typeface="Arial"/>
                <a:sym typeface="Arial"/>
              </a:rPr>
              <a:t>Checklists</a:t>
            </a:r>
            <a:r>
              <a:rPr b="1" i="0" lang="en-US" sz="1700" u="none" cap="none" strike="noStrike">
                <a:solidFill>
                  <a:schemeClr val="dk1"/>
                </a:solidFill>
                <a:latin typeface="Arial"/>
                <a:ea typeface="Arial"/>
                <a:cs typeface="Arial"/>
                <a:sym typeface="Arial"/>
              </a:rPr>
              <a:t>: </a:t>
            </a:r>
            <a:r>
              <a:rPr b="0" i="0" lang="en-US" sz="1700" u="none" cap="none" strike="noStrike">
                <a:solidFill>
                  <a:schemeClr val="dk1"/>
                </a:solidFill>
                <a:latin typeface="Arial"/>
                <a:ea typeface="Arial"/>
                <a:cs typeface="Arial"/>
                <a:sym typeface="Arial"/>
              </a:rPr>
              <a:t>Developing or using existing checklists tailored to the industry to ensure all potential risks are considered.</a:t>
            </a:r>
            <a:endParaRPr/>
          </a:p>
          <a:p>
            <a:pPr indent="0" lvl="0" marL="0" marR="0" rtl="0" algn="just">
              <a:lnSpc>
                <a:spcPct val="100000"/>
              </a:lnSpc>
              <a:spcBef>
                <a:spcPts val="0"/>
              </a:spcBef>
              <a:spcAft>
                <a:spcPts val="0"/>
              </a:spcAft>
              <a:buNone/>
            </a:pPr>
            <a:r>
              <a:t/>
            </a:r>
            <a:endParaRPr b="0"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Brainstorming Sessions: </a:t>
            </a:r>
            <a:r>
              <a:rPr b="0" i="0" lang="en-US" sz="1700" u="none" cap="none" strike="noStrike">
                <a:solidFill>
                  <a:schemeClr val="dk1"/>
                </a:solidFill>
                <a:latin typeface="Arial"/>
                <a:ea typeface="Arial"/>
                <a:cs typeface="Arial"/>
                <a:sym typeface="Arial"/>
              </a:rPr>
              <a:t>Organizing team meetings to brainstorm potential risks in different areas of the business.</a:t>
            </a:r>
            <a:endParaRPr b="1"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sng" cap="none" strike="noStrike">
              <a:solidFill>
                <a:schemeClr val="dk1"/>
              </a:solidFill>
              <a:latin typeface="Arial"/>
              <a:ea typeface="Arial"/>
              <a:cs typeface="Arial"/>
              <a:sym typeface="Arial"/>
            </a:endParaRPr>
          </a:p>
        </p:txBody>
      </p:sp>
      <p:pic>
        <p:nvPicPr>
          <p:cNvPr id="1092" name="Google Shape;1092;p129"/>
          <p:cNvPicPr preferRelativeResize="0"/>
          <p:nvPr/>
        </p:nvPicPr>
        <p:blipFill rotWithShape="1">
          <a:blip r:embed="rId4">
            <a:alphaModFix/>
          </a:blip>
          <a:srcRect b="0" l="0" r="0" t="0"/>
          <a:stretch/>
        </p:blipFill>
        <p:spPr>
          <a:xfrm>
            <a:off x="2693268" y="3779837"/>
            <a:ext cx="5133975" cy="2705100"/>
          </a:xfrm>
          <a:prstGeom prst="rect">
            <a:avLst/>
          </a:prstGeom>
          <a:noFill/>
          <a:ln>
            <a:noFill/>
          </a:ln>
        </p:spPr>
      </p:pic>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6" name="Shape 1096"/>
        <p:cNvGrpSpPr/>
        <p:nvPr/>
      </p:nvGrpSpPr>
      <p:grpSpPr>
        <a:xfrm>
          <a:off x="0" y="0"/>
          <a:ext cx="0" cy="0"/>
          <a:chOff x="0" y="0"/>
          <a:chExt cx="0" cy="0"/>
        </a:xfrm>
      </p:grpSpPr>
      <p:pic>
        <p:nvPicPr>
          <p:cNvPr id="1097" name="Google Shape;1097;p130"/>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098" name="Google Shape;1098;p130"/>
          <p:cNvSpPr txBox="1"/>
          <p:nvPr/>
        </p:nvSpPr>
        <p:spPr>
          <a:xfrm>
            <a:off x="802888" y="755318"/>
            <a:ext cx="8642195" cy="270839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Risk assessment </a:t>
            </a:r>
            <a:endParaRPr b="1"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Risk assessment is the process of determining the probability and consequences of risks, forming a crucial part of the risk management strategy.</a:t>
            </a:r>
            <a:endParaRPr/>
          </a:p>
          <a:p>
            <a:pPr indent="-177800" lvl="0" marL="285750" marR="0" rtl="0" algn="just">
              <a:lnSpc>
                <a:spcPct val="100000"/>
              </a:lnSpc>
              <a:spcBef>
                <a:spcPts val="0"/>
              </a:spcBef>
              <a:spcAft>
                <a:spcPts val="0"/>
              </a:spcAft>
              <a:buClr>
                <a:srgbClr val="000000"/>
              </a:buClr>
              <a:buSzPts val="1700"/>
              <a:buFont typeface="Noto Sans Symbols"/>
              <a:buNone/>
            </a:pPr>
            <a:r>
              <a:t/>
            </a:r>
            <a:endParaRPr b="1"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Noto Sans Symbols"/>
              <a:buChar char="⮚"/>
            </a:pPr>
            <a:r>
              <a:rPr b="1" i="0" lang="en-US" sz="1700" u="none" cap="none" strike="noStrike">
                <a:solidFill>
                  <a:schemeClr val="dk1"/>
                </a:solidFill>
                <a:latin typeface="Arial"/>
                <a:ea typeface="Arial"/>
                <a:cs typeface="Arial"/>
                <a:sym typeface="Arial"/>
              </a:rPr>
              <a:t>Key Concepts in Risk Assessment</a:t>
            </a:r>
            <a:endParaRPr b="1"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Risk Probability: </a:t>
            </a:r>
            <a:r>
              <a:rPr b="0" i="0" lang="en-US" sz="1700" u="none" cap="none" strike="noStrike">
                <a:solidFill>
                  <a:schemeClr val="dk1"/>
                </a:solidFill>
                <a:latin typeface="Arial"/>
                <a:ea typeface="Arial"/>
                <a:cs typeface="Arial"/>
                <a:sym typeface="Arial"/>
              </a:rPr>
              <a:t>The likelihood of a risk occurring.</a:t>
            </a:r>
            <a:endParaRPr b="0"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Risk Impact: </a:t>
            </a:r>
            <a:r>
              <a:rPr b="0" i="0" lang="en-US" sz="1700" u="none" cap="none" strike="noStrike">
                <a:solidFill>
                  <a:schemeClr val="dk1"/>
                </a:solidFill>
                <a:latin typeface="Arial"/>
                <a:ea typeface="Arial"/>
                <a:cs typeface="Arial"/>
                <a:sym typeface="Arial"/>
              </a:rPr>
              <a:t>The potential consequences or effects of a risk if it occurs.</a:t>
            </a:r>
            <a:endParaRPr b="0"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Risk Priority: </a:t>
            </a:r>
            <a:r>
              <a:rPr b="0" i="0" lang="en-US" sz="1700" u="none" cap="none" strike="noStrike">
                <a:solidFill>
                  <a:schemeClr val="dk1"/>
                </a:solidFill>
                <a:latin typeface="Arial"/>
                <a:ea typeface="Arial"/>
                <a:cs typeface="Arial"/>
                <a:sym typeface="Arial"/>
              </a:rPr>
              <a:t>Determining which risks need immediate attention based on their probability and impact.</a:t>
            </a:r>
            <a:endParaRPr b="0" i="0" sz="1700" u="none" cap="none" strike="noStrike">
              <a:solidFill>
                <a:schemeClr val="dk1"/>
              </a:solidFill>
              <a:latin typeface="Arial"/>
              <a:ea typeface="Arial"/>
              <a:cs typeface="Arial"/>
              <a:sym typeface="Arial"/>
            </a:endParaRPr>
          </a:p>
        </p:txBody>
      </p:sp>
      <p:pic>
        <p:nvPicPr>
          <p:cNvPr id="1099" name="Google Shape;1099;p130"/>
          <p:cNvPicPr preferRelativeResize="0"/>
          <p:nvPr/>
        </p:nvPicPr>
        <p:blipFill rotWithShape="1">
          <a:blip r:embed="rId4">
            <a:alphaModFix/>
          </a:blip>
          <a:srcRect b="0" l="0" r="0" t="0"/>
          <a:stretch/>
        </p:blipFill>
        <p:spPr>
          <a:xfrm>
            <a:off x="2790075" y="3779836"/>
            <a:ext cx="4588576" cy="2462525"/>
          </a:xfrm>
          <a:prstGeom prst="rect">
            <a:avLst/>
          </a:prstGeom>
          <a:noFill/>
          <a:ln>
            <a:noFill/>
          </a:ln>
        </p:spPr>
      </p:pic>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3" name="Shape 1103"/>
        <p:cNvGrpSpPr/>
        <p:nvPr/>
      </p:nvGrpSpPr>
      <p:grpSpPr>
        <a:xfrm>
          <a:off x="0" y="0"/>
          <a:ext cx="0" cy="0"/>
          <a:chOff x="0" y="0"/>
          <a:chExt cx="0" cy="0"/>
        </a:xfrm>
      </p:grpSpPr>
      <p:pic>
        <p:nvPicPr>
          <p:cNvPr id="1104" name="Google Shape;1104;p131"/>
          <p:cNvPicPr preferRelativeResize="0"/>
          <p:nvPr/>
        </p:nvPicPr>
        <p:blipFill rotWithShape="1">
          <a:blip r:embed="rId3">
            <a:alphaModFix/>
          </a:blip>
          <a:srcRect b="0" l="0" r="0" t="0"/>
          <a:stretch/>
        </p:blipFill>
        <p:spPr>
          <a:xfrm>
            <a:off x="-35526" y="0"/>
            <a:ext cx="10725921" cy="7559673"/>
          </a:xfrm>
          <a:prstGeom prst="rect">
            <a:avLst/>
          </a:prstGeom>
          <a:noFill/>
          <a:ln>
            <a:noFill/>
          </a:ln>
        </p:spPr>
      </p:pic>
      <p:sp>
        <p:nvSpPr>
          <p:cNvPr id="1105" name="Google Shape;1105;p131"/>
          <p:cNvSpPr txBox="1"/>
          <p:nvPr/>
        </p:nvSpPr>
        <p:spPr>
          <a:xfrm>
            <a:off x="457201" y="1086565"/>
            <a:ext cx="9032488" cy="5062884"/>
          </a:xfrm>
          <a:prstGeom prst="rect">
            <a:avLst/>
          </a:prstGeom>
          <a:noFill/>
          <a:ln>
            <a:noFill/>
          </a:ln>
        </p:spPr>
        <p:txBody>
          <a:bodyPr anchorCtr="0" anchor="t" bIns="45700" lIns="91425" spcFirstLastPara="1" rIns="91425" wrap="square" tIns="45700">
            <a:spAutoFit/>
          </a:bodyPr>
          <a:lstStyle/>
          <a:p>
            <a:pPr indent="-285750" lvl="0" marL="285750" marR="0" rtl="0" algn="just">
              <a:lnSpc>
                <a:spcPct val="100000"/>
              </a:lnSpc>
              <a:spcBef>
                <a:spcPts val="0"/>
              </a:spcBef>
              <a:spcAft>
                <a:spcPts val="0"/>
              </a:spcAft>
              <a:buClr>
                <a:srgbClr val="000000"/>
              </a:buClr>
              <a:buSzPts val="1700"/>
              <a:buFont typeface="Noto Sans Symbols"/>
              <a:buChar char="⮚"/>
            </a:pPr>
            <a:r>
              <a:rPr b="1" i="0" lang="en-US" sz="1700" u="none" cap="none" strike="noStrike">
                <a:solidFill>
                  <a:schemeClr val="dk1"/>
                </a:solidFill>
                <a:latin typeface="Arial"/>
                <a:ea typeface="Arial"/>
                <a:cs typeface="Arial"/>
                <a:sym typeface="Arial"/>
              </a:rPr>
              <a:t>Steps in Conducting a Risk Assessment</a:t>
            </a:r>
            <a:endParaRPr/>
          </a:p>
          <a:p>
            <a:pPr indent="0" lvl="0" marL="0" marR="0" rtl="0" algn="just">
              <a:lnSpc>
                <a:spcPct val="100000"/>
              </a:lnSpc>
              <a:spcBef>
                <a:spcPts val="0"/>
              </a:spcBef>
              <a:spcAft>
                <a:spcPts val="0"/>
              </a:spcAft>
              <a:buNone/>
            </a:pPr>
            <a:r>
              <a:t/>
            </a:r>
            <a:endParaRPr b="1"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Identify Risks: </a:t>
            </a:r>
            <a:r>
              <a:rPr b="0" i="0" lang="en-US" sz="1700" u="none" cap="none" strike="noStrike">
                <a:solidFill>
                  <a:schemeClr val="dk1"/>
                </a:solidFill>
                <a:latin typeface="Arial"/>
                <a:ea typeface="Arial"/>
                <a:cs typeface="Arial"/>
                <a:sym typeface="Arial"/>
              </a:rPr>
              <a:t>Start with a comprehensive list of potential risks identified during the risk identification phase.</a:t>
            </a:r>
            <a:endParaRPr b="0"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Evaluate Probability: </a:t>
            </a:r>
            <a:r>
              <a:rPr b="0" i="0" lang="en-US" sz="1700" u="none" cap="none" strike="noStrike">
                <a:solidFill>
                  <a:schemeClr val="dk1"/>
                </a:solidFill>
                <a:latin typeface="Arial"/>
                <a:ea typeface="Arial"/>
                <a:cs typeface="Arial"/>
                <a:sym typeface="Arial"/>
              </a:rPr>
              <a:t>Assess how likely each risk is to occur, considering factors such as historical data, industry trends, and expert opinions.</a:t>
            </a:r>
            <a:endParaRPr b="0"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Assess Impact: </a:t>
            </a:r>
            <a:r>
              <a:rPr b="0" i="0" lang="en-US" sz="1700" u="none" cap="none" strike="noStrike">
                <a:solidFill>
                  <a:schemeClr val="dk1"/>
                </a:solidFill>
                <a:latin typeface="Arial"/>
                <a:ea typeface="Arial"/>
                <a:cs typeface="Arial"/>
                <a:sym typeface="Arial"/>
              </a:rPr>
              <a:t>Determine the potential severity of the impact for each risk. This could include financial loss, reputational damage, or operational disruption.</a:t>
            </a:r>
            <a:endParaRPr b="0"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Prioritize Risks: </a:t>
            </a:r>
            <a:r>
              <a:rPr b="0" i="0" lang="en-US" sz="1700" u="none" cap="none" strike="noStrike">
                <a:solidFill>
                  <a:schemeClr val="dk1"/>
                </a:solidFill>
                <a:latin typeface="Arial"/>
                <a:ea typeface="Arial"/>
                <a:cs typeface="Arial"/>
                <a:sym typeface="Arial"/>
              </a:rPr>
              <a:t>Rank risks based on their probability and impact to focus on the most significant ones.</a:t>
            </a:r>
            <a:endParaRPr/>
          </a:p>
          <a:p>
            <a:pPr indent="0" lvl="0" marL="0" marR="0" rtl="0" algn="just">
              <a:lnSpc>
                <a:spcPct val="100000"/>
              </a:lnSpc>
              <a:spcBef>
                <a:spcPts val="0"/>
              </a:spcBef>
              <a:spcAft>
                <a:spcPts val="0"/>
              </a:spcAft>
              <a:buNone/>
            </a:pPr>
            <a:r>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None/>
            </a:pPr>
            <a:r>
              <a:t/>
            </a:r>
            <a:endParaRPr b="0" i="0" sz="1700" u="none" cap="none" strike="noStrike">
              <a:solidFill>
                <a:schemeClr val="dk1"/>
              </a:solidFill>
              <a:latin typeface="Arial"/>
              <a:ea typeface="Arial"/>
              <a:cs typeface="Arial"/>
              <a:sym typeface="Arial"/>
            </a:endParaRPr>
          </a:p>
          <a:p>
            <a:pPr indent="-177800" lvl="0" marL="28575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Noto Sans Symbols"/>
              <a:buChar char="⮚"/>
            </a:pPr>
            <a:r>
              <a:rPr b="1" i="0" lang="en-US" sz="1700" u="none" cap="none" strike="noStrike">
                <a:solidFill>
                  <a:schemeClr val="dk1"/>
                </a:solidFill>
                <a:latin typeface="Arial"/>
                <a:ea typeface="Arial"/>
                <a:cs typeface="Arial"/>
                <a:sym typeface="Arial"/>
              </a:rPr>
              <a:t>Tools and Techniques for Risk Assessment</a:t>
            </a:r>
            <a:endParaRPr b="1"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Risk Matrix: </a:t>
            </a:r>
            <a:r>
              <a:rPr b="0" i="0" lang="en-US" sz="1700" u="none" cap="none" strike="noStrike">
                <a:solidFill>
                  <a:schemeClr val="dk1"/>
                </a:solidFill>
                <a:latin typeface="Arial"/>
                <a:ea typeface="Arial"/>
                <a:cs typeface="Arial"/>
                <a:sym typeface="Arial"/>
              </a:rPr>
              <a:t>A tool to visualize and prioritize risks based on their likelihood and impact.</a:t>
            </a:r>
            <a:endParaRPr b="0"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Qualitative Analysis: </a:t>
            </a:r>
            <a:r>
              <a:rPr b="0" i="0" lang="en-US" sz="1700" u="none" cap="none" strike="noStrike">
                <a:solidFill>
                  <a:schemeClr val="dk1"/>
                </a:solidFill>
                <a:latin typeface="Arial"/>
                <a:ea typeface="Arial"/>
                <a:cs typeface="Arial"/>
                <a:sym typeface="Arial"/>
              </a:rPr>
              <a:t>Using descriptive terms to assess the magnitude and likelihood of risks.</a:t>
            </a:r>
            <a:endParaRPr b="0"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Quantitative Analysis: </a:t>
            </a:r>
            <a:r>
              <a:rPr b="0" i="0" lang="en-US" sz="1700" u="none" cap="none" strike="noStrike">
                <a:solidFill>
                  <a:schemeClr val="dk1"/>
                </a:solidFill>
                <a:latin typeface="Arial"/>
                <a:ea typeface="Arial"/>
                <a:cs typeface="Arial"/>
                <a:sym typeface="Arial"/>
              </a:rPr>
              <a:t>Applying numerical values or statistics to measure and compare risks.</a:t>
            </a:r>
            <a:endParaRPr b="0" i="0" sz="1700" u="none" cap="none" strike="noStrike">
              <a:solidFill>
                <a:schemeClr val="dk1"/>
              </a:solidFill>
              <a:latin typeface="Arial"/>
              <a:ea typeface="Arial"/>
              <a:cs typeface="Arial"/>
              <a:sym typeface="Arial"/>
            </a:endParaRPr>
          </a:p>
        </p:txBody>
      </p:sp>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9" name="Shape 1109"/>
        <p:cNvGrpSpPr/>
        <p:nvPr/>
      </p:nvGrpSpPr>
      <p:grpSpPr>
        <a:xfrm>
          <a:off x="0" y="0"/>
          <a:ext cx="0" cy="0"/>
          <a:chOff x="0" y="0"/>
          <a:chExt cx="0" cy="0"/>
        </a:xfrm>
      </p:grpSpPr>
      <p:pic>
        <p:nvPicPr>
          <p:cNvPr id="1110" name="Google Shape;1110;p132"/>
          <p:cNvPicPr preferRelativeResize="0"/>
          <p:nvPr/>
        </p:nvPicPr>
        <p:blipFill rotWithShape="1">
          <a:blip r:embed="rId3">
            <a:alphaModFix/>
          </a:blip>
          <a:srcRect b="0" l="0" r="0" t="0"/>
          <a:stretch/>
        </p:blipFill>
        <p:spPr>
          <a:xfrm>
            <a:off x="2838" y="2"/>
            <a:ext cx="10688975" cy="7559673"/>
          </a:xfrm>
          <a:prstGeom prst="rect">
            <a:avLst/>
          </a:prstGeom>
          <a:noFill/>
          <a:ln>
            <a:noFill/>
          </a:ln>
        </p:spPr>
      </p:pic>
      <p:sp>
        <p:nvSpPr>
          <p:cNvPr id="1111" name="Google Shape;1111;p132"/>
          <p:cNvSpPr txBox="1"/>
          <p:nvPr/>
        </p:nvSpPr>
        <p:spPr>
          <a:xfrm>
            <a:off x="812288" y="760344"/>
            <a:ext cx="8732700" cy="113873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Risk monitoring</a:t>
            </a:r>
            <a:endParaRPr b="1"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Risk monitoring is the continuous process of tracking and evaluating the levels of risk in a business environment. It involves regularly reviewing and updating risk management strategies to ensure they remain effective.</a:t>
            </a:r>
            <a:endParaRPr b="0" i="0" sz="1700" u="none" cap="none" strike="noStrike">
              <a:solidFill>
                <a:schemeClr val="dk1"/>
              </a:solidFill>
              <a:latin typeface="Arial"/>
              <a:ea typeface="Arial"/>
              <a:cs typeface="Arial"/>
              <a:sym typeface="Arial"/>
            </a:endParaRPr>
          </a:p>
        </p:txBody>
      </p:sp>
      <p:sp>
        <p:nvSpPr>
          <p:cNvPr id="1112" name="Google Shape;1112;p132"/>
          <p:cNvSpPr txBox="1"/>
          <p:nvPr/>
        </p:nvSpPr>
        <p:spPr>
          <a:xfrm>
            <a:off x="812288" y="2174489"/>
            <a:ext cx="8732700" cy="4801314"/>
          </a:xfrm>
          <a:prstGeom prst="rect">
            <a:avLst/>
          </a:prstGeom>
          <a:noFill/>
          <a:ln>
            <a:noFill/>
          </a:ln>
        </p:spPr>
        <p:txBody>
          <a:bodyPr anchorCtr="0" anchor="t" bIns="45700" lIns="91425" spcFirstLastPara="1" rIns="91425" wrap="square" tIns="45700">
            <a:spAutoFit/>
          </a:bodyPr>
          <a:lstStyle/>
          <a:p>
            <a:pPr indent="-285750" lvl="0" marL="285750" marR="0" rtl="0" algn="just">
              <a:lnSpc>
                <a:spcPct val="100000"/>
              </a:lnSpc>
              <a:spcBef>
                <a:spcPts val="0"/>
              </a:spcBef>
              <a:spcAft>
                <a:spcPts val="0"/>
              </a:spcAft>
              <a:buClr>
                <a:srgbClr val="000000"/>
              </a:buClr>
              <a:buSzPts val="1700"/>
              <a:buFont typeface="Noto Sans Symbols"/>
              <a:buChar char="⮚"/>
            </a:pPr>
            <a:r>
              <a:rPr b="1" i="0" lang="en-US" sz="1700" u="none" cap="none" strike="noStrike">
                <a:solidFill>
                  <a:schemeClr val="dk1"/>
                </a:solidFill>
                <a:latin typeface="Arial"/>
                <a:ea typeface="Arial"/>
                <a:cs typeface="Arial"/>
                <a:sym typeface="Arial"/>
              </a:rPr>
              <a:t>Implementing a Risk Monitoring Plan</a:t>
            </a:r>
            <a:endParaRPr/>
          </a:p>
          <a:p>
            <a:pPr indent="0" lvl="0" marL="0" marR="0" rtl="0" algn="just">
              <a:lnSpc>
                <a:spcPct val="100000"/>
              </a:lnSpc>
              <a:spcBef>
                <a:spcPts val="0"/>
              </a:spcBef>
              <a:spcAft>
                <a:spcPts val="0"/>
              </a:spcAft>
              <a:buNone/>
            </a:pPr>
            <a:r>
              <a:t/>
            </a:r>
            <a:endParaRPr b="1"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Establishing monitoring processes: </a:t>
            </a:r>
            <a:r>
              <a:rPr b="0" i="0" lang="en-US" sz="1700" u="none" cap="none" strike="noStrike">
                <a:solidFill>
                  <a:schemeClr val="dk1"/>
                </a:solidFill>
                <a:latin typeface="Arial"/>
                <a:ea typeface="Arial"/>
                <a:cs typeface="Arial"/>
                <a:sym typeface="Arial"/>
              </a:rPr>
              <a:t>Set up procedures for regularly reviewing risks and the effectiveness of risk management strategies.</a:t>
            </a:r>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Selecting Key Risk Indicators (KRIs): </a:t>
            </a:r>
            <a:r>
              <a:rPr b="0" i="0" lang="en-US" sz="1700" u="none" cap="none" strike="noStrike">
                <a:solidFill>
                  <a:schemeClr val="dk1"/>
                </a:solidFill>
                <a:latin typeface="Arial"/>
                <a:ea typeface="Arial"/>
                <a:cs typeface="Arial"/>
                <a:sym typeface="Arial"/>
              </a:rPr>
              <a:t>Identify and use specific metrics that signal changes in risk exposure.</a:t>
            </a:r>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Integrating into business processes: </a:t>
            </a:r>
            <a:r>
              <a:rPr b="0" i="0" lang="en-US" sz="1700" u="none" cap="none" strike="noStrike">
                <a:solidFill>
                  <a:schemeClr val="dk1"/>
                </a:solidFill>
                <a:latin typeface="Arial"/>
                <a:ea typeface="Arial"/>
                <a:cs typeface="Arial"/>
                <a:sym typeface="Arial"/>
              </a:rPr>
              <a:t>Ensure that risk monitoring is a part of everyday business activities, not a separate or isolated task.</a:t>
            </a:r>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Regular Reporting: </a:t>
            </a:r>
            <a:r>
              <a:rPr b="0" i="0" lang="en-US" sz="1700" u="none" cap="none" strike="noStrike">
                <a:solidFill>
                  <a:schemeClr val="dk1"/>
                </a:solidFill>
                <a:latin typeface="Arial"/>
                <a:ea typeface="Arial"/>
                <a:cs typeface="Arial"/>
                <a:sym typeface="Arial"/>
              </a:rPr>
              <a:t>Develop a routine for reporting and discussing risk-related findings with relevant stakeholders.</a:t>
            </a:r>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Noto Sans Symbols"/>
              <a:buChar char="⮚"/>
            </a:pPr>
            <a:r>
              <a:rPr b="1" i="0" lang="en-US" sz="1700" u="none" cap="none" strike="noStrike">
                <a:solidFill>
                  <a:schemeClr val="dk1"/>
                </a:solidFill>
                <a:latin typeface="Arial"/>
                <a:ea typeface="Arial"/>
                <a:cs typeface="Arial"/>
                <a:sym typeface="Arial"/>
              </a:rPr>
              <a:t>Tools and Techniques for Effective Risk Monitoring</a:t>
            </a:r>
            <a:endParaRPr/>
          </a:p>
          <a:p>
            <a:pPr indent="0" lvl="0" marL="0" marR="0" rtl="0" algn="just">
              <a:lnSpc>
                <a:spcPct val="100000"/>
              </a:lnSpc>
              <a:spcBef>
                <a:spcPts val="0"/>
              </a:spcBef>
              <a:spcAft>
                <a:spcPts val="0"/>
              </a:spcAft>
              <a:buNone/>
            </a:pPr>
            <a:r>
              <a:t/>
            </a:r>
            <a:endParaRPr b="1"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Risk Dashboards: </a:t>
            </a:r>
            <a:r>
              <a:rPr b="0" i="0" lang="en-US" sz="1700" u="none" cap="none" strike="noStrike">
                <a:solidFill>
                  <a:schemeClr val="dk1"/>
                </a:solidFill>
                <a:latin typeface="Arial"/>
                <a:ea typeface="Arial"/>
                <a:cs typeface="Arial"/>
                <a:sym typeface="Arial"/>
              </a:rPr>
              <a:t>Utilizing digital dashboards to display key risk indicators and trends.</a:t>
            </a:r>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Review Meetings: </a:t>
            </a:r>
            <a:r>
              <a:rPr b="0" i="0" lang="en-US" sz="1700" u="none" cap="none" strike="noStrike">
                <a:solidFill>
                  <a:schemeClr val="dk1"/>
                </a:solidFill>
                <a:latin typeface="Arial"/>
                <a:ea typeface="Arial"/>
                <a:cs typeface="Arial"/>
                <a:sym typeface="Arial"/>
              </a:rPr>
              <a:t>Regularly scheduled meetings to discuss risk status and management strategies.</a:t>
            </a:r>
            <a:endParaRPr/>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6" name="Shape 1116"/>
        <p:cNvGrpSpPr/>
        <p:nvPr/>
      </p:nvGrpSpPr>
      <p:grpSpPr>
        <a:xfrm>
          <a:off x="0" y="0"/>
          <a:ext cx="0" cy="0"/>
          <a:chOff x="0" y="0"/>
          <a:chExt cx="0" cy="0"/>
        </a:xfrm>
      </p:grpSpPr>
      <p:pic>
        <p:nvPicPr>
          <p:cNvPr id="1117" name="Google Shape;1117;p133"/>
          <p:cNvPicPr preferRelativeResize="0"/>
          <p:nvPr/>
        </p:nvPicPr>
        <p:blipFill rotWithShape="1">
          <a:blip r:embed="rId3">
            <a:alphaModFix/>
          </a:blip>
          <a:srcRect b="0" l="0" r="0" t="0"/>
          <a:stretch/>
        </p:blipFill>
        <p:spPr>
          <a:xfrm>
            <a:off x="2838" y="0"/>
            <a:ext cx="10688975" cy="7559673"/>
          </a:xfrm>
          <a:prstGeom prst="rect">
            <a:avLst/>
          </a:prstGeom>
          <a:noFill/>
          <a:ln>
            <a:noFill/>
          </a:ln>
        </p:spPr>
      </p:pic>
      <p:sp>
        <p:nvSpPr>
          <p:cNvPr id="1118" name="Google Shape;1118;p133"/>
          <p:cNvSpPr txBox="1"/>
          <p:nvPr/>
        </p:nvSpPr>
        <p:spPr>
          <a:xfrm>
            <a:off x="815269" y="1149500"/>
            <a:ext cx="8353800" cy="245986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The European Entrepreneurship Competence Framework (EntreComp) </a:t>
            </a:r>
            <a:endParaRPr b="1" i="0" sz="17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To understand more about the competencies related to the Entrepreneurship competence, in 2018, the EU created the European Entrepreneurship Competence Framework (EntreComp) as a reference to explain what is meant to have an entrepreneurial mindset. </a:t>
            </a:r>
            <a:endParaRPr b="0" i="0" sz="1700" u="none" cap="none" strike="noStrike">
              <a:solidFill>
                <a:schemeClr val="dk1"/>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 </a:t>
            </a:r>
            <a:endParaRPr b="1" i="0" sz="1700" u="none" cap="none" strike="noStrike">
              <a:solidFill>
                <a:schemeClr val="dk1"/>
              </a:solidFill>
              <a:latin typeface="Arial"/>
              <a:ea typeface="Arial"/>
              <a:cs typeface="Arial"/>
              <a:sym typeface="Arial"/>
            </a:endParaRPr>
          </a:p>
        </p:txBody>
      </p:sp>
      <p:sp>
        <p:nvSpPr>
          <p:cNvPr id="1119" name="Google Shape;1119;p133"/>
          <p:cNvSpPr txBox="1"/>
          <p:nvPr/>
        </p:nvSpPr>
        <p:spPr>
          <a:xfrm>
            <a:off x="878618" y="684450"/>
            <a:ext cx="9263100"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An intro into the Entrepreneurial competence  </a:t>
            </a:r>
            <a:endParaRPr b="0" i="1" sz="1700" u="none" cap="none" strike="noStrike">
              <a:solidFill>
                <a:schemeClr val="dk1"/>
              </a:solidFill>
              <a:latin typeface="Arial"/>
              <a:ea typeface="Arial"/>
              <a:cs typeface="Arial"/>
              <a:sym typeface="Arial"/>
            </a:endParaRPr>
          </a:p>
        </p:txBody>
      </p:sp>
      <p:pic>
        <p:nvPicPr>
          <p:cNvPr id="1120" name="Google Shape;1120;p133"/>
          <p:cNvPicPr preferRelativeResize="0"/>
          <p:nvPr/>
        </p:nvPicPr>
        <p:blipFill rotWithShape="1">
          <a:blip r:embed="rId4">
            <a:alphaModFix/>
          </a:blip>
          <a:srcRect b="0" l="0" r="0" t="0"/>
          <a:stretch/>
        </p:blipFill>
        <p:spPr>
          <a:xfrm>
            <a:off x="2649943" y="3950311"/>
            <a:ext cx="5391925" cy="2957164"/>
          </a:xfrm>
          <a:prstGeom prst="rect">
            <a:avLst/>
          </a:prstGeom>
          <a:noFill/>
          <a:ln>
            <a:noFill/>
          </a:ln>
        </p:spPr>
      </p:pic>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4" name="Shape 1124"/>
        <p:cNvGrpSpPr/>
        <p:nvPr/>
      </p:nvGrpSpPr>
      <p:grpSpPr>
        <a:xfrm>
          <a:off x="0" y="0"/>
          <a:ext cx="0" cy="0"/>
          <a:chOff x="0" y="0"/>
          <a:chExt cx="0" cy="0"/>
        </a:xfrm>
      </p:grpSpPr>
      <p:pic>
        <p:nvPicPr>
          <p:cNvPr id="1125" name="Google Shape;1125;p134"/>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126" name="Google Shape;1126;p134"/>
          <p:cNvSpPr txBox="1"/>
          <p:nvPr/>
        </p:nvSpPr>
        <p:spPr>
          <a:xfrm>
            <a:off x="813851" y="1149500"/>
            <a:ext cx="8353800" cy="5206770"/>
          </a:xfrm>
          <a:prstGeom prst="rect">
            <a:avLst/>
          </a:prstGeom>
          <a:noFill/>
          <a:ln>
            <a:noFill/>
          </a:ln>
        </p:spPr>
        <p:txBody>
          <a:bodyPr anchorCtr="0" anchor="t" bIns="45700" lIns="91425" spcFirstLastPara="1" rIns="91425" wrap="square" tIns="45700">
            <a:spAutoFit/>
          </a:bodyPr>
          <a:lstStyle/>
          <a:p>
            <a:pPr indent="0" lvl="0" marL="0" marR="0" rtl="0" algn="ctr">
              <a:lnSpc>
                <a:spcPct val="115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Intro</a:t>
            </a:r>
            <a:endParaRPr b="1" i="0" sz="1700" u="none" cap="none" strike="noStrike">
              <a:solidFill>
                <a:schemeClr val="dk1"/>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The EU recognized the importance of networking and the difficulties related to the access to markets and for this reason has created the COSME programme and the Enterprise Europe Network provides resources to all businesses wishing to expand into new markets. SMEs can approach the local partner in their region for advice and information. Over 600 partner organisations in 54 countries have the capacity to reach out to more than 2 million SMEs.</a:t>
            </a:r>
            <a:endParaRPr b="0" i="0" sz="1700" u="none" cap="none" strike="noStrike">
              <a:solidFill>
                <a:schemeClr val="dk1"/>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If you are interested in open up a new Business all over around the worlds the Enterprise network offer also local contact points in different EU and Non-EU nations: </a:t>
            </a:r>
            <a:r>
              <a:rPr b="0" i="0" lang="en-US" sz="1700" u="sng" cap="none" strike="noStrike">
                <a:solidFill>
                  <a:schemeClr val="hlink"/>
                </a:solidFill>
                <a:latin typeface="Arial"/>
                <a:ea typeface="Arial"/>
                <a:cs typeface="Arial"/>
                <a:sym typeface="Arial"/>
                <a:hlinkClick r:id="rId4"/>
              </a:rPr>
              <a:t>https://een.ec.europa.eu/local-contact-points</a:t>
            </a:r>
            <a:r>
              <a:rPr b="0" i="0" lang="en-US" sz="1700" u="none" cap="none" strike="noStrike">
                <a:solidFill>
                  <a:schemeClr val="dk1"/>
                </a:solidFill>
                <a:latin typeface="Arial"/>
                <a:ea typeface="Arial"/>
                <a:cs typeface="Arial"/>
                <a:sym typeface="Arial"/>
              </a:rPr>
              <a:t> </a:t>
            </a:r>
            <a:endParaRPr b="0" i="0" sz="1700" u="none" cap="none" strike="noStrike">
              <a:solidFill>
                <a:schemeClr val="dk1"/>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Another website offered by the EU support also the Women entrepreneurs and different Angels that can support you during your pattern: </a:t>
            </a:r>
            <a:r>
              <a:rPr b="0" i="0" lang="en-US" sz="1700" u="sng" cap="none" strike="noStrike">
                <a:solidFill>
                  <a:schemeClr val="hlink"/>
                </a:solidFill>
                <a:latin typeface="Arial"/>
                <a:ea typeface="Arial"/>
                <a:cs typeface="Arial"/>
                <a:sym typeface="Arial"/>
                <a:hlinkClick r:id="rId5"/>
              </a:rPr>
              <a:t>https://single-market-economy.ec.europa.eu/smes/supporting-entrepreneurship/women-entrepreneurs/support-tools-and-networks-women_en</a:t>
            </a:r>
            <a:endParaRPr b="0" i="0" sz="1700" u="none" cap="none" strike="noStrike">
              <a:solidFill>
                <a:schemeClr val="dk1"/>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The EU offers as well funds and economical support to start a business.</a:t>
            </a:r>
            <a:endParaRPr b="1" i="0" sz="1700" u="none" cap="none" strike="noStrike">
              <a:solidFill>
                <a:schemeClr val="dk1"/>
              </a:solidFill>
              <a:latin typeface="Arial"/>
              <a:ea typeface="Arial"/>
              <a:cs typeface="Arial"/>
              <a:sym typeface="Arial"/>
            </a:endParaRPr>
          </a:p>
        </p:txBody>
      </p:sp>
      <p:sp>
        <p:nvSpPr>
          <p:cNvPr id="1127" name="Google Shape;1127;p134"/>
          <p:cNvSpPr txBox="1"/>
          <p:nvPr/>
        </p:nvSpPr>
        <p:spPr>
          <a:xfrm>
            <a:off x="877200" y="684450"/>
            <a:ext cx="9263100"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 Funding Options for Entrepreneurs</a:t>
            </a:r>
            <a:endParaRPr b="0" i="1" sz="1700" u="none" cap="none" strike="noStrike">
              <a:solidFill>
                <a:schemeClr val="dk1"/>
              </a:solidFill>
              <a:latin typeface="Arial"/>
              <a:ea typeface="Arial"/>
              <a:cs typeface="Arial"/>
              <a:sym typeface="Arial"/>
            </a:endParaRPr>
          </a:p>
        </p:txBody>
      </p:sp>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1" name="Shape 1131"/>
        <p:cNvGrpSpPr/>
        <p:nvPr/>
      </p:nvGrpSpPr>
      <p:grpSpPr>
        <a:xfrm>
          <a:off x="0" y="0"/>
          <a:ext cx="0" cy="0"/>
          <a:chOff x="0" y="0"/>
          <a:chExt cx="0" cy="0"/>
        </a:xfrm>
      </p:grpSpPr>
      <p:pic>
        <p:nvPicPr>
          <p:cNvPr id="1132" name="Google Shape;1132;p135"/>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133" name="Google Shape;1133;p135"/>
          <p:cNvSpPr txBox="1"/>
          <p:nvPr/>
        </p:nvSpPr>
        <p:spPr>
          <a:xfrm>
            <a:off x="813851" y="1149500"/>
            <a:ext cx="8353800" cy="202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500"/>
              <a:buFont typeface="Arial"/>
              <a:buNone/>
            </a:pPr>
            <a:r>
              <a:rPr b="1" i="0" lang="en-US" sz="1500" u="none" cap="none" strike="noStrike">
                <a:solidFill>
                  <a:schemeClr val="dk1"/>
                </a:solidFill>
                <a:latin typeface="Arial"/>
                <a:ea typeface="Arial"/>
                <a:cs typeface="Arial"/>
                <a:sym typeface="Arial"/>
              </a:rPr>
              <a:t>Overview of funding sources within European Funds (2021 - 2027)</a:t>
            </a:r>
            <a:endParaRPr b="1" i="0" sz="15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500"/>
              <a:buFont typeface="Arial"/>
              <a:buNone/>
            </a:pPr>
            <a:r>
              <a:t/>
            </a:r>
            <a:endParaRPr b="1" i="0" sz="15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500"/>
              <a:buFont typeface="Arial"/>
              <a:buNone/>
            </a:pPr>
            <a:r>
              <a:t/>
            </a:r>
            <a:endParaRPr b="1" i="0" sz="15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500"/>
              <a:buFont typeface="Arial"/>
              <a:buNone/>
            </a:pPr>
            <a:r>
              <a:t/>
            </a:r>
            <a:endParaRPr b="0" i="0" sz="15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500"/>
              <a:buFont typeface="Arial"/>
              <a:buNone/>
            </a:pPr>
            <a:r>
              <a:t/>
            </a:r>
            <a:endParaRPr b="0" i="0" sz="15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1" i="0" sz="2400" u="none" cap="none" strike="noStrike">
              <a:solidFill>
                <a:schemeClr val="dk1"/>
              </a:solidFill>
              <a:latin typeface="Arial"/>
              <a:ea typeface="Arial"/>
              <a:cs typeface="Arial"/>
              <a:sym typeface="Arial"/>
            </a:endParaRPr>
          </a:p>
        </p:txBody>
      </p:sp>
      <p:sp>
        <p:nvSpPr>
          <p:cNvPr id="1134" name="Google Shape;1134;p135"/>
          <p:cNvSpPr txBox="1"/>
          <p:nvPr/>
        </p:nvSpPr>
        <p:spPr>
          <a:xfrm>
            <a:off x="877200" y="684450"/>
            <a:ext cx="92631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 Funding Options for Entrepreneurs</a:t>
            </a:r>
            <a:endParaRPr b="0" i="1" sz="1500" u="none" cap="none" strike="noStrike">
              <a:solidFill>
                <a:schemeClr val="dk1"/>
              </a:solidFill>
              <a:latin typeface="Arial"/>
              <a:ea typeface="Arial"/>
              <a:cs typeface="Arial"/>
              <a:sym typeface="Arial"/>
            </a:endParaRPr>
          </a:p>
        </p:txBody>
      </p:sp>
      <p:pic>
        <p:nvPicPr>
          <p:cNvPr id="1135" name="Google Shape;1135;p135"/>
          <p:cNvPicPr preferRelativeResize="0"/>
          <p:nvPr/>
        </p:nvPicPr>
        <p:blipFill rotWithShape="1">
          <a:blip r:embed="rId4">
            <a:alphaModFix/>
          </a:blip>
          <a:srcRect b="0" l="0" r="0" t="0"/>
          <a:stretch/>
        </p:blipFill>
        <p:spPr>
          <a:xfrm>
            <a:off x="1493848" y="1981823"/>
            <a:ext cx="7704126" cy="3980349"/>
          </a:xfrm>
          <a:prstGeom prst="rect">
            <a:avLst/>
          </a:prstGeom>
          <a:noFill/>
          <a:ln>
            <a:noFill/>
          </a:ln>
        </p:spPr>
      </p:pic>
      <p:sp>
        <p:nvSpPr>
          <p:cNvPr id="1136" name="Google Shape;1136;p135"/>
          <p:cNvSpPr/>
          <p:nvPr/>
        </p:nvSpPr>
        <p:spPr>
          <a:xfrm>
            <a:off x="8670600" y="2209200"/>
            <a:ext cx="1469700" cy="762300"/>
          </a:xfrm>
          <a:prstGeom prst="rect">
            <a:avLst/>
          </a:prstGeom>
          <a:solidFill>
            <a:srgbClr val="F7894A"/>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Temporary instrument to power the recovery</a:t>
            </a:r>
            <a:endParaRPr b="0" i="0" sz="1200" u="none" cap="none" strike="noStrike">
              <a:solidFill>
                <a:schemeClr val="dk1"/>
              </a:solidFill>
              <a:latin typeface="Arial"/>
              <a:ea typeface="Arial"/>
              <a:cs typeface="Arial"/>
              <a:sym typeface="Arial"/>
            </a:endParaRPr>
          </a:p>
        </p:txBody>
      </p:sp>
      <p:sp>
        <p:nvSpPr>
          <p:cNvPr id="1137" name="Google Shape;1137;p135"/>
          <p:cNvSpPr/>
          <p:nvPr/>
        </p:nvSpPr>
        <p:spPr>
          <a:xfrm>
            <a:off x="554325" y="2209200"/>
            <a:ext cx="1469700" cy="762300"/>
          </a:xfrm>
          <a:prstGeom prst="rect">
            <a:avLst/>
          </a:prstGeom>
          <a:solidFill>
            <a:srgbClr val="2FA7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The EU’s long-term budget for 2021 to 2027 </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1" name="Shape 1141"/>
        <p:cNvGrpSpPr/>
        <p:nvPr/>
      </p:nvGrpSpPr>
      <p:grpSpPr>
        <a:xfrm>
          <a:off x="0" y="0"/>
          <a:ext cx="0" cy="0"/>
          <a:chOff x="0" y="0"/>
          <a:chExt cx="0" cy="0"/>
        </a:xfrm>
      </p:grpSpPr>
      <p:pic>
        <p:nvPicPr>
          <p:cNvPr id="1142" name="Google Shape;1142;p136"/>
          <p:cNvPicPr preferRelativeResize="0"/>
          <p:nvPr/>
        </p:nvPicPr>
        <p:blipFill rotWithShape="1">
          <a:blip r:embed="rId3">
            <a:alphaModFix/>
          </a:blip>
          <a:srcRect b="0" l="0" r="0" t="0"/>
          <a:stretch/>
        </p:blipFill>
        <p:spPr>
          <a:xfrm>
            <a:off x="1420" y="0"/>
            <a:ext cx="10701518" cy="7559673"/>
          </a:xfrm>
          <a:prstGeom prst="rect">
            <a:avLst/>
          </a:prstGeom>
          <a:noFill/>
          <a:ln>
            <a:noFill/>
          </a:ln>
        </p:spPr>
      </p:pic>
      <p:sp>
        <p:nvSpPr>
          <p:cNvPr id="1143" name="Google Shape;1143;p136"/>
          <p:cNvSpPr txBox="1"/>
          <p:nvPr/>
        </p:nvSpPr>
        <p:spPr>
          <a:xfrm>
            <a:off x="813850" y="1759100"/>
            <a:ext cx="9337320" cy="21590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The 2 most important funds offered by the European Funds for the period 2021 - 2027 are: </a:t>
            </a:r>
            <a:endParaRPr b="1" i="0" sz="17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330200" lvl="0" marL="457200" marR="0" rtl="0" algn="l">
              <a:lnSpc>
                <a:spcPct val="115000"/>
              </a:lnSpc>
              <a:spcBef>
                <a:spcPts val="0"/>
              </a:spcBef>
              <a:spcAft>
                <a:spcPts val="0"/>
              </a:spcAft>
              <a:buClr>
                <a:srgbClr val="404040"/>
              </a:buClr>
              <a:buSzPts val="1600"/>
              <a:buFont typeface="Arial"/>
              <a:buChar char="●"/>
            </a:pPr>
            <a:r>
              <a:rPr b="0" i="0" lang="en-US" sz="1700" u="none" cap="none" strike="noStrike">
                <a:solidFill>
                  <a:schemeClr val="dk1"/>
                </a:solidFill>
                <a:latin typeface="Arial"/>
                <a:ea typeface="Arial"/>
                <a:cs typeface="Arial"/>
                <a:sym typeface="Arial"/>
              </a:rPr>
              <a:t>Single Market Programme </a:t>
            </a:r>
            <a:endParaRPr b="0" i="0" sz="1700" u="none" cap="none" strike="noStrike">
              <a:solidFill>
                <a:schemeClr val="dk1"/>
              </a:solidFill>
              <a:latin typeface="Arial"/>
              <a:ea typeface="Arial"/>
              <a:cs typeface="Arial"/>
              <a:sym typeface="Arial"/>
            </a:endParaRPr>
          </a:p>
          <a:p>
            <a:pPr indent="-330200" lvl="0" marL="457200" marR="0" rtl="0" algn="l">
              <a:lnSpc>
                <a:spcPct val="115000"/>
              </a:lnSpc>
              <a:spcBef>
                <a:spcPts val="0"/>
              </a:spcBef>
              <a:spcAft>
                <a:spcPts val="0"/>
              </a:spcAft>
              <a:buClr>
                <a:srgbClr val="404040"/>
              </a:buClr>
              <a:buSzPts val="1600"/>
              <a:buFont typeface="Arial"/>
              <a:buChar char="●"/>
            </a:pPr>
            <a:r>
              <a:rPr b="0" i="0" lang="en-US" sz="1700" u="none" cap="none" strike="noStrike">
                <a:solidFill>
                  <a:schemeClr val="dk1"/>
                </a:solidFill>
                <a:latin typeface="Arial"/>
                <a:ea typeface="Arial"/>
                <a:cs typeface="Arial"/>
                <a:sym typeface="Arial"/>
              </a:rPr>
              <a:t>Erasmus for Young Entrepreneurs</a:t>
            </a:r>
            <a:endParaRPr b="1" i="0" sz="1700" u="none" cap="none" strike="noStrike">
              <a:solidFill>
                <a:schemeClr val="dk1"/>
              </a:solidFill>
              <a:latin typeface="Arial"/>
              <a:ea typeface="Arial"/>
              <a:cs typeface="Arial"/>
              <a:sym typeface="Arial"/>
            </a:endParaRPr>
          </a:p>
        </p:txBody>
      </p:sp>
      <p:sp>
        <p:nvSpPr>
          <p:cNvPr id="1144" name="Google Shape;1144;p136"/>
          <p:cNvSpPr txBox="1"/>
          <p:nvPr/>
        </p:nvSpPr>
        <p:spPr>
          <a:xfrm>
            <a:off x="877200" y="684450"/>
            <a:ext cx="9273970" cy="61551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 Funding Options for Entrepreneurs</a:t>
            </a:r>
            <a:endParaRPr b="1" i="0" sz="17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2021 - 2027</a:t>
            </a:r>
            <a:endParaRPr b="1" i="0" sz="1700" u="none" cap="none" strike="noStrike">
              <a:solidFill>
                <a:schemeClr val="dk1"/>
              </a:solidFill>
              <a:latin typeface="Arial"/>
              <a:ea typeface="Arial"/>
              <a:cs typeface="Arial"/>
              <a:sym typeface="Arial"/>
            </a:endParaRPr>
          </a:p>
        </p:txBody>
      </p:sp>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8" name="Shape 1148"/>
        <p:cNvGrpSpPr/>
        <p:nvPr/>
      </p:nvGrpSpPr>
      <p:grpSpPr>
        <a:xfrm>
          <a:off x="0" y="0"/>
          <a:ext cx="0" cy="0"/>
          <a:chOff x="0" y="0"/>
          <a:chExt cx="0" cy="0"/>
        </a:xfrm>
      </p:grpSpPr>
      <p:pic>
        <p:nvPicPr>
          <p:cNvPr id="1149" name="Google Shape;1149;p137"/>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150" name="Google Shape;1150;p137"/>
          <p:cNvSpPr txBox="1"/>
          <p:nvPr/>
        </p:nvSpPr>
        <p:spPr>
          <a:xfrm>
            <a:off x="813850" y="997100"/>
            <a:ext cx="8645100" cy="5661509"/>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Overview of funding sources within European Funds (2021 - 2027)</a:t>
            </a:r>
            <a:endParaRPr b="1"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Single Market Programme (SMP)  by EISMEA (European Innovation Council and SMEs Executive Agency)</a:t>
            </a:r>
            <a:endParaRPr b="1"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chemeClr val="dk1"/>
              </a:buClr>
              <a:buSzPts val="1100"/>
              <a:buFont typeface="Arial"/>
              <a:buNone/>
            </a:pPr>
            <a:r>
              <a:rPr b="0" i="0" lang="en-US" sz="1700" u="none" cap="none" strike="noStrike">
                <a:solidFill>
                  <a:schemeClr val="dk1"/>
                </a:solidFill>
                <a:latin typeface="Arial"/>
                <a:ea typeface="Arial"/>
                <a:cs typeface="Arial"/>
                <a:sym typeface="Arial"/>
              </a:rPr>
              <a:t>The Single Market Programme is the EU funding programme to finance activities supporting a well-functioning, sustainable internal market.</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chemeClr val="dk1"/>
              </a:buClr>
              <a:buSzPts val="1100"/>
              <a:buFont typeface="Arial"/>
              <a:buNone/>
            </a:pPr>
            <a:r>
              <a:rPr b="0" i="0" lang="en-US" sz="1700" u="none" cap="none" strike="noStrike">
                <a:solidFill>
                  <a:schemeClr val="dk1"/>
                </a:solidFill>
                <a:latin typeface="Arial"/>
                <a:ea typeface="Arial"/>
                <a:cs typeface="Arial"/>
                <a:sym typeface="Arial"/>
              </a:rPr>
              <a:t>The €4.2 billion Single Market Programme will strengthen the governance of the EU single market. It will help to:</a:t>
            </a:r>
            <a:endParaRPr b="0" i="0" sz="1700" u="none" cap="none" strike="noStrike">
              <a:solidFill>
                <a:schemeClr val="dk1"/>
              </a:solidFill>
              <a:latin typeface="Arial"/>
              <a:ea typeface="Arial"/>
              <a:cs typeface="Arial"/>
              <a:sym typeface="Arial"/>
            </a:endParaRPr>
          </a:p>
          <a:p>
            <a:pPr indent="-298450" lvl="0" marL="457200" marR="0" rtl="0" algn="just">
              <a:lnSpc>
                <a:spcPct val="115000"/>
              </a:lnSpc>
              <a:spcBef>
                <a:spcPts val="1200"/>
              </a:spcBef>
              <a:spcAft>
                <a:spcPts val="0"/>
              </a:spcAft>
              <a:buClr>
                <a:srgbClr val="404040"/>
              </a:buClr>
              <a:buSzPts val="1100"/>
              <a:buFont typeface="Arial"/>
              <a:buChar char="●"/>
            </a:pPr>
            <a:r>
              <a:rPr b="0" i="0" lang="en-US" sz="1700" u="none" cap="none" strike="noStrike">
                <a:solidFill>
                  <a:schemeClr val="dk1"/>
                </a:solidFill>
                <a:latin typeface="Arial"/>
                <a:ea typeface="Arial"/>
                <a:cs typeface="Arial"/>
                <a:sym typeface="Arial"/>
              </a:rPr>
              <a:t>make the internal market work better with measures including improved market surveillance, problem-solving support to citizens and business, and enhanced competition policy</a:t>
            </a:r>
            <a:endParaRPr b="0" i="0" sz="1700" u="none" cap="none" strike="noStrike">
              <a:solidFill>
                <a:schemeClr val="dk1"/>
              </a:solidFill>
              <a:latin typeface="Arial"/>
              <a:ea typeface="Arial"/>
              <a:cs typeface="Arial"/>
              <a:sym typeface="Arial"/>
            </a:endParaRPr>
          </a:p>
          <a:p>
            <a:pPr indent="-298450" lvl="0" marL="457200" marR="0" rtl="0" algn="just">
              <a:lnSpc>
                <a:spcPct val="115000"/>
              </a:lnSpc>
              <a:spcBef>
                <a:spcPts val="0"/>
              </a:spcBef>
              <a:spcAft>
                <a:spcPts val="0"/>
              </a:spcAft>
              <a:buClr>
                <a:srgbClr val="404040"/>
              </a:buClr>
              <a:buSzPts val="1100"/>
              <a:buFont typeface="Arial"/>
              <a:buChar char="●"/>
            </a:pPr>
            <a:r>
              <a:rPr b="1" i="0" lang="en-US" sz="1700" u="none" cap="none" strike="noStrike">
                <a:solidFill>
                  <a:schemeClr val="dk1"/>
                </a:solidFill>
                <a:latin typeface="Arial"/>
                <a:ea typeface="Arial"/>
                <a:cs typeface="Arial"/>
                <a:sym typeface="Arial"/>
              </a:rPr>
              <a:t>boost the competitiveness of businesses, in particular small and medium-sized enterprises (SMEs), </a:t>
            </a:r>
            <a:endParaRPr b="1" i="0" sz="1700" u="none" cap="none" strike="noStrike">
              <a:solidFill>
                <a:schemeClr val="dk1"/>
              </a:solidFill>
              <a:latin typeface="Arial"/>
              <a:ea typeface="Arial"/>
              <a:cs typeface="Arial"/>
              <a:sym typeface="Arial"/>
            </a:endParaRPr>
          </a:p>
          <a:p>
            <a:pPr indent="-298450" lvl="0" marL="457200" marR="0" rtl="0" algn="just">
              <a:lnSpc>
                <a:spcPct val="115000"/>
              </a:lnSpc>
              <a:spcBef>
                <a:spcPts val="0"/>
              </a:spcBef>
              <a:spcAft>
                <a:spcPts val="0"/>
              </a:spcAft>
              <a:buClr>
                <a:srgbClr val="404040"/>
              </a:buClr>
              <a:buSzPts val="1100"/>
              <a:buFont typeface="Arial"/>
              <a:buChar char="●"/>
            </a:pPr>
            <a:r>
              <a:rPr b="0" i="0" lang="en-US" sz="1700" u="none" cap="none" strike="noStrike">
                <a:solidFill>
                  <a:schemeClr val="dk1"/>
                </a:solidFill>
                <a:latin typeface="Arial"/>
                <a:ea typeface="Arial"/>
                <a:cs typeface="Arial"/>
                <a:sym typeface="Arial"/>
              </a:rPr>
              <a:t>develop effective European standards and international financial and non-financial reporting and auditing standards</a:t>
            </a:r>
            <a:endParaRPr b="0" i="0" sz="1700" u="none" cap="none" strike="noStrike">
              <a:solidFill>
                <a:schemeClr val="dk1"/>
              </a:solidFill>
              <a:latin typeface="Arial"/>
              <a:ea typeface="Arial"/>
              <a:cs typeface="Arial"/>
              <a:sym typeface="Arial"/>
            </a:endParaRPr>
          </a:p>
          <a:p>
            <a:pPr indent="-298450" lvl="0" marL="457200" marR="0" rtl="0" algn="just">
              <a:lnSpc>
                <a:spcPct val="115000"/>
              </a:lnSpc>
              <a:spcBef>
                <a:spcPts val="0"/>
              </a:spcBef>
              <a:spcAft>
                <a:spcPts val="0"/>
              </a:spcAft>
              <a:buClr>
                <a:srgbClr val="404040"/>
              </a:buClr>
              <a:buSzPts val="1100"/>
              <a:buFont typeface="Arial"/>
              <a:buChar char="●"/>
            </a:pPr>
            <a:r>
              <a:rPr b="0" i="0" lang="en-US" sz="1700" u="none" cap="none" strike="noStrike">
                <a:solidFill>
                  <a:schemeClr val="dk1"/>
                </a:solidFill>
                <a:latin typeface="Arial"/>
                <a:ea typeface="Arial"/>
                <a:cs typeface="Arial"/>
                <a:sym typeface="Arial"/>
              </a:rPr>
              <a:t>give even higher protection to consumers</a:t>
            </a:r>
            <a:endParaRPr b="0" i="0" sz="1700" u="none" cap="none" strike="noStrike">
              <a:solidFill>
                <a:schemeClr val="dk1"/>
              </a:solidFill>
              <a:latin typeface="Arial"/>
              <a:ea typeface="Arial"/>
              <a:cs typeface="Arial"/>
              <a:sym typeface="Arial"/>
            </a:endParaRPr>
          </a:p>
          <a:p>
            <a:pPr indent="-298450" lvl="0" marL="457200" marR="0" rtl="0" algn="just">
              <a:lnSpc>
                <a:spcPct val="115000"/>
              </a:lnSpc>
              <a:spcBef>
                <a:spcPts val="0"/>
              </a:spcBef>
              <a:spcAft>
                <a:spcPts val="0"/>
              </a:spcAft>
              <a:buClr>
                <a:srgbClr val="404040"/>
              </a:buClr>
              <a:buSzPts val="1100"/>
              <a:buFont typeface="Arial"/>
              <a:buChar char="●"/>
            </a:pPr>
            <a:r>
              <a:rPr b="0" i="0" lang="en-US" sz="1700" u="none" cap="none" strike="noStrike">
                <a:solidFill>
                  <a:schemeClr val="dk1"/>
                </a:solidFill>
                <a:latin typeface="Arial"/>
                <a:ea typeface="Arial"/>
                <a:cs typeface="Arial"/>
                <a:sym typeface="Arial"/>
              </a:rPr>
              <a:t>maintain a high level of food safety</a:t>
            </a:r>
            <a:endParaRPr b="0" i="0" sz="1700" u="none" cap="none" strike="noStrike">
              <a:solidFill>
                <a:schemeClr val="dk1"/>
              </a:solidFill>
              <a:latin typeface="Arial"/>
              <a:ea typeface="Arial"/>
              <a:cs typeface="Arial"/>
              <a:sym typeface="Arial"/>
            </a:endParaRPr>
          </a:p>
          <a:p>
            <a:pPr indent="-298450" lvl="0" marL="457200" marR="0" rtl="0" algn="just">
              <a:lnSpc>
                <a:spcPct val="115000"/>
              </a:lnSpc>
              <a:spcBef>
                <a:spcPts val="0"/>
              </a:spcBef>
              <a:spcAft>
                <a:spcPts val="0"/>
              </a:spcAft>
              <a:buClr>
                <a:srgbClr val="404040"/>
              </a:buClr>
              <a:buSzPts val="1100"/>
              <a:buFont typeface="Arial"/>
              <a:buChar char="●"/>
            </a:pPr>
            <a:r>
              <a:rPr b="0" i="0" lang="en-US" sz="1700" u="none" cap="none" strike="noStrike">
                <a:solidFill>
                  <a:schemeClr val="dk1"/>
                </a:solidFill>
                <a:latin typeface="Arial"/>
                <a:ea typeface="Arial"/>
                <a:cs typeface="Arial"/>
                <a:sym typeface="Arial"/>
              </a:rPr>
              <a:t>produce and disseminate high-quality statistics.</a:t>
            </a:r>
            <a:endParaRPr b="0" i="0" sz="1700" u="none" cap="none" strike="noStrike">
              <a:solidFill>
                <a:schemeClr val="dk1"/>
              </a:solidFill>
              <a:latin typeface="Arial"/>
              <a:ea typeface="Arial"/>
              <a:cs typeface="Arial"/>
              <a:sym typeface="Arial"/>
            </a:endParaRPr>
          </a:p>
        </p:txBody>
      </p:sp>
      <p:sp>
        <p:nvSpPr>
          <p:cNvPr id="1151" name="Google Shape;1151;p137"/>
          <p:cNvSpPr txBox="1"/>
          <p:nvPr/>
        </p:nvSpPr>
        <p:spPr>
          <a:xfrm>
            <a:off x="877200" y="532050"/>
            <a:ext cx="8645100"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 Funding Options for Entrepreneurs</a:t>
            </a:r>
            <a:endParaRPr b="0" i="1" sz="1700" u="none" cap="none" strike="noStrike">
              <a:solidFill>
                <a:schemeClr val="dk1"/>
              </a:solidFill>
              <a:latin typeface="Arial"/>
              <a:ea typeface="Arial"/>
              <a:cs typeface="Arial"/>
              <a:sym typeface="Arial"/>
            </a:endParaRPr>
          </a:p>
        </p:txBody>
      </p:sp>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5" name="Shape 1155"/>
        <p:cNvGrpSpPr/>
        <p:nvPr/>
      </p:nvGrpSpPr>
      <p:grpSpPr>
        <a:xfrm>
          <a:off x="0" y="0"/>
          <a:ext cx="0" cy="0"/>
          <a:chOff x="0" y="0"/>
          <a:chExt cx="0" cy="0"/>
        </a:xfrm>
      </p:grpSpPr>
      <p:pic>
        <p:nvPicPr>
          <p:cNvPr id="1156" name="Google Shape;1156;p138"/>
          <p:cNvPicPr preferRelativeResize="0"/>
          <p:nvPr/>
        </p:nvPicPr>
        <p:blipFill rotWithShape="1">
          <a:blip r:embed="rId3">
            <a:alphaModFix/>
          </a:blip>
          <a:srcRect b="0" l="0" r="0" t="0"/>
          <a:stretch/>
        </p:blipFill>
        <p:spPr>
          <a:xfrm>
            <a:off x="2838" y="2"/>
            <a:ext cx="10688975" cy="7559673"/>
          </a:xfrm>
          <a:prstGeom prst="rect">
            <a:avLst/>
          </a:prstGeom>
          <a:noFill/>
          <a:ln>
            <a:noFill/>
          </a:ln>
        </p:spPr>
      </p:pic>
      <p:sp>
        <p:nvSpPr>
          <p:cNvPr id="1157" name="Google Shape;1157;p138"/>
          <p:cNvSpPr txBox="1"/>
          <p:nvPr/>
        </p:nvSpPr>
        <p:spPr>
          <a:xfrm>
            <a:off x="373710" y="935304"/>
            <a:ext cx="9623503" cy="5206770"/>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Beneficiaries:</a:t>
            </a:r>
            <a:endParaRPr/>
          </a:p>
          <a:p>
            <a:pPr indent="0" lvl="0" marL="0" marR="0" rtl="0" algn="just">
              <a:lnSpc>
                <a:spcPct val="115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Small and medium enterprises and Startups</a:t>
            </a:r>
            <a:endParaRPr/>
          </a:p>
          <a:p>
            <a:pPr indent="0" lvl="0" marL="0" marR="0" rtl="0" algn="just">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Fields of action:</a:t>
            </a:r>
            <a:endParaRPr/>
          </a:p>
          <a:p>
            <a:pPr indent="0" lvl="0" marL="0" marR="0" rtl="0" algn="just">
              <a:lnSpc>
                <a:spcPct val="115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Agriculture, Energy and environment, Research, Innovation, Health, safety, transports, tourism, and governance.</a:t>
            </a:r>
            <a:endParaRPr/>
          </a:p>
          <a:p>
            <a:pPr indent="0" lvl="0" marL="0" marR="0" rtl="0" algn="just">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Calls for proposals for actions supporting EU businesses under the Single Market Programme will be advertised on the </a:t>
            </a:r>
            <a:r>
              <a:rPr b="0" i="0" lang="en-US" sz="1700" u="sng" cap="none" strike="noStrike">
                <a:solidFill>
                  <a:schemeClr val="hlink"/>
                </a:solidFill>
                <a:latin typeface="Arial"/>
                <a:ea typeface="Arial"/>
                <a:cs typeface="Arial"/>
                <a:sym typeface="Arial"/>
                <a:hlinkClick r:id="rId4"/>
              </a:rPr>
              <a:t>website of the European Innovation Council and SMEs Executive Agency</a:t>
            </a:r>
            <a:r>
              <a:rPr b="0" i="0" lang="en-US" sz="1700" u="none" cap="none" strike="noStrike">
                <a:solidFill>
                  <a:schemeClr val="dk1"/>
                </a:solidFill>
                <a:latin typeface="Arial"/>
                <a:ea typeface="Arial"/>
                <a:cs typeface="Arial"/>
                <a:sym typeface="Arial"/>
              </a:rPr>
              <a:t> and published on the European Commission’s </a:t>
            </a:r>
            <a:r>
              <a:rPr b="0" i="0" lang="en-US" sz="1700" u="sng" cap="none" strike="noStrike">
                <a:solidFill>
                  <a:schemeClr val="hlink"/>
                </a:solidFill>
                <a:latin typeface="Arial"/>
                <a:ea typeface="Arial"/>
                <a:cs typeface="Arial"/>
                <a:sym typeface="Arial"/>
                <a:hlinkClick r:id="rId5"/>
              </a:rPr>
              <a:t>Funding and tender portal</a:t>
            </a:r>
            <a:r>
              <a:rPr b="0" i="0" lang="en-US" sz="1700" u="none" cap="none" strike="noStrike">
                <a:solidFill>
                  <a:schemeClr val="dk1"/>
                </a:solidFill>
                <a:latin typeface="Arial"/>
                <a:ea typeface="Arial"/>
                <a:cs typeface="Arial"/>
                <a:sym typeface="Arial"/>
              </a:rPr>
              <a:t>.</a:t>
            </a:r>
            <a:endParaRPr/>
          </a:p>
        </p:txBody>
      </p:sp>
      <p:pic>
        <p:nvPicPr>
          <p:cNvPr id="1158" name="Google Shape;1158;p138"/>
          <p:cNvPicPr preferRelativeResize="0"/>
          <p:nvPr/>
        </p:nvPicPr>
        <p:blipFill rotWithShape="1">
          <a:blip r:embed="rId6">
            <a:alphaModFix/>
          </a:blip>
          <a:srcRect b="0" l="0" r="0" t="0"/>
          <a:stretch/>
        </p:blipFill>
        <p:spPr>
          <a:xfrm>
            <a:off x="3691052" y="2986819"/>
            <a:ext cx="2988817" cy="1921382"/>
          </a:xfrm>
          <a:prstGeom prst="rect">
            <a:avLst/>
          </a:prstGeom>
          <a:noFill/>
          <a:ln>
            <a:noFill/>
          </a:ln>
        </p:spPr>
      </p:pic>
    </p:spTree>
  </p:cSld>
  <p:clrMapOvr>
    <a:masterClrMapping/>
  </p:clrMapOvr>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2" name="Shape 1162"/>
        <p:cNvGrpSpPr/>
        <p:nvPr/>
      </p:nvGrpSpPr>
      <p:grpSpPr>
        <a:xfrm>
          <a:off x="0" y="0"/>
          <a:ext cx="0" cy="0"/>
          <a:chOff x="0" y="0"/>
          <a:chExt cx="0" cy="0"/>
        </a:xfrm>
      </p:grpSpPr>
      <p:pic>
        <p:nvPicPr>
          <p:cNvPr id="1163" name="Google Shape;1163;p139"/>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164" name="Google Shape;1164;p139"/>
          <p:cNvSpPr txBox="1"/>
          <p:nvPr/>
        </p:nvSpPr>
        <p:spPr>
          <a:xfrm>
            <a:off x="638075" y="805828"/>
            <a:ext cx="5160559" cy="5206770"/>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Overview of funding sources within European Funds (2021 - 2027)</a:t>
            </a:r>
            <a:endParaRPr b="1"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Erasmus for young entrepreneurs</a:t>
            </a:r>
            <a:endParaRPr b="1"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chemeClr val="dk1"/>
              </a:buClr>
              <a:buSzPts val="1100"/>
              <a:buFont typeface="Arial"/>
              <a:buNone/>
            </a:pPr>
            <a:r>
              <a:rPr b="0" i="0" lang="en-US" sz="1700" u="none" cap="none" strike="noStrike">
                <a:solidFill>
                  <a:schemeClr val="dk1"/>
                </a:solidFill>
                <a:latin typeface="Arial"/>
                <a:ea typeface="Arial"/>
                <a:cs typeface="Arial"/>
                <a:sym typeface="Arial"/>
              </a:rPr>
              <a:t>Erasmus for Young Entrepreneurs is a cross-border exchange programme which gives new or aspiring entrepreneurs the chance to learn from experienced entrepreneurs running small businesses in other Participating Countries.</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chemeClr val="dk1"/>
              </a:buClr>
              <a:buSzPts val="11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chemeClr val="dk1"/>
              </a:buClr>
              <a:buSzPts val="1100"/>
              <a:buFont typeface="Arial"/>
              <a:buNone/>
            </a:pPr>
            <a:r>
              <a:rPr b="0" i="0" lang="en-US" sz="1700" u="none" cap="none" strike="noStrike">
                <a:solidFill>
                  <a:schemeClr val="dk1"/>
                </a:solidFill>
                <a:latin typeface="Arial"/>
                <a:ea typeface="Arial"/>
                <a:cs typeface="Arial"/>
                <a:sym typeface="Arial"/>
              </a:rPr>
              <a:t>The exchange of experience takes place during a stay with the experienced entrepreneur, which helps the new entrepreneur acquire the skills needed to run a small firm. The host benefits from fresh perspectives on his/her business and gets the opportunities to cooperate with foreign partners or learn about new markets.</a:t>
            </a:r>
            <a:endParaRPr b="0" i="0" sz="1700" u="none" cap="none" strike="noStrike">
              <a:solidFill>
                <a:schemeClr val="dk1"/>
              </a:solidFill>
              <a:latin typeface="Arial"/>
              <a:ea typeface="Arial"/>
              <a:cs typeface="Arial"/>
              <a:sym typeface="Arial"/>
            </a:endParaRPr>
          </a:p>
        </p:txBody>
      </p:sp>
      <p:sp>
        <p:nvSpPr>
          <p:cNvPr id="1165" name="Google Shape;1165;p139"/>
          <p:cNvSpPr txBox="1"/>
          <p:nvPr/>
        </p:nvSpPr>
        <p:spPr>
          <a:xfrm>
            <a:off x="877200" y="451925"/>
            <a:ext cx="8645100"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 Funding Options for Entrepreneurs</a:t>
            </a:r>
            <a:endParaRPr b="0" i="1" sz="1700" u="none" cap="none" strike="noStrike">
              <a:solidFill>
                <a:schemeClr val="dk1"/>
              </a:solidFill>
              <a:latin typeface="Arial"/>
              <a:ea typeface="Arial"/>
              <a:cs typeface="Arial"/>
              <a:sym typeface="Arial"/>
            </a:endParaRPr>
          </a:p>
        </p:txBody>
      </p:sp>
      <p:pic>
        <p:nvPicPr>
          <p:cNvPr id="1166" name="Google Shape;1166;p139"/>
          <p:cNvPicPr preferRelativeResize="0"/>
          <p:nvPr/>
        </p:nvPicPr>
        <p:blipFill rotWithShape="1">
          <a:blip r:embed="rId4">
            <a:alphaModFix/>
          </a:blip>
          <a:srcRect b="0" l="0" r="0" t="0"/>
          <a:stretch/>
        </p:blipFill>
        <p:spPr>
          <a:xfrm>
            <a:off x="6076551" y="2001163"/>
            <a:ext cx="3445749" cy="1408050"/>
          </a:xfrm>
          <a:prstGeom prst="rect">
            <a:avLst/>
          </a:prstGeom>
          <a:noFill/>
          <a:ln>
            <a:noFill/>
          </a:ln>
        </p:spPr>
      </p:pic>
      <p:sp>
        <p:nvSpPr>
          <p:cNvPr id="1167" name="Google Shape;1167;p139"/>
          <p:cNvSpPr txBox="1"/>
          <p:nvPr/>
        </p:nvSpPr>
        <p:spPr>
          <a:xfrm>
            <a:off x="6012038" y="3564631"/>
            <a:ext cx="4360127" cy="2701509"/>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Who can participate?</a:t>
            </a:r>
            <a:endParaRPr/>
          </a:p>
          <a:p>
            <a:pPr indent="-285750" lvl="0" marL="438150" marR="0" rtl="0" algn="just">
              <a:lnSpc>
                <a:spcPct val="100000"/>
              </a:lnSpc>
              <a:spcBef>
                <a:spcPts val="0"/>
              </a:spcBef>
              <a:spcAft>
                <a:spcPts val="0"/>
              </a:spcAft>
              <a:buClr>
                <a:srgbClr val="374151"/>
              </a:buClr>
              <a:buSzPts val="1200"/>
              <a:buFont typeface="Arial"/>
              <a:buChar char="•"/>
            </a:pPr>
            <a:r>
              <a:rPr b="0" i="0" lang="en-US" sz="1700" u="none" cap="none" strike="noStrike">
                <a:solidFill>
                  <a:schemeClr val="dk1"/>
                </a:solidFill>
                <a:latin typeface="Arial"/>
                <a:ea typeface="Arial"/>
                <a:cs typeface="Arial"/>
                <a:sym typeface="Arial"/>
              </a:rPr>
              <a:t>New entrepreneurs, firmly planning to set up their own business or have already started one within the last three years</a:t>
            </a:r>
            <a:endParaRPr/>
          </a:p>
          <a:p>
            <a:pPr indent="-285750" lvl="0" marL="438150" marR="0" rtl="0" algn="just">
              <a:lnSpc>
                <a:spcPct val="100000"/>
              </a:lnSpc>
              <a:spcBef>
                <a:spcPts val="0"/>
              </a:spcBef>
              <a:spcAft>
                <a:spcPts val="0"/>
              </a:spcAft>
              <a:buClr>
                <a:srgbClr val="374151"/>
              </a:buClr>
              <a:buSzPts val="1200"/>
              <a:buFont typeface="Arial"/>
              <a:buChar char="•"/>
            </a:pPr>
            <a:r>
              <a:rPr b="0" i="0" lang="en-US" sz="1700" u="none" cap="none" strike="noStrike">
                <a:solidFill>
                  <a:schemeClr val="dk1"/>
                </a:solidFill>
                <a:latin typeface="Arial"/>
                <a:ea typeface="Arial"/>
                <a:cs typeface="Arial"/>
                <a:sym typeface="Arial"/>
              </a:rPr>
              <a:t>Host experienced entrepreneurs who own or manage a Small or Medium-Sized Enterprise in one of the Participating Countries.</a:t>
            </a:r>
            <a:endParaRPr/>
          </a:p>
          <a:p>
            <a:pPr indent="0" lvl="0" marL="0" marR="0" rtl="0" algn="just">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1" name="Shape 1171"/>
        <p:cNvGrpSpPr/>
        <p:nvPr/>
      </p:nvGrpSpPr>
      <p:grpSpPr>
        <a:xfrm>
          <a:off x="0" y="0"/>
          <a:ext cx="0" cy="0"/>
          <a:chOff x="0" y="0"/>
          <a:chExt cx="0" cy="0"/>
        </a:xfrm>
      </p:grpSpPr>
      <p:pic>
        <p:nvPicPr>
          <p:cNvPr id="1172" name="Google Shape;1172;p140"/>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173" name="Google Shape;1173;p140"/>
          <p:cNvSpPr txBox="1"/>
          <p:nvPr/>
        </p:nvSpPr>
        <p:spPr>
          <a:xfrm>
            <a:off x="638075" y="1149500"/>
            <a:ext cx="9375300" cy="6308610"/>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Overview of funding sources within European Funds (2021 - 2027)</a:t>
            </a:r>
            <a:endParaRPr b="1"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Erasmus for young entrepreneurs</a:t>
            </a:r>
            <a:endParaRPr b="1" i="0" sz="1700" u="none" cap="none" strike="noStrike">
              <a:solidFill>
                <a:schemeClr val="dk1"/>
              </a:solidFill>
              <a:latin typeface="Arial"/>
              <a:ea typeface="Arial"/>
              <a:cs typeface="Arial"/>
              <a:sym typeface="Arial"/>
            </a:endParaRPr>
          </a:p>
          <a:p>
            <a:pPr indent="0" lvl="0" marL="0" marR="0" rtl="0" algn="just">
              <a:lnSpc>
                <a:spcPct val="100000"/>
              </a:lnSpc>
              <a:spcBef>
                <a:spcPts val="1800"/>
              </a:spcBef>
              <a:spcAft>
                <a:spcPts val="0"/>
              </a:spcAft>
              <a:buClr>
                <a:schemeClr val="dk1"/>
              </a:buClr>
              <a:buSzPts val="1100"/>
              <a:buFont typeface="Arial"/>
              <a:buNone/>
            </a:pPr>
            <a:r>
              <a:rPr b="1" i="0" lang="en-US" sz="1700" u="none" cap="none" strike="noStrike">
                <a:solidFill>
                  <a:schemeClr val="dk1"/>
                </a:solidFill>
                <a:latin typeface="Arial"/>
                <a:ea typeface="Arial"/>
                <a:cs typeface="Arial"/>
                <a:sym typeface="Arial"/>
              </a:rPr>
              <a:t>How to take part</a:t>
            </a:r>
            <a:endParaRPr/>
          </a:p>
          <a:p>
            <a:pPr indent="0" lvl="0" marL="0" marR="0" rtl="0" algn="just">
              <a:lnSpc>
                <a:spcPct val="100000"/>
              </a:lnSpc>
              <a:spcBef>
                <a:spcPts val="1800"/>
              </a:spcBef>
              <a:spcAft>
                <a:spcPts val="0"/>
              </a:spcAft>
              <a:buClr>
                <a:schemeClr val="dk1"/>
              </a:buClr>
              <a:buSzPts val="1100"/>
              <a:buFont typeface="Arial"/>
              <a:buNone/>
            </a:pPr>
            <a:r>
              <a:rPr b="0" i="0" lang="en-US" sz="1700" u="none" cap="none" strike="noStrike">
                <a:solidFill>
                  <a:schemeClr val="dk1"/>
                </a:solidFill>
                <a:latin typeface="Arial"/>
                <a:ea typeface="Arial"/>
                <a:cs typeface="Arial"/>
                <a:sym typeface="Arial"/>
              </a:rPr>
              <a:t>New and experienced entrepreneurs who want to take part in the entrepreneurs’ exchange programme may apply via the </a:t>
            </a:r>
            <a:r>
              <a:rPr b="0" i="0" lang="en-US" sz="1700" u="none" cap="none" strike="noStrike">
                <a:solidFill>
                  <a:schemeClr val="hlink"/>
                </a:solidFill>
                <a:uFill>
                  <a:noFill/>
                </a:uFill>
                <a:latin typeface="Arial"/>
                <a:ea typeface="Arial"/>
                <a:cs typeface="Arial"/>
                <a:sym typeface="Arial"/>
                <a:hlinkClick r:id="rId4"/>
              </a:rPr>
              <a:t>programme website</a:t>
            </a:r>
            <a:r>
              <a:rPr b="0" i="0" lang="en-US" sz="1700" u="none" cap="none" strike="noStrike">
                <a:solidFill>
                  <a:schemeClr val="dk1"/>
                </a:solidFill>
                <a:latin typeface="Arial"/>
                <a:ea typeface="Arial"/>
                <a:cs typeface="Arial"/>
                <a:sym typeface="Arial"/>
              </a:rPr>
              <a:t> and choose their preferred local contact point in their respective countries of residence. Your application should include a CV, motivation letter and, in if you’re a new entrepreneur, a business plan. Once accepted, you can search the programme database for an entrepreneur to be matched with. We recommended that you read the </a:t>
            </a:r>
            <a:r>
              <a:rPr b="0" i="0" lang="en-US" sz="1700" u="none" cap="none" strike="noStrike">
                <a:solidFill>
                  <a:schemeClr val="hlink"/>
                </a:solidFill>
                <a:uFill>
                  <a:noFill/>
                </a:uFill>
                <a:latin typeface="Arial"/>
                <a:ea typeface="Arial"/>
                <a:cs typeface="Arial"/>
                <a:sym typeface="Arial"/>
                <a:hlinkClick r:id="rId5"/>
              </a:rPr>
              <a:t>registration guide</a:t>
            </a:r>
            <a:r>
              <a:rPr b="0" i="0" lang="en-US" sz="1700" u="none" cap="none" strike="noStrike">
                <a:solidFill>
                  <a:schemeClr val="dk1"/>
                </a:solidFill>
                <a:latin typeface="Arial"/>
                <a:ea typeface="Arial"/>
                <a:cs typeface="Arial"/>
                <a:sym typeface="Arial"/>
              </a:rPr>
              <a:t> carefully to have all required information at hand before starting the registration process.</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1800"/>
              </a:spcBef>
              <a:spcAft>
                <a:spcPts val="0"/>
              </a:spcAft>
              <a:buClr>
                <a:srgbClr val="000000"/>
              </a:buClr>
              <a:buSzPts val="1100"/>
              <a:buFont typeface="Arial"/>
              <a:buNone/>
            </a:pPr>
            <a:r>
              <a:rPr b="1" i="0" lang="en-US" sz="1700" u="none" cap="none" strike="noStrike">
                <a:solidFill>
                  <a:schemeClr val="dk1"/>
                </a:solidFill>
                <a:latin typeface="Arial"/>
                <a:ea typeface="Arial"/>
                <a:cs typeface="Arial"/>
                <a:sym typeface="Arial"/>
              </a:rPr>
              <a:t>EYE Global project</a:t>
            </a:r>
            <a:endParaRPr b="1" i="0" sz="1700" u="none" cap="none" strike="noStrike">
              <a:solidFill>
                <a:schemeClr val="dk1"/>
              </a:solidFill>
              <a:latin typeface="Arial"/>
              <a:ea typeface="Arial"/>
              <a:cs typeface="Arial"/>
              <a:sym typeface="Arial"/>
            </a:endParaRPr>
          </a:p>
          <a:p>
            <a:pPr indent="0" lvl="0" marL="0" marR="0" rtl="0" algn="just">
              <a:lnSpc>
                <a:spcPct val="100000"/>
              </a:lnSpc>
              <a:spcBef>
                <a:spcPts val="1200"/>
              </a:spcBef>
              <a:spcAft>
                <a:spcPts val="0"/>
              </a:spcAft>
              <a:buClr>
                <a:srgbClr val="000000"/>
              </a:buClr>
              <a:buSzPts val="1100"/>
              <a:buFont typeface="Arial"/>
              <a:buNone/>
            </a:pPr>
            <a:r>
              <a:rPr b="0" i="0" lang="en-US" sz="1700" u="none" cap="none" strike="noStrike">
                <a:solidFill>
                  <a:schemeClr val="dk1"/>
                </a:solidFill>
                <a:latin typeface="Arial"/>
                <a:ea typeface="Arial"/>
                <a:cs typeface="Arial"/>
                <a:sym typeface="Arial"/>
              </a:rPr>
              <a:t>Thanks to extra financial resources, we have temporarily extended the programme to countries beyond Europe through EYE Global. Via EYE Global, new entrepreneurs from EU countries and the UK can also go on exchange with host entrepreneurs from Canada (British Columbia, Ontario, Quebec), Israel, Singapore, South Korea, Taiwan and the USA (NY State and California).</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1200"/>
              </a:spcBef>
              <a:spcAft>
                <a:spcPts val="0"/>
              </a:spcAft>
              <a:buClr>
                <a:schemeClr val="dk1"/>
              </a:buClr>
              <a:buSzPts val="11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120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p:txBody>
      </p:sp>
      <p:sp>
        <p:nvSpPr>
          <p:cNvPr id="1174" name="Google Shape;1174;p140"/>
          <p:cNvSpPr txBox="1"/>
          <p:nvPr/>
        </p:nvSpPr>
        <p:spPr>
          <a:xfrm>
            <a:off x="877200" y="684450"/>
            <a:ext cx="8645100" cy="35390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 Funding Options for Entrepreneurs</a:t>
            </a:r>
            <a:endParaRPr b="0" i="1" sz="1700" u="none" cap="none" strike="noStrike">
              <a:solidFill>
                <a:schemeClr val="dk1"/>
              </a:solidFill>
              <a:latin typeface="Arial"/>
              <a:ea typeface="Arial"/>
              <a:cs typeface="Arial"/>
              <a:sym typeface="Arial"/>
            </a:endParaRPr>
          </a:p>
        </p:txBody>
      </p:sp>
    </p:spTree>
  </p:cSld>
  <p:clrMapOvr>
    <a:masterClrMapping/>
  </p:clrMapOvr>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8" name="Shape 1178"/>
        <p:cNvGrpSpPr/>
        <p:nvPr/>
      </p:nvGrpSpPr>
      <p:grpSpPr>
        <a:xfrm>
          <a:off x="0" y="0"/>
          <a:ext cx="0" cy="0"/>
          <a:chOff x="0" y="0"/>
          <a:chExt cx="0" cy="0"/>
        </a:xfrm>
      </p:grpSpPr>
      <p:pic>
        <p:nvPicPr>
          <p:cNvPr id="1179" name="Google Shape;1179;p141"/>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180" name="Google Shape;1180;p141"/>
          <p:cNvSpPr txBox="1"/>
          <p:nvPr/>
        </p:nvSpPr>
        <p:spPr>
          <a:xfrm>
            <a:off x="638075" y="1149500"/>
            <a:ext cx="9375300" cy="482743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Apart the fundings opportunities there are also other possibilities to begin a business:</a:t>
            </a:r>
            <a:endParaRPr b="1" i="0" sz="17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323850" lvl="0" marL="457200" marR="0" rtl="0" algn="l">
              <a:lnSpc>
                <a:spcPct val="115000"/>
              </a:lnSpc>
              <a:spcBef>
                <a:spcPts val="0"/>
              </a:spcBef>
              <a:spcAft>
                <a:spcPts val="0"/>
              </a:spcAft>
              <a:buClr>
                <a:srgbClr val="374151"/>
              </a:buClr>
              <a:buSzPts val="1500"/>
              <a:buFont typeface="Arial"/>
              <a:buChar char="●"/>
            </a:pPr>
            <a:r>
              <a:rPr b="0" i="0" lang="en-US" sz="1700" u="none" cap="none" strike="noStrike">
                <a:solidFill>
                  <a:schemeClr val="dk1"/>
                </a:solidFill>
                <a:latin typeface="Arial"/>
                <a:ea typeface="Arial"/>
                <a:cs typeface="Arial"/>
                <a:sym typeface="Arial"/>
              </a:rPr>
              <a:t>Partners</a:t>
            </a:r>
            <a:endParaRPr b="0" i="0" sz="1700" u="none" cap="none" strike="noStrike">
              <a:solidFill>
                <a:schemeClr val="dk1"/>
              </a:solidFill>
              <a:latin typeface="Arial"/>
              <a:ea typeface="Arial"/>
              <a:cs typeface="Arial"/>
              <a:sym typeface="Arial"/>
            </a:endParaRPr>
          </a:p>
          <a:p>
            <a:pPr indent="-323850" lvl="0" marL="457200" marR="0" rtl="0" algn="l">
              <a:lnSpc>
                <a:spcPct val="115000"/>
              </a:lnSpc>
              <a:spcBef>
                <a:spcPts val="0"/>
              </a:spcBef>
              <a:spcAft>
                <a:spcPts val="0"/>
              </a:spcAft>
              <a:buClr>
                <a:srgbClr val="374151"/>
              </a:buClr>
              <a:buSzPts val="1500"/>
              <a:buFont typeface="Arial"/>
              <a:buChar char="●"/>
            </a:pPr>
            <a:r>
              <a:rPr b="0" i="0" lang="en-US" sz="1700" u="none" cap="none" strike="noStrike">
                <a:solidFill>
                  <a:schemeClr val="dk1"/>
                </a:solidFill>
                <a:latin typeface="Arial"/>
                <a:ea typeface="Arial"/>
                <a:cs typeface="Arial"/>
                <a:sym typeface="Arial"/>
              </a:rPr>
              <a:t>Personal investors</a:t>
            </a:r>
            <a:endParaRPr b="0" i="0" sz="1700" u="none" cap="none" strike="noStrike">
              <a:solidFill>
                <a:schemeClr val="dk1"/>
              </a:solidFill>
              <a:latin typeface="Arial"/>
              <a:ea typeface="Arial"/>
              <a:cs typeface="Arial"/>
              <a:sym typeface="Arial"/>
            </a:endParaRPr>
          </a:p>
          <a:p>
            <a:pPr indent="-323850" lvl="0" marL="457200" marR="0" rtl="0" algn="l">
              <a:lnSpc>
                <a:spcPct val="115000"/>
              </a:lnSpc>
              <a:spcBef>
                <a:spcPts val="0"/>
              </a:spcBef>
              <a:spcAft>
                <a:spcPts val="0"/>
              </a:spcAft>
              <a:buClr>
                <a:srgbClr val="374151"/>
              </a:buClr>
              <a:buSzPts val="1500"/>
              <a:buFont typeface="Arial"/>
              <a:buChar char="●"/>
            </a:pPr>
            <a:r>
              <a:rPr b="0" i="0" lang="en-US" sz="1700" u="none" cap="none" strike="noStrike">
                <a:solidFill>
                  <a:schemeClr val="dk1"/>
                </a:solidFill>
                <a:latin typeface="Arial"/>
                <a:ea typeface="Arial"/>
                <a:cs typeface="Arial"/>
                <a:sym typeface="Arial"/>
              </a:rPr>
              <a:t>Banks</a:t>
            </a:r>
            <a:endParaRPr b="0" i="0" sz="1700" u="none" cap="none" strike="noStrike">
              <a:solidFill>
                <a:schemeClr val="dk1"/>
              </a:solidFill>
              <a:latin typeface="Arial"/>
              <a:ea typeface="Arial"/>
              <a:cs typeface="Arial"/>
              <a:sym typeface="Arial"/>
            </a:endParaRPr>
          </a:p>
          <a:p>
            <a:pPr indent="-323850" lvl="0" marL="457200" marR="0" rtl="0" algn="l">
              <a:lnSpc>
                <a:spcPct val="115000"/>
              </a:lnSpc>
              <a:spcBef>
                <a:spcPts val="0"/>
              </a:spcBef>
              <a:spcAft>
                <a:spcPts val="0"/>
              </a:spcAft>
              <a:buClr>
                <a:srgbClr val="374151"/>
              </a:buClr>
              <a:buSzPts val="1500"/>
              <a:buFont typeface="Arial"/>
              <a:buChar char="●"/>
            </a:pPr>
            <a:r>
              <a:rPr b="0" i="0" lang="en-US" sz="1700" u="none" cap="none" strike="noStrike">
                <a:solidFill>
                  <a:schemeClr val="dk1"/>
                </a:solidFill>
                <a:latin typeface="Arial"/>
                <a:ea typeface="Arial"/>
                <a:cs typeface="Arial"/>
                <a:sym typeface="Arial"/>
              </a:rPr>
              <a:t>Angel Investors, are often wealthy individuals who invest in the very early stage of new ventures </a:t>
            </a:r>
            <a:endParaRPr b="0" i="0" sz="1700" u="none" cap="none" strike="noStrike">
              <a:solidFill>
                <a:schemeClr val="dk1"/>
              </a:solidFill>
              <a:latin typeface="Arial"/>
              <a:ea typeface="Arial"/>
              <a:cs typeface="Arial"/>
              <a:sym typeface="Arial"/>
            </a:endParaRPr>
          </a:p>
          <a:p>
            <a:pPr indent="-323850" lvl="0" marL="457200" marR="0" rtl="0" algn="l">
              <a:lnSpc>
                <a:spcPct val="115000"/>
              </a:lnSpc>
              <a:spcBef>
                <a:spcPts val="0"/>
              </a:spcBef>
              <a:spcAft>
                <a:spcPts val="0"/>
              </a:spcAft>
              <a:buClr>
                <a:srgbClr val="374151"/>
              </a:buClr>
              <a:buSzPts val="1500"/>
              <a:buFont typeface="Arial"/>
              <a:buChar char="●"/>
            </a:pPr>
            <a:r>
              <a:rPr b="0" i="0" lang="en-US" sz="1700" u="none" cap="none" strike="noStrike">
                <a:solidFill>
                  <a:schemeClr val="dk1"/>
                </a:solidFill>
                <a:latin typeface="Arial"/>
                <a:ea typeface="Arial"/>
                <a:cs typeface="Arial"/>
                <a:sym typeface="Arial"/>
              </a:rPr>
              <a:t>Venture capitalist, are institutional investors who belong to venture capital firms</a:t>
            </a:r>
            <a:endParaRPr b="0" i="0" sz="1700" u="none" cap="none" strike="noStrike">
              <a:solidFill>
                <a:schemeClr val="dk1"/>
              </a:solidFill>
              <a:latin typeface="Arial"/>
              <a:ea typeface="Arial"/>
              <a:cs typeface="Arial"/>
              <a:sym typeface="Arial"/>
            </a:endParaRPr>
          </a:p>
          <a:p>
            <a:pPr indent="-323850" lvl="0" marL="457200" marR="0" rtl="0" algn="l">
              <a:lnSpc>
                <a:spcPct val="115000"/>
              </a:lnSpc>
              <a:spcBef>
                <a:spcPts val="0"/>
              </a:spcBef>
              <a:spcAft>
                <a:spcPts val="0"/>
              </a:spcAft>
              <a:buClr>
                <a:srgbClr val="374151"/>
              </a:buClr>
              <a:buSzPts val="1500"/>
              <a:buFont typeface="Arial"/>
              <a:buChar char="●"/>
            </a:pPr>
            <a:r>
              <a:rPr b="0" i="0" lang="en-US" sz="1700" u="none" cap="none" strike="noStrike">
                <a:solidFill>
                  <a:schemeClr val="dk1"/>
                </a:solidFill>
                <a:latin typeface="Arial"/>
                <a:ea typeface="Arial"/>
                <a:cs typeface="Arial"/>
                <a:sym typeface="Arial"/>
              </a:rPr>
              <a:t>Crowdfunding such us the Peer to peer lending. </a:t>
            </a:r>
            <a:endParaRPr b="0" i="0" sz="1700" u="none" cap="none" strike="noStrike">
              <a:solidFill>
                <a:schemeClr val="dk1"/>
              </a:solidFill>
              <a:latin typeface="Arial"/>
              <a:ea typeface="Arial"/>
              <a:cs typeface="Arial"/>
              <a:sym typeface="Arial"/>
            </a:endParaRPr>
          </a:p>
          <a:p>
            <a:pPr indent="0" lvl="0" marL="457200" marR="0" rtl="0" algn="ctr">
              <a:lnSpc>
                <a:spcPct val="115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p:txBody>
      </p:sp>
      <p:sp>
        <p:nvSpPr>
          <p:cNvPr id="1181" name="Google Shape;1181;p141"/>
          <p:cNvSpPr txBox="1"/>
          <p:nvPr/>
        </p:nvSpPr>
        <p:spPr>
          <a:xfrm>
            <a:off x="877200" y="684450"/>
            <a:ext cx="8645100"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 Funding Options for Entrepreneurs</a:t>
            </a:r>
            <a:endParaRPr b="0" i="1" sz="1700" u="none" cap="none" strike="noStrike">
              <a:solidFill>
                <a:schemeClr val="dk1"/>
              </a:solidFill>
              <a:latin typeface="Arial"/>
              <a:ea typeface="Arial"/>
              <a:cs typeface="Arial"/>
              <a:sym typeface="Arial"/>
            </a:endParaRPr>
          </a:p>
        </p:txBody>
      </p:sp>
    </p:spTree>
  </p:cSld>
  <p:clrMapOvr>
    <a:masterClrMapping/>
  </p:clrMapOvr>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5" name="Shape 1185"/>
        <p:cNvGrpSpPr/>
        <p:nvPr/>
      </p:nvGrpSpPr>
      <p:grpSpPr>
        <a:xfrm>
          <a:off x="0" y="0"/>
          <a:ext cx="0" cy="0"/>
          <a:chOff x="0" y="0"/>
          <a:chExt cx="0" cy="0"/>
        </a:xfrm>
      </p:grpSpPr>
      <p:pic>
        <p:nvPicPr>
          <p:cNvPr id="1186" name="Google Shape;1186;p142"/>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187" name="Google Shape;1187;p142"/>
          <p:cNvSpPr txBox="1"/>
          <p:nvPr/>
        </p:nvSpPr>
        <p:spPr>
          <a:xfrm>
            <a:off x="638075" y="1261013"/>
            <a:ext cx="9375300" cy="4905918"/>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How to pitch to investors</a:t>
            </a:r>
            <a:endParaRPr b="1"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Entrepreneurial pitch presentations are goal-oriented speeches designed to persuade investors to fund a business by appealing to both emotions and logic. Entrepreneurs must present a clear business idea, explaining who they are, the problem they aim to solve, their products or services, how they generate revenue and profits, why investment is necessary, and the amount of funding required. The main objective is to secure a funding opportunity by passing the initial screening stage in an investor’s decision-making process. A compelling pitch convinces investors to commit their money, accept financial risk, and invest their time.</a:t>
            </a:r>
            <a:endParaRPr/>
          </a:p>
          <a:p>
            <a:pPr indent="0" lvl="0" marL="0" marR="0" rtl="0" algn="just">
              <a:lnSpc>
                <a:spcPct val="115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Tips:</a:t>
            </a:r>
            <a:endParaRPr b="1" i="0" sz="1700" u="none" cap="none" strike="noStrike">
              <a:solidFill>
                <a:schemeClr val="dk1"/>
              </a:solidFill>
              <a:latin typeface="Arial"/>
              <a:ea typeface="Arial"/>
              <a:cs typeface="Arial"/>
              <a:sym typeface="Arial"/>
            </a:endParaRPr>
          </a:p>
          <a:p>
            <a:pPr indent="-323850" lvl="0" marL="457200" marR="0" rtl="0" algn="just">
              <a:lnSpc>
                <a:spcPct val="115000"/>
              </a:lnSpc>
              <a:spcBef>
                <a:spcPts val="0"/>
              </a:spcBef>
              <a:spcAft>
                <a:spcPts val="0"/>
              </a:spcAft>
              <a:buClr>
                <a:srgbClr val="374151"/>
              </a:buClr>
              <a:buSzPts val="1500"/>
              <a:buFont typeface="Arial"/>
              <a:buChar char="●"/>
            </a:pPr>
            <a:r>
              <a:rPr b="0" i="0" lang="en-US" sz="1700" u="none" cap="none" strike="noStrike">
                <a:solidFill>
                  <a:schemeClr val="dk1"/>
                </a:solidFill>
                <a:latin typeface="Arial"/>
                <a:ea typeface="Arial"/>
                <a:cs typeface="Arial"/>
                <a:sym typeface="Arial"/>
              </a:rPr>
              <a:t>Keep it short and sweet (emotional part)</a:t>
            </a:r>
            <a:endParaRPr b="0" i="0" sz="1700" u="none" cap="none" strike="noStrike">
              <a:solidFill>
                <a:schemeClr val="dk1"/>
              </a:solidFill>
              <a:latin typeface="Arial"/>
              <a:ea typeface="Arial"/>
              <a:cs typeface="Arial"/>
              <a:sym typeface="Arial"/>
            </a:endParaRPr>
          </a:p>
          <a:p>
            <a:pPr indent="-323850" lvl="0" marL="457200" marR="0" rtl="0" algn="just">
              <a:lnSpc>
                <a:spcPct val="115000"/>
              </a:lnSpc>
              <a:spcBef>
                <a:spcPts val="0"/>
              </a:spcBef>
              <a:spcAft>
                <a:spcPts val="0"/>
              </a:spcAft>
              <a:buClr>
                <a:srgbClr val="374151"/>
              </a:buClr>
              <a:buSzPts val="1500"/>
              <a:buFont typeface="Arial"/>
              <a:buChar char="●"/>
            </a:pPr>
            <a:r>
              <a:rPr b="0" i="0" lang="en-US" sz="1700" u="none" cap="none" strike="noStrike">
                <a:solidFill>
                  <a:schemeClr val="dk1"/>
                </a:solidFill>
                <a:latin typeface="Arial"/>
                <a:ea typeface="Arial"/>
                <a:cs typeface="Arial"/>
                <a:sym typeface="Arial"/>
              </a:rPr>
              <a:t>Present the problem that you are going to solve</a:t>
            </a:r>
            <a:endParaRPr b="0" i="0" sz="1700" u="none" cap="none" strike="noStrike">
              <a:solidFill>
                <a:schemeClr val="dk1"/>
              </a:solidFill>
              <a:latin typeface="Arial"/>
              <a:ea typeface="Arial"/>
              <a:cs typeface="Arial"/>
              <a:sym typeface="Arial"/>
            </a:endParaRPr>
          </a:p>
          <a:p>
            <a:pPr indent="-323850" lvl="0" marL="457200" marR="0" rtl="0" algn="just">
              <a:lnSpc>
                <a:spcPct val="115000"/>
              </a:lnSpc>
              <a:spcBef>
                <a:spcPts val="0"/>
              </a:spcBef>
              <a:spcAft>
                <a:spcPts val="0"/>
              </a:spcAft>
              <a:buClr>
                <a:srgbClr val="374151"/>
              </a:buClr>
              <a:buSzPts val="1500"/>
              <a:buFont typeface="Arial"/>
              <a:buChar char="●"/>
            </a:pPr>
            <a:r>
              <a:rPr b="0" i="0" lang="en-US" sz="1700" u="none" cap="none" strike="noStrike">
                <a:solidFill>
                  <a:schemeClr val="dk1"/>
                </a:solidFill>
                <a:latin typeface="Arial"/>
                <a:ea typeface="Arial"/>
                <a:cs typeface="Arial"/>
                <a:sym typeface="Arial"/>
              </a:rPr>
              <a:t>Be clear and concise (You are in an elevator and you have to bloom and to catch the attention in 1 minute)</a:t>
            </a:r>
            <a:endParaRPr b="0" i="0" sz="1700" u="none" cap="none" strike="noStrike">
              <a:solidFill>
                <a:schemeClr val="dk1"/>
              </a:solidFill>
              <a:latin typeface="Arial"/>
              <a:ea typeface="Arial"/>
              <a:cs typeface="Arial"/>
              <a:sym typeface="Arial"/>
            </a:endParaRPr>
          </a:p>
          <a:p>
            <a:pPr indent="-323850" lvl="0" marL="457200" marR="0" rtl="0" algn="just">
              <a:lnSpc>
                <a:spcPct val="115000"/>
              </a:lnSpc>
              <a:spcBef>
                <a:spcPts val="0"/>
              </a:spcBef>
              <a:spcAft>
                <a:spcPts val="0"/>
              </a:spcAft>
              <a:buClr>
                <a:srgbClr val="374151"/>
              </a:buClr>
              <a:buSzPts val="1500"/>
              <a:buFont typeface="Arial"/>
              <a:buChar char="●"/>
            </a:pPr>
            <a:r>
              <a:rPr b="0" i="0" lang="en-US" sz="1700" u="none" cap="none" strike="noStrike">
                <a:solidFill>
                  <a:schemeClr val="dk1"/>
                </a:solidFill>
                <a:latin typeface="Arial"/>
                <a:ea typeface="Arial"/>
                <a:cs typeface="Arial"/>
                <a:sym typeface="Arial"/>
              </a:rPr>
              <a:t>Practice your speech!!!</a:t>
            </a:r>
            <a:endParaRPr b="0" i="0" sz="1700" u="none" cap="none" strike="noStrike">
              <a:solidFill>
                <a:schemeClr val="dk1"/>
              </a:solidFill>
              <a:latin typeface="Arial"/>
              <a:ea typeface="Arial"/>
              <a:cs typeface="Arial"/>
              <a:sym typeface="Arial"/>
            </a:endParaRPr>
          </a:p>
        </p:txBody>
      </p:sp>
      <p:sp>
        <p:nvSpPr>
          <p:cNvPr id="1188" name="Google Shape;1188;p142"/>
          <p:cNvSpPr txBox="1"/>
          <p:nvPr/>
        </p:nvSpPr>
        <p:spPr>
          <a:xfrm>
            <a:off x="638075" y="907110"/>
            <a:ext cx="8645100" cy="35390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 Funding Options for Entrepreneurs</a:t>
            </a:r>
            <a:endParaRPr b="0" i="1" sz="1700" u="none" cap="none" strike="noStrike">
              <a:solidFill>
                <a:schemeClr val="dk1"/>
              </a:solidFill>
              <a:latin typeface="Arial"/>
              <a:ea typeface="Arial"/>
              <a:cs typeface="Arial"/>
              <a:sym typeface="Arial"/>
            </a:endParaRPr>
          </a:p>
        </p:txBody>
      </p:sp>
    </p:spTree>
  </p:cSld>
  <p:clrMapOvr>
    <a:masterClrMapping/>
  </p:clrMapOvr>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2" name="Shape 1192"/>
        <p:cNvGrpSpPr/>
        <p:nvPr/>
      </p:nvGrpSpPr>
      <p:grpSpPr>
        <a:xfrm>
          <a:off x="0" y="0"/>
          <a:ext cx="0" cy="0"/>
          <a:chOff x="0" y="0"/>
          <a:chExt cx="0" cy="0"/>
        </a:xfrm>
      </p:grpSpPr>
      <p:pic>
        <p:nvPicPr>
          <p:cNvPr id="1193" name="Google Shape;1193;p143"/>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194" name="Google Shape;1194;p143"/>
          <p:cNvSpPr txBox="1"/>
          <p:nvPr>
            <p:ph type="title"/>
          </p:nvPr>
        </p:nvSpPr>
        <p:spPr>
          <a:xfrm>
            <a:off x="1148799" y="1417319"/>
            <a:ext cx="8396645" cy="857921"/>
          </a:xfrm>
          <a:prstGeom prst="rect">
            <a:avLst/>
          </a:prstGeom>
          <a:noFill/>
          <a:ln>
            <a:noFill/>
          </a:ln>
        </p:spPr>
        <p:txBody>
          <a:bodyPr anchorCtr="0" anchor="ctr" bIns="0" lIns="0" spcFirstLastPara="1" rIns="0" wrap="square" tIns="13950">
            <a:spAutoFit/>
          </a:bodyPr>
          <a:lstStyle/>
          <a:p>
            <a:pPr indent="-2533271" lvl="0" marL="2545331" marR="5078" rtl="0" algn="l">
              <a:lnSpc>
                <a:spcPct val="100000"/>
              </a:lnSpc>
              <a:spcBef>
                <a:spcPts val="110"/>
              </a:spcBef>
              <a:spcAft>
                <a:spcPts val="0"/>
              </a:spcAft>
              <a:buSzPts val="4850"/>
              <a:buNone/>
            </a:pPr>
            <a:r>
              <a:rPr lang="en-US" sz="2700"/>
              <a:t>Module 7: Technology Integration and Digital Tools  in Your Industry</a:t>
            </a:r>
            <a:endParaRPr/>
          </a:p>
        </p:txBody>
      </p:sp>
      <p:pic>
        <p:nvPicPr>
          <p:cNvPr id="1195" name="Google Shape;1195;p143"/>
          <p:cNvPicPr preferRelativeResize="0"/>
          <p:nvPr/>
        </p:nvPicPr>
        <p:blipFill rotWithShape="1">
          <a:blip r:embed="rId4">
            <a:alphaModFix/>
          </a:blip>
          <a:srcRect b="0" l="0" r="0" t="0"/>
          <a:stretch/>
        </p:blipFill>
        <p:spPr>
          <a:xfrm>
            <a:off x="2709746" y="2776654"/>
            <a:ext cx="5492425" cy="3365702"/>
          </a:xfrm>
          <a:prstGeom prst="rect">
            <a:avLst/>
          </a:prstGeom>
          <a:noFill/>
          <a:ln>
            <a:noFill/>
          </a:ln>
        </p:spPr>
      </p:pic>
    </p:spTree>
  </p:cSld>
  <p:clrMapOvr>
    <a:masterClrMapping/>
  </p:clrMapOvr>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9" name="Shape 1199"/>
        <p:cNvGrpSpPr/>
        <p:nvPr/>
      </p:nvGrpSpPr>
      <p:grpSpPr>
        <a:xfrm>
          <a:off x="0" y="0"/>
          <a:ext cx="0" cy="0"/>
          <a:chOff x="0" y="0"/>
          <a:chExt cx="0" cy="0"/>
        </a:xfrm>
      </p:grpSpPr>
      <p:pic>
        <p:nvPicPr>
          <p:cNvPr id="1200" name="Google Shape;1200;p144"/>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201" name="Google Shape;1201;p144"/>
          <p:cNvSpPr txBox="1"/>
          <p:nvPr/>
        </p:nvSpPr>
        <p:spPr>
          <a:xfrm>
            <a:off x="1048402" y="2209438"/>
            <a:ext cx="4297504" cy="3427472"/>
          </a:xfrm>
          <a:prstGeom prst="rect">
            <a:avLst/>
          </a:prstGeom>
          <a:noFill/>
          <a:ln>
            <a:noFill/>
          </a:ln>
        </p:spPr>
        <p:txBody>
          <a:bodyPr anchorCtr="0" anchor="t" bIns="0" lIns="0" spcFirstLastPara="1" rIns="0" wrap="square" tIns="12675">
            <a:sp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5078" rtl="0" algn="just">
              <a:lnSpc>
                <a:spcPct val="99900"/>
              </a:lnSpc>
              <a:spcBef>
                <a:spcPts val="5"/>
              </a:spcBef>
              <a:spcAft>
                <a:spcPts val="0"/>
              </a:spcAft>
              <a:buNone/>
            </a:pPr>
            <a:r>
              <a:rPr b="0" i="0" lang="en-US" sz="1700" u="none" cap="none" strike="noStrike">
                <a:solidFill>
                  <a:srgbClr val="000000"/>
                </a:solidFill>
                <a:latin typeface="Arial"/>
                <a:ea typeface="Arial"/>
                <a:cs typeface="Arial"/>
                <a:sym typeface="Arial"/>
              </a:rPr>
              <a:t>In today's fast-paced and technology-driven world, Information and Communication  Technology (ICT) and e-learning have become indispensable tools in various industries.  They offer numerous benefits, including enhanced efficiency, accessibility to a wealth of  knowledge, and the ability to stay abreast of the latest industry trends and practices. ICT  facilitates seamless communication and data management, while e-learning provides  flexible and scalable educational opportunities.</a:t>
            </a:r>
            <a:endParaRPr b="0" i="0" sz="1700" u="none" cap="none" strike="noStrike">
              <a:solidFill>
                <a:srgbClr val="000000"/>
              </a:solidFill>
              <a:latin typeface="Arial"/>
              <a:ea typeface="Arial"/>
              <a:cs typeface="Arial"/>
              <a:sym typeface="Arial"/>
            </a:endParaRPr>
          </a:p>
        </p:txBody>
      </p:sp>
      <p:pic>
        <p:nvPicPr>
          <p:cNvPr id="1202" name="Google Shape;1202;p144"/>
          <p:cNvPicPr preferRelativeResize="0"/>
          <p:nvPr/>
        </p:nvPicPr>
        <p:blipFill rotWithShape="1">
          <a:blip r:embed="rId4">
            <a:alphaModFix/>
          </a:blip>
          <a:srcRect b="0" l="0" r="0" t="0"/>
          <a:stretch/>
        </p:blipFill>
        <p:spPr>
          <a:xfrm>
            <a:off x="5597913" y="2704104"/>
            <a:ext cx="4653725" cy="2438139"/>
          </a:xfrm>
          <a:prstGeom prst="rect">
            <a:avLst/>
          </a:prstGeom>
          <a:noFill/>
          <a:ln>
            <a:noFill/>
          </a:ln>
        </p:spPr>
      </p:pic>
      <p:sp>
        <p:nvSpPr>
          <p:cNvPr id="1203" name="Google Shape;1203;p144"/>
          <p:cNvSpPr txBox="1"/>
          <p:nvPr/>
        </p:nvSpPr>
        <p:spPr>
          <a:xfrm>
            <a:off x="2225771" y="1237785"/>
            <a:ext cx="6588165" cy="61555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700" u="none" cap="none" strike="noStrike">
                <a:solidFill>
                  <a:srgbClr val="000000"/>
                </a:solidFill>
                <a:latin typeface="Arial"/>
                <a:ea typeface="Arial"/>
                <a:cs typeface="Arial"/>
                <a:sym typeface="Arial"/>
              </a:rPr>
              <a:t>Chapter 1: Incorporating ICT and E-Learning in the Industry</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7" name="Shape 1207"/>
        <p:cNvGrpSpPr/>
        <p:nvPr/>
      </p:nvGrpSpPr>
      <p:grpSpPr>
        <a:xfrm>
          <a:off x="0" y="0"/>
          <a:ext cx="0" cy="0"/>
          <a:chOff x="0" y="0"/>
          <a:chExt cx="0" cy="0"/>
        </a:xfrm>
      </p:grpSpPr>
      <p:pic>
        <p:nvPicPr>
          <p:cNvPr id="1208" name="Google Shape;1208;p145"/>
          <p:cNvPicPr preferRelativeResize="0"/>
          <p:nvPr/>
        </p:nvPicPr>
        <p:blipFill rotWithShape="1">
          <a:blip r:embed="rId3">
            <a:alphaModFix/>
          </a:blip>
          <a:srcRect b="0" l="0" r="0" t="0"/>
          <a:stretch/>
        </p:blipFill>
        <p:spPr>
          <a:xfrm>
            <a:off x="1420" y="2"/>
            <a:ext cx="10688975" cy="7559673"/>
          </a:xfrm>
          <a:prstGeom prst="rect">
            <a:avLst/>
          </a:prstGeom>
          <a:noFill/>
          <a:ln>
            <a:noFill/>
          </a:ln>
        </p:spPr>
      </p:pic>
      <p:sp>
        <p:nvSpPr>
          <p:cNvPr id="1209" name="Google Shape;1209;p145"/>
          <p:cNvSpPr txBox="1"/>
          <p:nvPr/>
        </p:nvSpPr>
        <p:spPr>
          <a:xfrm>
            <a:off x="1260274" y="1262278"/>
            <a:ext cx="8595560" cy="2355169"/>
          </a:xfrm>
          <a:prstGeom prst="rect">
            <a:avLst/>
          </a:prstGeom>
          <a:noFill/>
          <a:ln>
            <a:noFill/>
          </a:ln>
        </p:spPr>
        <p:txBody>
          <a:bodyPr anchorCtr="0" anchor="t" bIns="0" lIns="0" spcFirstLastPara="1" rIns="0" wrap="square" tIns="12675">
            <a:spAutoFit/>
          </a:bodyPr>
          <a:lstStyle/>
          <a:p>
            <a:pPr indent="0" lvl="0" marL="0" marR="0" rtl="0" algn="ctr">
              <a:lnSpc>
                <a:spcPct val="100000"/>
              </a:lnSpc>
              <a:spcBef>
                <a:spcPts val="0"/>
              </a:spcBef>
              <a:spcAft>
                <a:spcPts val="0"/>
              </a:spcAft>
              <a:buNone/>
            </a:pPr>
            <a:r>
              <a:rPr b="1" i="0" lang="en-US" sz="1700" u="none" cap="none" strike="noStrike">
                <a:solidFill>
                  <a:srgbClr val="000000"/>
                </a:solidFill>
                <a:latin typeface="Arial"/>
                <a:ea typeface="Arial"/>
                <a:cs typeface="Arial"/>
                <a:sym typeface="Arial"/>
              </a:rPr>
              <a:t>Chapter 1: Incorporating ICT and E-Learning in the Industry</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0" rtl="0" algn="l">
              <a:lnSpc>
                <a:spcPct val="100000"/>
              </a:lnSpc>
              <a:spcBef>
                <a:spcPts val="1314"/>
              </a:spcBef>
              <a:spcAft>
                <a:spcPts val="0"/>
              </a:spcAft>
              <a:buNone/>
            </a:pPr>
            <a:r>
              <a:rPr b="1" i="0" lang="en-US" sz="1700" u="none" cap="none" strike="noStrike">
                <a:solidFill>
                  <a:srgbClr val="000000"/>
                </a:solidFill>
                <a:latin typeface="Arial"/>
                <a:ea typeface="Arial"/>
                <a:cs typeface="Arial"/>
                <a:sym typeface="Arial"/>
              </a:rPr>
              <a:t>Examples of Companies Utilizing ICT and E-Learning</a:t>
            </a:r>
            <a:endParaRPr b="0" i="0" sz="1700" u="none" cap="none" strike="noStrike">
              <a:solidFill>
                <a:srgbClr val="000000"/>
              </a:solidFill>
              <a:latin typeface="Arial"/>
              <a:ea typeface="Arial"/>
              <a:cs typeface="Arial"/>
              <a:sym typeface="Arial"/>
            </a:endParaRPr>
          </a:p>
          <a:p>
            <a:pPr indent="-342763" lvl="0" marL="354823" marR="0" rtl="0" algn="l">
              <a:lnSpc>
                <a:spcPct val="100000"/>
              </a:lnSpc>
              <a:spcBef>
                <a:spcPts val="1564"/>
              </a:spcBef>
              <a:spcAft>
                <a:spcPts val="0"/>
              </a:spcAft>
              <a:buClr>
                <a:srgbClr val="000000"/>
              </a:buClr>
              <a:buSzPts val="1700"/>
              <a:buFont typeface="Noto Sans Symbols"/>
              <a:buChar char="∙"/>
            </a:pPr>
            <a:r>
              <a:rPr b="0" i="0" lang="en-US" sz="1700" u="none" cap="none" strike="noStrike">
                <a:solidFill>
                  <a:srgbClr val="000000"/>
                </a:solidFill>
                <a:latin typeface="Arial"/>
                <a:ea typeface="Arial"/>
                <a:cs typeface="Arial"/>
                <a:sym typeface="Arial"/>
              </a:rPr>
              <a:t>Google: Utilizes advanced ICT tools for data analytics and cloud computing, and</a:t>
            </a:r>
            <a:endParaRPr/>
          </a:p>
          <a:p>
            <a:pPr indent="0" lvl="0" marL="354823" marR="0" rtl="0" algn="l">
              <a:lnSpc>
                <a:spcPct val="100000"/>
              </a:lnSpc>
              <a:spcBef>
                <a:spcPts val="155"/>
              </a:spcBef>
              <a:spcAft>
                <a:spcPts val="0"/>
              </a:spcAft>
              <a:buNone/>
            </a:pPr>
            <a:r>
              <a:rPr b="0" i="0" lang="en-US" sz="1700" u="none" cap="none" strike="noStrike">
                <a:solidFill>
                  <a:srgbClr val="000000"/>
                </a:solidFill>
                <a:latin typeface="Arial"/>
                <a:ea typeface="Arial"/>
                <a:cs typeface="Arial"/>
                <a:sym typeface="Arial"/>
              </a:rPr>
              <a:t>offers various e-learning resources through platforms like Google Digital Garage.</a:t>
            </a:r>
            <a:endParaRPr b="0" i="0" sz="1700" u="none" cap="none" strike="noStrike">
              <a:solidFill>
                <a:srgbClr val="000000"/>
              </a:solidFill>
              <a:latin typeface="Arial"/>
              <a:ea typeface="Arial"/>
              <a:cs typeface="Arial"/>
              <a:sym typeface="Arial"/>
            </a:endParaRPr>
          </a:p>
          <a:p>
            <a:pPr indent="-342763" lvl="0" marL="354823" marR="0" rtl="0" algn="l">
              <a:lnSpc>
                <a:spcPct val="100000"/>
              </a:lnSpc>
              <a:spcBef>
                <a:spcPts val="155"/>
              </a:spcBef>
              <a:spcAft>
                <a:spcPts val="0"/>
              </a:spcAft>
              <a:buClr>
                <a:srgbClr val="000000"/>
              </a:buClr>
              <a:buSzPts val="1700"/>
              <a:buFont typeface="Noto Sans Symbols"/>
              <a:buChar char="∙"/>
            </a:pPr>
            <a:r>
              <a:rPr b="0" i="0" lang="en-US" sz="1700" u="none" cap="none" strike="noStrike">
                <a:solidFill>
                  <a:srgbClr val="000000"/>
                </a:solidFill>
                <a:latin typeface="Arial"/>
                <a:ea typeface="Arial"/>
                <a:cs typeface="Arial"/>
                <a:sym typeface="Arial"/>
              </a:rPr>
              <a:t>Siemens: Employs e-learning for employee training and development, utilizing virtual</a:t>
            </a:r>
            <a:endParaRPr b="0" i="0" sz="1700" u="none" cap="none" strike="noStrike">
              <a:solidFill>
                <a:srgbClr val="000000"/>
              </a:solidFill>
              <a:latin typeface="Arial"/>
              <a:ea typeface="Arial"/>
              <a:cs typeface="Arial"/>
              <a:sym typeface="Arial"/>
            </a:endParaRPr>
          </a:p>
          <a:p>
            <a:pPr indent="0" lvl="0" marL="354823" marR="0" rtl="0" algn="l">
              <a:lnSpc>
                <a:spcPct val="100000"/>
              </a:lnSpc>
              <a:spcBef>
                <a:spcPts val="120"/>
              </a:spcBef>
              <a:spcAft>
                <a:spcPts val="0"/>
              </a:spcAft>
              <a:buNone/>
            </a:pPr>
            <a:r>
              <a:rPr b="0" i="0" lang="en-US" sz="1700" u="none" cap="none" strike="noStrike">
                <a:solidFill>
                  <a:srgbClr val="000000"/>
                </a:solidFill>
                <a:latin typeface="Arial"/>
                <a:ea typeface="Arial"/>
                <a:cs typeface="Arial"/>
                <a:sym typeface="Arial"/>
              </a:rPr>
              <a:t>simulations for technical skill enhancement.</a:t>
            </a:r>
            <a:endParaRPr b="0" i="0" sz="1700" u="none" cap="none" strike="noStrike">
              <a:solidFill>
                <a:srgbClr val="000000"/>
              </a:solidFill>
              <a:latin typeface="Arial"/>
              <a:ea typeface="Arial"/>
              <a:cs typeface="Arial"/>
              <a:sym typeface="Arial"/>
            </a:endParaRPr>
          </a:p>
        </p:txBody>
      </p:sp>
      <p:pic>
        <p:nvPicPr>
          <p:cNvPr id="1210" name="Google Shape;1210;p145"/>
          <p:cNvPicPr preferRelativeResize="0"/>
          <p:nvPr/>
        </p:nvPicPr>
        <p:blipFill rotWithShape="1">
          <a:blip r:embed="rId4">
            <a:alphaModFix/>
          </a:blip>
          <a:srcRect b="0" l="0" r="0" t="0"/>
          <a:stretch/>
        </p:blipFill>
        <p:spPr>
          <a:xfrm>
            <a:off x="2635403" y="4065526"/>
            <a:ext cx="5421006" cy="2488353"/>
          </a:xfrm>
          <a:prstGeom prst="rect">
            <a:avLst/>
          </a:prstGeom>
          <a:noFill/>
          <a:ln>
            <a:noFill/>
          </a:ln>
        </p:spPr>
      </p:pic>
    </p:spTree>
  </p:cSld>
  <p:clrMapOvr>
    <a:masterClrMapping/>
  </p:clrMapOvr>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4" name="Shape 1214"/>
        <p:cNvGrpSpPr/>
        <p:nvPr/>
      </p:nvGrpSpPr>
      <p:grpSpPr>
        <a:xfrm>
          <a:off x="0" y="0"/>
          <a:ext cx="0" cy="0"/>
          <a:chOff x="0" y="0"/>
          <a:chExt cx="0" cy="0"/>
        </a:xfrm>
      </p:grpSpPr>
      <p:pic>
        <p:nvPicPr>
          <p:cNvPr id="1215" name="Google Shape;1215;p146"/>
          <p:cNvPicPr preferRelativeResize="0"/>
          <p:nvPr/>
        </p:nvPicPr>
        <p:blipFill rotWithShape="1">
          <a:blip r:embed="rId3">
            <a:alphaModFix/>
          </a:blip>
          <a:srcRect b="0" l="0" r="0" t="0"/>
          <a:stretch/>
        </p:blipFill>
        <p:spPr>
          <a:xfrm>
            <a:off x="0" y="2"/>
            <a:ext cx="10688975" cy="7559673"/>
          </a:xfrm>
          <a:prstGeom prst="rect">
            <a:avLst/>
          </a:prstGeom>
          <a:noFill/>
          <a:ln>
            <a:noFill/>
          </a:ln>
        </p:spPr>
      </p:pic>
      <p:sp>
        <p:nvSpPr>
          <p:cNvPr id="1216" name="Google Shape;1216;p146"/>
          <p:cNvSpPr txBox="1"/>
          <p:nvPr/>
        </p:nvSpPr>
        <p:spPr>
          <a:xfrm>
            <a:off x="1048401" y="1005799"/>
            <a:ext cx="8598734" cy="4929101"/>
          </a:xfrm>
          <a:prstGeom prst="rect">
            <a:avLst/>
          </a:prstGeom>
          <a:noFill/>
          <a:ln>
            <a:noFill/>
          </a:ln>
        </p:spPr>
        <p:txBody>
          <a:bodyPr anchorCtr="0" anchor="t" bIns="0" lIns="0" spcFirstLastPara="1" rIns="0" wrap="square" tIns="12675">
            <a:spAutoFit/>
          </a:bodyPr>
          <a:lstStyle/>
          <a:p>
            <a:pPr indent="0" lvl="0" marL="0" marR="0" rtl="0" algn="ctr">
              <a:lnSpc>
                <a:spcPct val="100000"/>
              </a:lnSpc>
              <a:spcBef>
                <a:spcPts val="0"/>
              </a:spcBef>
              <a:spcAft>
                <a:spcPts val="0"/>
              </a:spcAft>
              <a:buNone/>
            </a:pPr>
            <a:r>
              <a:rPr b="1" i="0" lang="en-US" sz="1700" u="none" cap="none" strike="noStrike">
                <a:solidFill>
                  <a:srgbClr val="000000"/>
                </a:solidFill>
                <a:latin typeface="Arial"/>
                <a:ea typeface="Arial"/>
                <a:cs typeface="Arial"/>
                <a:sym typeface="Arial"/>
              </a:rPr>
              <a:t>Chapter 1: Incorporating ICT and E-Learning in the Industry</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0" rtl="0" algn="just">
              <a:lnSpc>
                <a:spcPct val="100000"/>
              </a:lnSpc>
              <a:spcBef>
                <a:spcPts val="1414"/>
              </a:spcBef>
              <a:spcAft>
                <a:spcPts val="0"/>
              </a:spcAft>
              <a:buNone/>
            </a:pPr>
            <a:r>
              <a:rPr b="1" i="0" lang="en-US" sz="1700" u="none" cap="none" strike="noStrike">
                <a:solidFill>
                  <a:srgbClr val="000000"/>
                </a:solidFill>
                <a:latin typeface="Arial"/>
                <a:ea typeface="Arial"/>
                <a:cs typeface="Arial"/>
                <a:sym typeface="Arial"/>
              </a:rPr>
              <a:t>Why New Entrepreneurs Should Use ICT and E-Learning</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20"/>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5078" rtl="0" algn="just">
              <a:lnSpc>
                <a:spcPct val="99600"/>
              </a:lnSpc>
              <a:spcBef>
                <a:spcPts val="0"/>
              </a:spcBef>
              <a:spcAft>
                <a:spcPts val="0"/>
              </a:spcAft>
              <a:buNone/>
            </a:pPr>
            <a:r>
              <a:rPr b="0" i="0" lang="en-US" sz="1700" u="none" cap="none" strike="noStrike">
                <a:solidFill>
                  <a:srgbClr val="000000"/>
                </a:solidFill>
                <a:latin typeface="Arial"/>
                <a:ea typeface="Arial"/>
                <a:cs typeface="Arial"/>
                <a:sym typeface="Arial"/>
              </a:rPr>
              <a:t>For new entrepreneurs, leveraging ICT and e-learning is not just a convenience but a  necessity. These tools provide startups with the means to compete in the global market  by enabling efficient operations, reducing costs, and providing access to the latest  business insights and training. E-learning, in particular, offers a cost-effective way to  acquire new skills and knowledge, which is crucial for entrepreneurs who often have  limited resources.</a:t>
            </a:r>
            <a:endParaRPr/>
          </a:p>
          <a:p>
            <a:pPr indent="0" lvl="0" marL="0" marR="0" rtl="0" algn="l">
              <a:lnSpc>
                <a:spcPct val="100000"/>
              </a:lnSpc>
              <a:spcBef>
                <a:spcPts val="30"/>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0" rtl="0" algn="just">
              <a:lnSpc>
                <a:spcPct val="100000"/>
              </a:lnSpc>
              <a:spcBef>
                <a:spcPts val="0"/>
              </a:spcBef>
              <a:spcAft>
                <a:spcPts val="0"/>
              </a:spcAft>
              <a:buNone/>
            </a:pPr>
            <a:r>
              <a:rPr b="1" i="0" lang="en-US" sz="1700" u="none" cap="none" strike="noStrike">
                <a:solidFill>
                  <a:srgbClr val="000000"/>
                </a:solidFill>
                <a:latin typeface="Arial"/>
                <a:ea typeface="Arial"/>
                <a:cs typeface="Arial"/>
                <a:sym typeface="Arial"/>
              </a:rPr>
              <a:t>How ICT and E-Learning Aid Entrepreneurs</a:t>
            </a:r>
            <a:endParaRPr b="0" i="0" sz="1700" u="none" cap="none" strike="noStrike">
              <a:solidFill>
                <a:srgbClr val="000000"/>
              </a:solidFill>
              <a:latin typeface="Arial"/>
              <a:ea typeface="Arial"/>
              <a:cs typeface="Arial"/>
              <a:sym typeface="Arial"/>
            </a:endParaRPr>
          </a:p>
          <a:p>
            <a:pPr indent="0" lvl="0" marL="12695" marR="6982" rtl="0" algn="just">
              <a:lnSpc>
                <a:spcPct val="107300"/>
              </a:lnSpc>
              <a:spcBef>
                <a:spcPts val="1688"/>
              </a:spcBef>
              <a:spcAft>
                <a:spcPts val="0"/>
              </a:spcAft>
              <a:buNone/>
            </a:pPr>
            <a:r>
              <a:rPr b="0" i="0" lang="en-US" sz="1700" u="none" cap="none" strike="noStrike">
                <a:solidFill>
                  <a:srgbClr val="000000"/>
                </a:solidFill>
                <a:latin typeface="Arial"/>
                <a:ea typeface="Arial"/>
                <a:cs typeface="Arial"/>
                <a:sym typeface="Arial"/>
              </a:rPr>
              <a:t>ICT tools like CRM systems, cloud computing, and social media platforms help  entrepreneurs streamline their operations, reach wider audiences, and manage customer  relationships more effectively. E-learning platforms offer entrepreneurs the flexibility to  learn at their own pace and access a wide range of courses relevant to their industry,  from digital marketing to financial management.</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0" name="Shape 1220"/>
        <p:cNvGrpSpPr/>
        <p:nvPr/>
      </p:nvGrpSpPr>
      <p:grpSpPr>
        <a:xfrm>
          <a:off x="0" y="0"/>
          <a:ext cx="0" cy="0"/>
          <a:chOff x="0" y="0"/>
          <a:chExt cx="0" cy="0"/>
        </a:xfrm>
      </p:grpSpPr>
      <p:pic>
        <p:nvPicPr>
          <p:cNvPr id="1221" name="Google Shape;1221;p147"/>
          <p:cNvPicPr preferRelativeResize="0"/>
          <p:nvPr/>
        </p:nvPicPr>
        <p:blipFill rotWithShape="1">
          <a:blip r:embed="rId3">
            <a:alphaModFix/>
          </a:blip>
          <a:srcRect b="0" l="0" r="0" t="0"/>
          <a:stretch/>
        </p:blipFill>
        <p:spPr>
          <a:xfrm>
            <a:off x="1420" y="-10376"/>
            <a:ext cx="10689687" cy="7570049"/>
          </a:xfrm>
          <a:prstGeom prst="rect">
            <a:avLst/>
          </a:prstGeom>
          <a:noFill/>
          <a:ln>
            <a:noFill/>
          </a:ln>
        </p:spPr>
      </p:pic>
      <p:sp>
        <p:nvSpPr>
          <p:cNvPr id="1222" name="Google Shape;1222;p147"/>
          <p:cNvSpPr txBox="1"/>
          <p:nvPr/>
        </p:nvSpPr>
        <p:spPr>
          <a:xfrm>
            <a:off x="1037063" y="1604487"/>
            <a:ext cx="4905193" cy="3049035"/>
          </a:xfrm>
          <a:prstGeom prst="rect">
            <a:avLst/>
          </a:prstGeom>
          <a:noFill/>
          <a:ln>
            <a:noFill/>
          </a:ln>
        </p:spPr>
        <p:txBody>
          <a:bodyPr anchorCtr="0" anchor="t" bIns="0" lIns="0" spcFirstLastPara="1" rIns="0" wrap="square" tIns="12675">
            <a:sp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0" rtl="0" algn="just">
              <a:lnSpc>
                <a:spcPct val="100000"/>
              </a:lnSpc>
              <a:spcBef>
                <a:spcPts val="1414"/>
              </a:spcBef>
              <a:spcAft>
                <a:spcPts val="0"/>
              </a:spcAft>
              <a:buNone/>
            </a:pPr>
            <a:r>
              <a:rPr b="1" i="0" lang="en-US" sz="1700" u="none" cap="none" strike="noStrike">
                <a:solidFill>
                  <a:srgbClr val="000000"/>
                </a:solidFill>
                <a:latin typeface="Arial"/>
                <a:ea typeface="Arial"/>
                <a:cs typeface="Arial"/>
                <a:sym typeface="Arial"/>
              </a:rPr>
              <a:t>Innovative Aspects of ICT and E-Learning</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25"/>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5078" rtl="0" algn="just">
              <a:lnSpc>
                <a:spcPct val="99300"/>
              </a:lnSpc>
              <a:spcBef>
                <a:spcPts val="0"/>
              </a:spcBef>
              <a:spcAft>
                <a:spcPts val="0"/>
              </a:spcAft>
              <a:buNone/>
            </a:pPr>
            <a:r>
              <a:rPr b="0" i="0" lang="en-US" sz="1700" u="none" cap="none" strike="noStrike">
                <a:solidFill>
                  <a:srgbClr val="000000"/>
                </a:solidFill>
                <a:latin typeface="Arial"/>
                <a:ea typeface="Arial"/>
                <a:cs typeface="Arial"/>
                <a:sym typeface="Arial"/>
              </a:rPr>
              <a:t>ICT and e-learning are at the forefront of innovation in education and business  operations. They continuously evolve, incorporating the latest technologies such as AI,  VR, and AR, to provide immersive and interactive learning experiences and efficient  business solutions. This constant innovation ensures that entrepreneurs using these tools  stay ahead of the curve.</a:t>
            </a:r>
            <a:endParaRPr b="0" i="0" sz="1700" u="none" cap="none" strike="noStrike">
              <a:solidFill>
                <a:srgbClr val="000000"/>
              </a:solidFill>
              <a:latin typeface="Arial"/>
              <a:ea typeface="Arial"/>
              <a:cs typeface="Arial"/>
              <a:sym typeface="Arial"/>
            </a:endParaRPr>
          </a:p>
        </p:txBody>
      </p:sp>
      <p:pic>
        <p:nvPicPr>
          <p:cNvPr id="1223" name="Google Shape;1223;p147"/>
          <p:cNvPicPr preferRelativeResize="0"/>
          <p:nvPr/>
        </p:nvPicPr>
        <p:blipFill rotWithShape="1">
          <a:blip r:embed="rId4">
            <a:alphaModFix/>
          </a:blip>
          <a:srcRect b="0" l="0" r="0" t="0"/>
          <a:stretch/>
        </p:blipFill>
        <p:spPr>
          <a:xfrm>
            <a:off x="6977899" y="2960809"/>
            <a:ext cx="2670958" cy="2537180"/>
          </a:xfrm>
          <a:prstGeom prst="rect">
            <a:avLst/>
          </a:prstGeom>
          <a:noFill/>
          <a:ln>
            <a:noFill/>
          </a:ln>
        </p:spPr>
      </p:pic>
      <p:sp>
        <p:nvSpPr>
          <p:cNvPr id="1224" name="Google Shape;1224;p147"/>
          <p:cNvSpPr txBox="1"/>
          <p:nvPr/>
        </p:nvSpPr>
        <p:spPr>
          <a:xfrm>
            <a:off x="1037063" y="1070517"/>
            <a:ext cx="8062332" cy="61555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700" u="none" cap="none" strike="noStrike">
                <a:solidFill>
                  <a:srgbClr val="000000"/>
                </a:solidFill>
                <a:latin typeface="Arial"/>
                <a:ea typeface="Arial"/>
                <a:cs typeface="Arial"/>
                <a:sym typeface="Arial"/>
              </a:rPr>
              <a:t>Chapter 1: Incorporating ICT and E-Learning in the Industry</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8" name="Shape 1228"/>
        <p:cNvGrpSpPr/>
        <p:nvPr/>
      </p:nvGrpSpPr>
      <p:grpSpPr>
        <a:xfrm>
          <a:off x="0" y="0"/>
          <a:ext cx="0" cy="0"/>
          <a:chOff x="0" y="0"/>
          <a:chExt cx="0" cy="0"/>
        </a:xfrm>
      </p:grpSpPr>
      <p:pic>
        <p:nvPicPr>
          <p:cNvPr id="1229" name="Google Shape;1229;p148"/>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230" name="Google Shape;1230;p148"/>
          <p:cNvSpPr txBox="1"/>
          <p:nvPr/>
        </p:nvSpPr>
        <p:spPr>
          <a:xfrm>
            <a:off x="1048401" y="1005798"/>
            <a:ext cx="8594290" cy="2407898"/>
          </a:xfrm>
          <a:prstGeom prst="rect">
            <a:avLst/>
          </a:prstGeom>
          <a:noFill/>
          <a:ln>
            <a:noFill/>
          </a:ln>
        </p:spPr>
        <p:txBody>
          <a:bodyPr anchorCtr="0" anchor="t" bIns="0" lIns="0" spcFirstLastPara="1" rIns="0" wrap="square" tIns="12675">
            <a:spAutoFit/>
          </a:bodyPr>
          <a:lstStyle/>
          <a:p>
            <a:pPr indent="0" lvl="0" marL="0" marR="0" rtl="0" algn="ctr">
              <a:lnSpc>
                <a:spcPct val="100000"/>
              </a:lnSpc>
              <a:spcBef>
                <a:spcPts val="0"/>
              </a:spcBef>
              <a:spcAft>
                <a:spcPts val="0"/>
              </a:spcAft>
              <a:buNone/>
            </a:pPr>
            <a:r>
              <a:rPr b="1" i="0" lang="en-US" sz="1700" u="none" cap="none" strike="noStrike">
                <a:solidFill>
                  <a:srgbClr val="000000"/>
                </a:solidFill>
                <a:latin typeface="Arial"/>
                <a:ea typeface="Arial"/>
                <a:cs typeface="Arial"/>
                <a:sym typeface="Arial"/>
              </a:rPr>
              <a:t>Chapter 1: Incorporating ICT and E-Learning in the Industry</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40"/>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0" rtl="0" algn="just">
              <a:lnSpc>
                <a:spcPct val="100000"/>
              </a:lnSpc>
              <a:spcBef>
                <a:spcPts val="0"/>
              </a:spcBef>
              <a:spcAft>
                <a:spcPts val="0"/>
              </a:spcAft>
              <a:buNone/>
            </a:pPr>
            <a:r>
              <a:rPr b="1" i="0" lang="en-US" sz="1700" u="none" cap="none" strike="noStrike">
                <a:solidFill>
                  <a:srgbClr val="000000"/>
                </a:solidFill>
                <a:latin typeface="Arial"/>
                <a:ea typeface="Arial"/>
                <a:cs typeface="Arial"/>
                <a:sym typeface="Arial"/>
              </a:rPr>
              <a:t>Cultivating an Entrepreneurial Mindset through ICT and E-Learning</a:t>
            </a:r>
            <a:endParaRPr b="0" i="0" sz="1700" u="none" cap="none" strike="noStrike">
              <a:solidFill>
                <a:srgbClr val="000000"/>
              </a:solidFill>
              <a:latin typeface="Arial"/>
              <a:ea typeface="Arial"/>
              <a:cs typeface="Arial"/>
              <a:sym typeface="Arial"/>
            </a:endParaRPr>
          </a:p>
          <a:p>
            <a:pPr indent="0" lvl="0" marL="12695" marR="5078" rtl="0" algn="just">
              <a:lnSpc>
                <a:spcPct val="107300"/>
              </a:lnSpc>
              <a:spcBef>
                <a:spcPts val="1774"/>
              </a:spcBef>
              <a:spcAft>
                <a:spcPts val="0"/>
              </a:spcAft>
              <a:buNone/>
            </a:pPr>
            <a:r>
              <a:rPr b="0" i="0" lang="en-US" sz="1700" u="none" cap="none" strike="noStrike">
                <a:solidFill>
                  <a:srgbClr val="000000"/>
                </a:solidFill>
                <a:latin typeface="Arial"/>
                <a:ea typeface="Arial"/>
                <a:cs typeface="Arial"/>
                <a:sym typeface="Arial"/>
              </a:rPr>
              <a:t>By integrating ICT and e-learning, entrepreneurs can cultivate a mindset that is adaptive,  creative, and forward-thinking. These tools encourage continuous learning,  experimentation, and the adoption of new technologies, which are key components of an  entrepreneurial mindset. They also foster a culture of innovation and constant  improvement, essential for entrepreneurial success.</a:t>
            </a:r>
            <a:endParaRPr b="0" i="0" sz="1700" u="none" cap="none" strike="noStrike">
              <a:solidFill>
                <a:srgbClr val="000000"/>
              </a:solidFill>
              <a:latin typeface="Arial"/>
              <a:ea typeface="Arial"/>
              <a:cs typeface="Arial"/>
              <a:sym typeface="Arial"/>
            </a:endParaRPr>
          </a:p>
        </p:txBody>
      </p:sp>
      <p:pic>
        <p:nvPicPr>
          <p:cNvPr id="1231" name="Google Shape;1231;p148"/>
          <p:cNvPicPr preferRelativeResize="0"/>
          <p:nvPr/>
        </p:nvPicPr>
        <p:blipFill rotWithShape="1">
          <a:blip r:embed="rId4">
            <a:alphaModFix/>
          </a:blip>
          <a:srcRect b="0" l="0" r="0" t="0"/>
          <a:stretch/>
        </p:blipFill>
        <p:spPr>
          <a:xfrm>
            <a:off x="3038580" y="3521510"/>
            <a:ext cx="4614651" cy="2613169"/>
          </a:xfrm>
          <a:prstGeom prst="rect">
            <a:avLst/>
          </a:prstGeom>
          <a:noFill/>
          <a:ln>
            <a:noFill/>
          </a:ln>
        </p:spPr>
      </p:pic>
    </p:spTree>
  </p:cSld>
  <p:clrMapOvr>
    <a:masterClrMapping/>
  </p:clrMapOvr>
</p:sld>
</file>

<file path=ppt/slides/slide1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5" name="Shape 1235"/>
        <p:cNvGrpSpPr/>
        <p:nvPr/>
      </p:nvGrpSpPr>
      <p:grpSpPr>
        <a:xfrm>
          <a:off x="0" y="0"/>
          <a:ext cx="0" cy="0"/>
          <a:chOff x="0" y="0"/>
          <a:chExt cx="0" cy="0"/>
        </a:xfrm>
      </p:grpSpPr>
      <p:pic>
        <p:nvPicPr>
          <p:cNvPr id="1236" name="Google Shape;1236;p149"/>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237" name="Google Shape;1237;p149"/>
          <p:cNvSpPr txBox="1"/>
          <p:nvPr/>
        </p:nvSpPr>
        <p:spPr>
          <a:xfrm>
            <a:off x="1047808" y="1920198"/>
            <a:ext cx="8596195" cy="2795312"/>
          </a:xfrm>
          <a:prstGeom prst="rect">
            <a:avLst/>
          </a:prstGeom>
          <a:noFill/>
          <a:ln>
            <a:noFill/>
          </a:ln>
        </p:spPr>
        <p:txBody>
          <a:bodyPr anchorCtr="0" anchor="t" bIns="0" lIns="0" spcFirstLastPara="1" rIns="0" wrap="square" tIns="12675">
            <a:spAutoFit/>
          </a:bodyPr>
          <a:lstStyle/>
          <a:p>
            <a:pPr indent="0" lvl="0" marL="0" marR="0" rtl="0" algn="ctr">
              <a:lnSpc>
                <a:spcPct val="100000"/>
              </a:lnSpc>
              <a:spcBef>
                <a:spcPts val="0"/>
              </a:spcBef>
              <a:spcAft>
                <a:spcPts val="0"/>
              </a:spcAft>
              <a:buNone/>
            </a:pPr>
            <a:r>
              <a:rPr b="1" i="0" lang="en-US" sz="1700" u="none" cap="none" strike="noStrike">
                <a:solidFill>
                  <a:srgbClr val="000000"/>
                </a:solidFill>
                <a:latin typeface="Arial"/>
                <a:ea typeface="Arial"/>
                <a:cs typeface="Arial"/>
                <a:sym typeface="Arial"/>
              </a:rPr>
              <a:t>Chapter 1: Incorporating ICT and E-Learning in the Industry</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0" rtl="0" algn="just">
              <a:lnSpc>
                <a:spcPct val="100000"/>
              </a:lnSpc>
              <a:spcBef>
                <a:spcPts val="1414"/>
              </a:spcBef>
              <a:spcAft>
                <a:spcPts val="0"/>
              </a:spcAft>
              <a:buNone/>
            </a:pPr>
            <a:r>
              <a:rPr b="1" i="0" lang="en-US" sz="1700" u="none" cap="none" strike="noStrike">
                <a:solidFill>
                  <a:srgbClr val="000000"/>
                </a:solidFill>
                <a:latin typeface="Arial"/>
                <a:ea typeface="Arial"/>
                <a:cs typeface="Arial"/>
                <a:sym typeface="Arial"/>
              </a:rPr>
              <a:t>Accelerating Business Development with ICT and E-Learning</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25"/>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5078" rtl="0" algn="just">
              <a:lnSpc>
                <a:spcPct val="99300"/>
              </a:lnSpc>
              <a:spcBef>
                <a:spcPts val="0"/>
              </a:spcBef>
              <a:spcAft>
                <a:spcPts val="0"/>
              </a:spcAft>
              <a:buNone/>
            </a:pPr>
            <a:r>
              <a:rPr b="0" i="0" lang="en-US" sz="1700" u="none" cap="none" strike="noStrike">
                <a:solidFill>
                  <a:srgbClr val="000000"/>
                </a:solidFill>
                <a:latin typeface="Arial"/>
                <a:ea typeface="Arial"/>
                <a:cs typeface="Arial"/>
                <a:sym typeface="Arial"/>
              </a:rPr>
              <a:t>ICT and e-learning can significantly accelerate the pace of business development. They  provide entrepreneurs with the tools to quickly implement business ideas, test markets,  gather customer feedback, and adapt strategies accordingly. E-learning, in particular,  enables entrepreneurs to rapidly upskill, ensuring that their businesses can adapt and  grow in ever-changing market conditions.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1" name="Shape 1241"/>
        <p:cNvGrpSpPr/>
        <p:nvPr/>
      </p:nvGrpSpPr>
      <p:grpSpPr>
        <a:xfrm>
          <a:off x="0" y="0"/>
          <a:ext cx="0" cy="0"/>
          <a:chOff x="0" y="0"/>
          <a:chExt cx="0" cy="0"/>
        </a:xfrm>
      </p:grpSpPr>
      <p:pic>
        <p:nvPicPr>
          <p:cNvPr id="1242" name="Google Shape;1242;p150"/>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243" name="Google Shape;1243;p150"/>
          <p:cNvSpPr txBox="1"/>
          <p:nvPr/>
        </p:nvSpPr>
        <p:spPr>
          <a:xfrm>
            <a:off x="1048405" y="996658"/>
            <a:ext cx="8595560" cy="2457462"/>
          </a:xfrm>
          <a:prstGeom prst="rect">
            <a:avLst/>
          </a:prstGeom>
          <a:noFill/>
          <a:ln>
            <a:noFill/>
          </a:ln>
        </p:spPr>
        <p:txBody>
          <a:bodyPr anchorCtr="0" anchor="t" bIns="0" lIns="0" spcFirstLastPara="1" rIns="0" wrap="square" tIns="12675">
            <a:spAutoFit/>
          </a:bodyPr>
          <a:lstStyle/>
          <a:p>
            <a:pPr indent="0" lvl="0" marL="0" marR="1903" rtl="0" algn="ctr">
              <a:lnSpc>
                <a:spcPct val="100000"/>
              </a:lnSpc>
              <a:spcBef>
                <a:spcPts val="0"/>
              </a:spcBef>
              <a:spcAft>
                <a:spcPts val="0"/>
              </a:spcAft>
              <a:buNone/>
            </a:pPr>
            <a:r>
              <a:rPr b="1" i="0" lang="en-US" sz="1700" u="none" cap="none" strike="noStrike">
                <a:solidFill>
                  <a:srgbClr val="000000"/>
                </a:solidFill>
                <a:latin typeface="Arial"/>
                <a:ea typeface="Arial"/>
                <a:cs typeface="Arial"/>
                <a:sym typeface="Arial"/>
              </a:rPr>
              <a:t>Chapter 2: Collaborating Within the Industry Online</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30"/>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5078" rtl="0" algn="just">
              <a:lnSpc>
                <a:spcPct val="99800"/>
              </a:lnSpc>
              <a:spcBef>
                <a:spcPts val="0"/>
              </a:spcBef>
              <a:spcAft>
                <a:spcPts val="0"/>
              </a:spcAft>
              <a:buNone/>
            </a:pPr>
            <a:r>
              <a:rPr b="0" i="0" lang="en-US" sz="1700" u="none" cap="none" strike="noStrike">
                <a:solidFill>
                  <a:srgbClr val="000000"/>
                </a:solidFill>
                <a:latin typeface="Arial"/>
                <a:ea typeface="Arial"/>
                <a:cs typeface="Arial"/>
                <a:sym typeface="Arial"/>
              </a:rPr>
              <a:t>In the modern business landscape, the ability to collaborate online is not just a  convenience but a necessity, especially for entrepreneurs who often work with remote  teams, clients, and partners across the globe. The advent of online collaboration tools  has fundamentally changed the way businesses operate, breaking down geographical  barriers and enabling real-time communication and project management. These tools  have revolutionized traditional work methodologies, fostering more dynamic and efficient  ways of working.</a:t>
            </a:r>
            <a:endParaRPr b="0" i="0" sz="1700" u="none" cap="none" strike="noStrike">
              <a:solidFill>
                <a:srgbClr val="000000"/>
              </a:solidFill>
              <a:latin typeface="Arial"/>
              <a:ea typeface="Arial"/>
              <a:cs typeface="Arial"/>
              <a:sym typeface="Arial"/>
            </a:endParaRPr>
          </a:p>
        </p:txBody>
      </p:sp>
      <p:pic>
        <p:nvPicPr>
          <p:cNvPr id="1244" name="Google Shape;1244;p150"/>
          <p:cNvPicPr preferRelativeResize="0"/>
          <p:nvPr/>
        </p:nvPicPr>
        <p:blipFill rotWithShape="1">
          <a:blip r:embed="rId4">
            <a:alphaModFix/>
          </a:blip>
          <a:srcRect b="0" l="0" r="0" t="0"/>
          <a:stretch/>
        </p:blipFill>
        <p:spPr>
          <a:xfrm>
            <a:off x="2967193" y="3592599"/>
            <a:ext cx="4757425" cy="2754134"/>
          </a:xfrm>
          <a:prstGeom prst="rect">
            <a:avLst/>
          </a:prstGeom>
          <a:noFill/>
          <a:ln>
            <a:noFill/>
          </a:ln>
        </p:spPr>
      </p:pic>
    </p:spTree>
  </p:cSld>
  <p:clrMapOvr>
    <a:masterClrMapping/>
  </p:clrMapOvr>
</p:sld>
</file>

<file path=ppt/slides/slide1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8" name="Shape 1248"/>
        <p:cNvGrpSpPr/>
        <p:nvPr/>
      </p:nvGrpSpPr>
      <p:grpSpPr>
        <a:xfrm>
          <a:off x="0" y="0"/>
          <a:ext cx="0" cy="0"/>
          <a:chOff x="0" y="0"/>
          <a:chExt cx="0" cy="0"/>
        </a:xfrm>
      </p:grpSpPr>
      <p:pic>
        <p:nvPicPr>
          <p:cNvPr id="1249" name="Google Shape;1249;p151"/>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250" name="Google Shape;1250;p151"/>
          <p:cNvSpPr txBox="1"/>
          <p:nvPr/>
        </p:nvSpPr>
        <p:spPr>
          <a:xfrm>
            <a:off x="993565" y="996658"/>
            <a:ext cx="8594925" cy="5841966"/>
          </a:xfrm>
          <a:prstGeom prst="rect">
            <a:avLst/>
          </a:prstGeom>
          <a:noFill/>
          <a:ln>
            <a:noFill/>
          </a:ln>
        </p:spPr>
        <p:txBody>
          <a:bodyPr anchorCtr="0" anchor="t" bIns="0" lIns="0" spcFirstLastPara="1" rIns="0" wrap="square" tIns="12675">
            <a:spAutoFit/>
          </a:bodyPr>
          <a:lstStyle/>
          <a:p>
            <a:pPr indent="0" lvl="0" marL="99655" marR="0" rtl="0" algn="ctr">
              <a:lnSpc>
                <a:spcPct val="100000"/>
              </a:lnSpc>
              <a:spcBef>
                <a:spcPts val="0"/>
              </a:spcBef>
              <a:spcAft>
                <a:spcPts val="0"/>
              </a:spcAft>
              <a:buNone/>
            </a:pPr>
            <a:r>
              <a:rPr b="1" i="0" lang="en-US" sz="1799" u="none" cap="none" strike="noStrike">
                <a:solidFill>
                  <a:srgbClr val="000000"/>
                </a:solidFill>
                <a:latin typeface="Arial"/>
                <a:ea typeface="Arial"/>
                <a:cs typeface="Arial"/>
                <a:sym typeface="Arial"/>
              </a:rPr>
              <a:t>Chapter 2: Collaborating Within the Industry Online</a:t>
            </a:r>
            <a:endParaRPr b="0" i="0" sz="1799" u="none" cap="none" strike="noStrike">
              <a:solidFill>
                <a:srgbClr val="000000"/>
              </a:solidFill>
              <a:latin typeface="Arial"/>
              <a:ea typeface="Arial"/>
              <a:cs typeface="Arial"/>
              <a:sym typeface="Arial"/>
            </a:endParaRPr>
          </a:p>
          <a:p>
            <a:pPr indent="0" lvl="0" marL="0" marR="0" rtl="0" algn="l">
              <a:lnSpc>
                <a:spcPct val="100000"/>
              </a:lnSpc>
              <a:spcBef>
                <a:spcPts val="15"/>
              </a:spcBef>
              <a:spcAft>
                <a:spcPts val="0"/>
              </a:spcAft>
              <a:buNone/>
            </a:pPr>
            <a:r>
              <a:t/>
            </a:r>
            <a:endParaRPr b="0" i="0" sz="2249" u="none" cap="none" strike="noStrike">
              <a:solidFill>
                <a:srgbClr val="000000"/>
              </a:solidFill>
              <a:latin typeface="Arial"/>
              <a:ea typeface="Arial"/>
              <a:cs typeface="Arial"/>
              <a:sym typeface="Arial"/>
            </a:endParaRPr>
          </a:p>
          <a:p>
            <a:pPr indent="0" lvl="0" marL="12695" marR="0" rtl="0" algn="just">
              <a:lnSpc>
                <a:spcPct val="100000"/>
              </a:lnSpc>
              <a:spcBef>
                <a:spcPts val="5"/>
              </a:spcBef>
              <a:spcAft>
                <a:spcPts val="0"/>
              </a:spcAft>
              <a:buNone/>
            </a:pPr>
            <a:r>
              <a:rPr b="1" i="0" lang="en-US" sz="1799" u="none" cap="none" strike="noStrike">
                <a:solidFill>
                  <a:srgbClr val="000000"/>
                </a:solidFill>
                <a:latin typeface="Arial"/>
                <a:ea typeface="Arial"/>
                <a:cs typeface="Arial"/>
                <a:sym typeface="Arial"/>
              </a:rPr>
              <a:t>The Advantages of Online Collaboration</a:t>
            </a:r>
            <a:endParaRPr b="0" i="0" sz="1799" u="none" cap="none" strike="noStrike">
              <a:solidFill>
                <a:srgbClr val="000000"/>
              </a:solidFill>
              <a:latin typeface="Arial"/>
              <a:ea typeface="Arial"/>
              <a:cs typeface="Arial"/>
              <a:sym typeface="Arial"/>
            </a:endParaRPr>
          </a:p>
          <a:p>
            <a:pPr indent="0" lvl="0" marL="0" marR="0" rtl="0" algn="l">
              <a:lnSpc>
                <a:spcPct val="100000"/>
              </a:lnSpc>
              <a:spcBef>
                <a:spcPts val="45"/>
              </a:spcBef>
              <a:spcAft>
                <a:spcPts val="0"/>
              </a:spcAft>
              <a:buNone/>
            </a:pPr>
            <a:r>
              <a:t/>
            </a:r>
            <a:endParaRPr b="0" i="0" sz="1649" u="none" cap="none" strike="noStrike">
              <a:solidFill>
                <a:srgbClr val="000000"/>
              </a:solidFill>
              <a:latin typeface="Arial"/>
              <a:ea typeface="Arial"/>
              <a:cs typeface="Arial"/>
              <a:sym typeface="Arial"/>
            </a:endParaRPr>
          </a:p>
          <a:p>
            <a:pPr indent="0" lvl="0" marL="12695" marR="5078" rtl="0" algn="just">
              <a:lnSpc>
                <a:spcPct val="107400"/>
              </a:lnSpc>
              <a:spcBef>
                <a:spcPts val="0"/>
              </a:spcBef>
              <a:spcAft>
                <a:spcPts val="0"/>
              </a:spcAft>
              <a:buNone/>
            </a:pPr>
            <a:r>
              <a:rPr b="0" i="0" lang="en-US" sz="1699" u="none" cap="none" strike="noStrike">
                <a:solidFill>
                  <a:srgbClr val="000000"/>
                </a:solidFill>
                <a:latin typeface="Arial"/>
                <a:ea typeface="Arial"/>
                <a:cs typeface="Arial"/>
                <a:sym typeface="Arial"/>
              </a:rPr>
              <a:t>Online collaboration brings a multitude of benefits to the table. Enhanced communication  is one of the most significant advantages. Digital tools like Slack and Microsoft Teams  have transformed workplace interactions, offering instant messaging and video  conferencing features that make communication more immediate and dynamic compared  to traditional email exchanges. This immediacy is crucial for quick decision-making and  maintaining a steady flow of information.</a:t>
            </a:r>
            <a:endParaRPr b="0" i="0" sz="1699" u="none" cap="none" strike="noStrike">
              <a:solidFill>
                <a:srgbClr val="000000"/>
              </a:solidFill>
              <a:latin typeface="Arial"/>
              <a:ea typeface="Arial"/>
              <a:cs typeface="Arial"/>
              <a:sym typeface="Arial"/>
            </a:endParaRPr>
          </a:p>
          <a:p>
            <a:pPr indent="0" lvl="0" marL="12695" marR="5713" rtl="0" algn="just">
              <a:lnSpc>
                <a:spcPct val="100200"/>
              </a:lnSpc>
              <a:spcBef>
                <a:spcPts val="890"/>
              </a:spcBef>
              <a:spcAft>
                <a:spcPts val="0"/>
              </a:spcAft>
              <a:buNone/>
            </a:pPr>
            <a:r>
              <a:rPr b="0" i="0" lang="en-US" sz="1699" u="none" cap="none" strike="noStrike">
                <a:solidFill>
                  <a:srgbClr val="000000"/>
                </a:solidFill>
                <a:latin typeface="Arial"/>
                <a:ea typeface="Arial"/>
                <a:cs typeface="Arial"/>
                <a:sym typeface="Arial"/>
              </a:rPr>
              <a:t>Project management has also seen a transformation with the advent of online tools.  Platforms like Trello and Asana have redefined task organization and team coordination,  allowing for clear task setting, deadline management, and progress tracking. This  ensures that all team members are aligned and informed about their responsibilities and  project timelines.</a:t>
            </a:r>
            <a:endParaRPr b="0" i="0" sz="1699" u="none" cap="none" strike="noStrike">
              <a:solidFill>
                <a:srgbClr val="000000"/>
              </a:solidFill>
              <a:latin typeface="Arial"/>
              <a:ea typeface="Arial"/>
              <a:cs typeface="Arial"/>
              <a:sym typeface="Arial"/>
            </a:endParaRPr>
          </a:p>
          <a:p>
            <a:pPr indent="0" lvl="0" marL="0" marR="0" rtl="0" algn="l">
              <a:lnSpc>
                <a:spcPct val="100000"/>
              </a:lnSpc>
              <a:spcBef>
                <a:spcPts val="15"/>
              </a:spcBef>
              <a:spcAft>
                <a:spcPts val="0"/>
              </a:spcAft>
              <a:buNone/>
            </a:pPr>
            <a:r>
              <a:t/>
            </a:r>
            <a:endParaRPr b="0" i="0" sz="1749" u="none" cap="none" strike="noStrike">
              <a:solidFill>
                <a:srgbClr val="000000"/>
              </a:solidFill>
              <a:latin typeface="Arial"/>
              <a:ea typeface="Arial"/>
              <a:cs typeface="Arial"/>
              <a:sym typeface="Arial"/>
            </a:endParaRPr>
          </a:p>
          <a:p>
            <a:pPr indent="0" lvl="0" marL="12695" marR="6347" rtl="0" algn="just">
              <a:lnSpc>
                <a:spcPct val="100200"/>
              </a:lnSpc>
              <a:spcBef>
                <a:spcPts val="0"/>
              </a:spcBef>
              <a:spcAft>
                <a:spcPts val="0"/>
              </a:spcAft>
              <a:buNone/>
            </a:pPr>
            <a:r>
              <a:rPr b="0" i="0" lang="en-US" sz="1699" u="none" cap="none" strike="noStrike">
                <a:solidFill>
                  <a:srgbClr val="000000"/>
                </a:solidFill>
                <a:latin typeface="Arial"/>
                <a:ea typeface="Arial"/>
                <a:cs typeface="Arial"/>
                <a:sym typeface="Arial"/>
              </a:rPr>
              <a:t>Moreover, document sharing and collaboration have been greatly enhanced with cloud-  based services like Google Drive and Dropbox. These platforms facilitate the sharing,  editing, and real-time collaboration on documents, enhancing productivity and ensuring  that all team members have access to the latest versions of documents, thereby reducing  errors and improving workflow efficiency.</a:t>
            </a:r>
            <a:endParaRPr b="0" i="0" sz="1699" u="none" cap="none" strike="noStrike">
              <a:solidFill>
                <a:srgbClr val="000000"/>
              </a:solidFill>
              <a:latin typeface="Arial"/>
              <a:ea typeface="Arial"/>
              <a:cs typeface="Arial"/>
              <a:sym typeface="Arial"/>
            </a:endParaRPr>
          </a:p>
        </p:txBody>
      </p:sp>
    </p:spTree>
  </p:cSld>
  <p:clrMapOvr>
    <a:masterClrMapping/>
  </p:clrMapOvr>
</p:sld>
</file>

<file path=ppt/slides/slide1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4" name="Shape 1254"/>
        <p:cNvGrpSpPr/>
        <p:nvPr/>
      </p:nvGrpSpPr>
      <p:grpSpPr>
        <a:xfrm>
          <a:off x="0" y="0"/>
          <a:ext cx="0" cy="0"/>
          <a:chOff x="0" y="0"/>
          <a:chExt cx="0" cy="0"/>
        </a:xfrm>
      </p:grpSpPr>
      <p:pic>
        <p:nvPicPr>
          <p:cNvPr id="1255" name="Google Shape;1255;p152"/>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256" name="Google Shape;1256;p152"/>
          <p:cNvSpPr txBox="1"/>
          <p:nvPr/>
        </p:nvSpPr>
        <p:spPr>
          <a:xfrm>
            <a:off x="1048405" y="996658"/>
            <a:ext cx="8595560" cy="3291345"/>
          </a:xfrm>
          <a:prstGeom prst="rect">
            <a:avLst/>
          </a:prstGeom>
          <a:noFill/>
          <a:ln>
            <a:noFill/>
          </a:ln>
        </p:spPr>
        <p:txBody>
          <a:bodyPr anchorCtr="0" anchor="t" bIns="0" lIns="0" spcFirstLastPara="1" rIns="0" wrap="square" tIns="12675">
            <a:spAutoFit/>
          </a:bodyPr>
          <a:lstStyle/>
          <a:p>
            <a:pPr indent="0" lvl="0" marL="0" marR="1903" rtl="0" algn="ctr">
              <a:lnSpc>
                <a:spcPct val="100000"/>
              </a:lnSpc>
              <a:spcBef>
                <a:spcPts val="0"/>
              </a:spcBef>
              <a:spcAft>
                <a:spcPts val="0"/>
              </a:spcAft>
              <a:buNone/>
            </a:pPr>
            <a:r>
              <a:rPr b="1" i="0" lang="en-US" sz="1700" u="none" cap="none" strike="noStrike">
                <a:solidFill>
                  <a:srgbClr val="000000"/>
                </a:solidFill>
                <a:latin typeface="Arial"/>
                <a:ea typeface="Arial"/>
                <a:cs typeface="Arial"/>
                <a:sym typeface="Arial"/>
              </a:rPr>
              <a:t>Chapter 2: Collaborating Within the Industry Online</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30"/>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0" rtl="0" algn="just">
              <a:lnSpc>
                <a:spcPct val="100000"/>
              </a:lnSpc>
              <a:spcBef>
                <a:spcPts val="5"/>
              </a:spcBef>
              <a:spcAft>
                <a:spcPts val="0"/>
              </a:spcAft>
              <a:buNone/>
            </a:pPr>
            <a:r>
              <a:rPr b="1" i="0" lang="en-US" sz="1700" u="none" cap="none" strike="noStrike">
                <a:solidFill>
                  <a:srgbClr val="000000"/>
                </a:solidFill>
                <a:latin typeface="Arial"/>
                <a:ea typeface="Arial"/>
                <a:cs typeface="Arial"/>
                <a:sym typeface="Arial"/>
              </a:rPr>
              <a:t>Building a Digital Network</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55"/>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6347" rtl="0" algn="just">
              <a:lnSpc>
                <a:spcPct val="107100"/>
              </a:lnSpc>
              <a:spcBef>
                <a:spcPts val="0"/>
              </a:spcBef>
              <a:spcAft>
                <a:spcPts val="0"/>
              </a:spcAft>
              <a:buNone/>
            </a:pPr>
            <a:r>
              <a:rPr b="0" i="0" lang="en-US" sz="1700" u="none" cap="none" strike="noStrike">
                <a:solidFill>
                  <a:srgbClr val="000000"/>
                </a:solidFill>
                <a:latin typeface="Arial"/>
                <a:ea typeface="Arial"/>
                <a:cs typeface="Arial"/>
                <a:sym typeface="Arial"/>
              </a:rPr>
              <a:t>For entrepreneurs, building a digital network is crucial. Leveraging social media  platforms, particularly LinkedIn, is invaluable for professional networking. These platforms  enable entrepreneurs to connect with industry peers, potential clients, and mentors,  expanding their professional network beyond geographical limitations.</a:t>
            </a:r>
            <a:endParaRPr b="0" i="0" sz="1700" u="none" cap="none" strike="noStrike">
              <a:solidFill>
                <a:srgbClr val="000000"/>
              </a:solidFill>
              <a:latin typeface="Arial"/>
              <a:ea typeface="Arial"/>
              <a:cs typeface="Arial"/>
              <a:sym typeface="Arial"/>
            </a:endParaRPr>
          </a:p>
          <a:p>
            <a:pPr indent="0" lvl="0" marL="12695" marR="5078" rtl="0" algn="just">
              <a:lnSpc>
                <a:spcPct val="107100"/>
              </a:lnSpc>
              <a:spcBef>
                <a:spcPts val="10"/>
              </a:spcBef>
              <a:spcAft>
                <a:spcPts val="0"/>
              </a:spcAft>
              <a:buNone/>
            </a:pPr>
            <a:r>
              <a:rPr b="0" i="0" lang="en-US" sz="1700" u="none" cap="none" strike="noStrike">
                <a:solidFill>
                  <a:srgbClr val="000000"/>
                </a:solidFill>
                <a:latin typeface="Arial"/>
                <a:ea typeface="Arial"/>
                <a:cs typeface="Arial"/>
                <a:sym typeface="Arial"/>
              </a:rPr>
              <a:t>Participating in online forums and industry-specific communities can also be highly  beneficial. These platforms offer a wealth of knowledge, provide opportunities to seek  advice, share experiences, and can be instrumental in building meaningful professional  relationships.</a:t>
            </a:r>
            <a:endParaRPr b="0" i="0" sz="1700" u="none" cap="none" strike="noStrike">
              <a:solidFill>
                <a:srgbClr val="000000"/>
              </a:solidFill>
              <a:latin typeface="Arial"/>
              <a:ea typeface="Arial"/>
              <a:cs typeface="Arial"/>
              <a:sym typeface="Arial"/>
            </a:endParaRPr>
          </a:p>
        </p:txBody>
      </p:sp>
      <p:pic>
        <p:nvPicPr>
          <p:cNvPr id="1257" name="Google Shape;1257;p152"/>
          <p:cNvPicPr preferRelativeResize="0"/>
          <p:nvPr/>
        </p:nvPicPr>
        <p:blipFill rotWithShape="1">
          <a:blip r:embed="rId4">
            <a:alphaModFix/>
          </a:blip>
          <a:srcRect b="0" l="0" r="0" t="0"/>
          <a:stretch/>
        </p:blipFill>
        <p:spPr>
          <a:xfrm>
            <a:off x="3367991" y="4375320"/>
            <a:ext cx="3955830" cy="2187697"/>
          </a:xfrm>
          <a:prstGeom prst="rect">
            <a:avLst/>
          </a:prstGeom>
          <a:noFill/>
          <a:ln>
            <a:noFill/>
          </a:ln>
        </p:spPr>
      </p:pic>
    </p:spTree>
  </p:cSld>
  <p:clrMapOvr>
    <a:masterClrMapping/>
  </p:clrMapOvr>
</p:sld>
</file>

<file path=ppt/slides/slide1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1" name="Shape 1261"/>
        <p:cNvGrpSpPr/>
        <p:nvPr/>
      </p:nvGrpSpPr>
      <p:grpSpPr>
        <a:xfrm>
          <a:off x="0" y="0"/>
          <a:ext cx="0" cy="0"/>
          <a:chOff x="0" y="0"/>
          <a:chExt cx="0" cy="0"/>
        </a:xfrm>
      </p:grpSpPr>
      <p:pic>
        <p:nvPicPr>
          <p:cNvPr id="1262" name="Google Shape;1262;p153"/>
          <p:cNvPicPr preferRelativeResize="0"/>
          <p:nvPr/>
        </p:nvPicPr>
        <p:blipFill rotWithShape="1">
          <a:blip r:embed="rId3">
            <a:alphaModFix/>
          </a:blip>
          <a:srcRect b="0" l="0" r="0" t="0"/>
          <a:stretch/>
        </p:blipFill>
        <p:spPr>
          <a:xfrm>
            <a:off x="0" y="2"/>
            <a:ext cx="10688975" cy="7559673"/>
          </a:xfrm>
          <a:prstGeom prst="rect">
            <a:avLst/>
          </a:prstGeom>
          <a:noFill/>
          <a:ln>
            <a:noFill/>
          </a:ln>
        </p:spPr>
      </p:pic>
      <p:sp>
        <p:nvSpPr>
          <p:cNvPr id="1263" name="Google Shape;1263;p153"/>
          <p:cNvSpPr txBox="1"/>
          <p:nvPr/>
        </p:nvSpPr>
        <p:spPr>
          <a:xfrm>
            <a:off x="1044803" y="1699185"/>
            <a:ext cx="8599368" cy="3832904"/>
          </a:xfrm>
          <a:prstGeom prst="rect">
            <a:avLst/>
          </a:prstGeom>
          <a:noFill/>
          <a:ln>
            <a:noFill/>
          </a:ln>
        </p:spPr>
        <p:txBody>
          <a:bodyPr anchorCtr="0" anchor="t" bIns="0" lIns="0" spcFirstLastPara="1" rIns="0" wrap="square" tIns="12675">
            <a:spAutoFit/>
          </a:bodyPr>
          <a:lstStyle/>
          <a:p>
            <a:pPr indent="0" lvl="0" marL="0" marR="5713" rtl="0" algn="ctr">
              <a:lnSpc>
                <a:spcPct val="100000"/>
              </a:lnSpc>
              <a:spcBef>
                <a:spcPts val="0"/>
              </a:spcBef>
              <a:spcAft>
                <a:spcPts val="0"/>
              </a:spcAft>
              <a:buNone/>
            </a:pPr>
            <a:r>
              <a:rPr b="1" i="0" lang="en-US" sz="1700" u="none" cap="none" strike="noStrike">
                <a:solidFill>
                  <a:srgbClr val="000000"/>
                </a:solidFill>
                <a:latin typeface="Arial"/>
                <a:ea typeface="Arial"/>
                <a:cs typeface="Arial"/>
                <a:sym typeface="Arial"/>
              </a:rPr>
              <a:t>Chapter 2: Collaborating Within the Industry Online</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30"/>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0" rtl="0" algn="just">
              <a:lnSpc>
                <a:spcPct val="100000"/>
              </a:lnSpc>
              <a:spcBef>
                <a:spcPts val="5"/>
              </a:spcBef>
              <a:spcAft>
                <a:spcPts val="0"/>
              </a:spcAft>
              <a:buNone/>
            </a:pPr>
            <a:r>
              <a:rPr b="1" i="0" lang="en-US" sz="1700" u="none" cap="none" strike="noStrike">
                <a:solidFill>
                  <a:srgbClr val="000000"/>
                </a:solidFill>
                <a:latin typeface="Arial"/>
                <a:ea typeface="Arial"/>
                <a:cs typeface="Arial"/>
                <a:sym typeface="Arial"/>
              </a:rPr>
              <a:t>Virtual Teamwork and Management</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55"/>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6347" rtl="0" algn="just">
              <a:lnSpc>
                <a:spcPct val="107100"/>
              </a:lnSpc>
              <a:spcBef>
                <a:spcPts val="0"/>
              </a:spcBef>
              <a:spcAft>
                <a:spcPts val="0"/>
              </a:spcAft>
              <a:buNone/>
            </a:pPr>
            <a:r>
              <a:rPr b="0" i="0" lang="en-US" sz="1700" u="none" cap="none" strike="noStrike">
                <a:solidFill>
                  <a:srgbClr val="000000"/>
                </a:solidFill>
                <a:latin typeface="Arial"/>
                <a:ea typeface="Arial"/>
                <a:cs typeface="Arial"/>
                <a:sym typeface="Arial"/>
              </a:rPr>
              <a:t>Managing remote teams effectively is a skill that modern entrepreneurs need to master.  Setting clear expectations is the first step in this process. This involves defining roles,  responsibilities, and project goals to ensure that every team member understands their tasks and the broader objectives of the project.</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30"/>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5078" rtl="0" algn="just">
              <a:lnSpc>
                <a:spcPct val="106800"/>
              </a:lnSpc>
              <a:spcBef>
                <a:spcPts val="0"/>
              </a:spcBef>
              <a:spcAft>
                <a:spcPts val="0"/>
              </a:spcAft>
              <a:buNone/>
            </a:pPr>
            <a:r>
              <a:rPr b="0" i="0" lang="en-US" sz="1700" u="none" cap="none" strike="noStrike">
                <a:solidFill>
                  <a:srgbClr val="000000"/>
                </a:solidFill>
                <a:latin typeface="Arial"/>
                <a:ea typeface="Arial"/>
                <a:cs typeface="Arial"/>
                <a:sym typeface="Arial"/>
              </a:rPr>
              <a:t>Regular communication is key in a virtual environment. Scheduling regular meetings and check-ins helps in monitoring progress, addressing challenges promptly, and maintaining a sense of team cohesion. Additionally, building a strong team culture is essential, even in a virtual setting. Organizing virtual team-building activities and informal online meet-ups can help in creating a sense of belonging and camaraderie among team members.</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7" name="Shape 1267"/>
        <p:cNvGrpSpPr/>
        <p:nvPr/>
      </p:nvGrpSpPr>
      <p:grpSpPr>
        <a:xfrm>
          <a:off x="0" y="0"/>
          <a:ext cx="0" cy="0"/>
          <a:chOff x="0" y="0"/>
          <a:chExt cx="0" cy="0"/>
        </a:xfrm>
      </p:grpSpPr>
      <p:pic>
        <p:nvPicPr>
          <p:cNvPr id="1268" name="Google Shape;1268;p154"/>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269" name="Google Shape;1269;p154"/>
          <p:cNvSpPr txBox="1"/>
          <p:nvPr/>
        </p:nvSpPr>
        <p:spPr>
          <a:xfrm>
            <a:off x="1048405" y="996658"/>
            <a:ext cx="8596195" cy="4923704"/>
          </a:xfrm>
          <a:prstGeom prst="rect">
            <a:avLst/>
          </a:prstGeom>
          <a:noFill/>
          <a:ln>
            <a:noFill/>
          </a:ln>
        </p:spPr>
        <p:txBody>
          <a:bodyPr anchorCtr="0" anchor="t" bIns="0" lIns="0" spcFirstLastPara="1" rIns="0" wrap="square" tIns="12675">
            <a:spAutoFit/>
          </a:bodyPr>
          <a:lstStyle/>
          <a:p>
            <a:pPr indent="0" lvl="0" marL="0" marR="3174" rtl="0" algn="ctr">
              <a:lnSpc>
                <a:spcPct val="100000"/>
              </a:lnSpc>
              <a:spcBef>
                <a:spcPts val="0"/>
              </a:spcBef>
              <a:spcAft>
                <a:spcPts val="0"/>
              </a:spcAft>
              <a:buNone/>
            </a:pPr>
            <a:r>
              <a:rPr b="1" i="0" lang="en-US" sz="1799" u="none" cap="none" strike="noStrike">
                <a:solidFill>
                  <a:srgbClr val="000000"/>
                </a:solidFill>
                <a:latin typeface="Arial"/>
                <a:ea typeface="Arial"/>
                <a:cs typeface="Arial"/>
                <a:sym typeface="Arial"/>
              </a:rPr>
              <a:t>Chapter 2: Collaborating Within the Industry Online</a:t>
            </a:r>
            <a:endParaRPr b="0" i="0" sz="1799" u="none" cap="none" strike="noStrike">
              <a:solidFill>
                <a:srgbClr val="000000"/>
              </a:solidFill>
              <a:latin typeface="Arial"/>
              <a:ea typeface="Arial"/>
              <a:cs typeface="Arial"/>
              <a:sym typeface="Arial"/>
            </a:endParaRPr>
          </a:p>
          <a:p>
            <a:pPr indent="0" lvl="0" marL="0" marR="0" rtl="0" algn="l">
              <a:lnSpc>
                <a:spcPct val="100000"/>
              </a:lnSpc>
              <a:spcBef>
                <a:spcPts val="30"/>
              </a:spcBef>
              <a:spcAft>
                <a:spcPts val="0"/>
              </a:spcAft>
              <a:buNone/>
            </a:pPr>
            <a:r>
              <a:t/>
            </a:r>
            <a:endParaRPr b="0" i="0" sz="2299" u="none" cap="none" strike="noStrike">
              <a:solidFill>
                <a:srgbClr val="000000"/>
              </a:solidFill>
              <a:latin typeface="Arial"/>
              <a:ea typeface="Arial"/>
              <a:cs typeface="Arial"/>
              <a:sym typeface="Arial"/>
            </a:endParaRPr>
          </a:p>
          <a:p>
            <a:pPr indent="0" lvl="0" marL="12695" marR="0" rtl="0" algn="just">
              <a:lnSpc>
                <a:spcPct val="100000"/>
              </a:lnSpc>
              <a:spcBef>
                <a:spcPts val="5"/>
              </a:spcBef>
              <a:spcAft>
                <a:spcPts val="0"/>
              </a:spcAft>
              <a:buNone/>
            </a:pPr>
            <a:r>
              <a:rPr b="1" i="0" lang="en-US" sz="1799" u="none" cap="none" strike="noStrike">
                <a:solidFill>
                  <a:srgbClr val="000000"/>
                </a:solidFill>
                <a:latin typeface="Arial"/>
                <a:ea typeface="Arial"/>
                <a:cs typeface="Arial"/>
                <a:sym typeface="Arial"/>
              </a:rPr>
              <a:t>The Role of Online Collaboration in Fostering Entrepreneurship</a:t>
            </a:r>
            <a:endParaRPr b="0" i="0" sz="1799" u="none" cap="none" strike="noStrike">
              <a:solidFill>
                <a:srgbClr val="000000"/>
              </a:solidFill>
              <a:latin typeface="Arial"/>
              <a:ea typeface="Arial"/>
              <a:cs typeface="Arial"/>
              <a:sym typeface="Arial"/>
            </a:endParaRPr>
          </a:p>
          <a:p>
            <a:pPr indent="0" lvl="0" marL="0" marR="0" rtl="0" algn="l">
              <a:lnSpc>
                <a:spcPct val="100000"/>
              </a:lnSpc>
              <a:spcBef>
                <a:spcPts val="50"/>
              </a:spcBef>
              <a:spcAft>
                <a:spcPts val="0"/>
              </a:spcAft>
              <a:buNone/>
            </a:pPr>
            <a:r>
              <a:t/>
            </a:r>
            <a:endParaRPr b="0" i="0" sz="2049" u="none" cap="none" strike="noStrike">
              <a:solidFill>
                <a:srgbClr val="000000"/>
              </a:solidFill>
              <a:latin typeface="Arial"/>
              <a:ea typeface="Arial"/>
              <a:cs typeface="Arial"/>
              <a:sym typeface="Arial"/>
            </a:endParaRPr>
          </a:p>
          <a:p>
            <a:pPr indent="0" lvl="0" marL="12695" marR="5713" rtl="0" algn="just">
              <a:lnSpc>
                <a:spcPct val="107300"/>
              </a:lnSpc>
              <a:spcBef>
                <a:spcPts val="0"/>
              </a:spcBef>
              <a:spcAft>
                <a:spcPts val="0"/>
              </a:spcAft>
              <a:buNone/>
            </a:pPr>
            <a:r>
              <a:rPr b="0" i="0" lang="en-US" sz="1699" u="none" cap="none" strike="noStrike">
                <a:solidFill>
                  <a:srgbClr val="000000"/>
                </a:solidFill>
                <a:latin typeface="Arial"/>
                <a:ea typeface="Arial"/>
                <a:cs typeface="Arial"/>
                <a:sym typeface="Arial"/>
              </a:rPr>
              <a:t>Online collaboration tools play a key role in fostering an entrepreneurial ecosystem. They  enable entrepreneurs to share knowledge and resources, collaborate on projects, and  access global markets. This interconnectedness not only fosters innovation but also  provides entrepreneurs with the tools and opportunities to scale their businesses and  reach new heights.</a:t>
            </a:r>
            <a:endParaRPr b="0" i="0" sz="1699" u="none" cap="none" strike="noStrike">
              <a:solidFill>
                <a:srgbClr val="000000"/>
              </a:solidFill>
              <a:latin typeface="Arial"/>
              <a:ea typeface="Arial"/>
              <a:cs typeface="Arial"/>
              <a:sym typeface="Arial"/>
            </a:endParaRPr>
          </a:p>
          <a:p>
            <a:pPr indent="0" lvl="0" marL="0" marR="0" rtl="0" algn="l">
              <a:lnSpc>
                <a:spcPct val="100000"/>
              </a:lnSpc>
              <a:spcBef>
                <a:spcPts val="50"/>
              </a:spcBef>
              <a:spcAft>
                <a:spcPts val="0"/>
              </a:spcAft>
              <a:buNone/>
            </a:pPr>
            <a:r>
              <a:t/>
            </a:r>
            <a:endParaRPr b="0" i="0" sz="2799" u="none" cap="none" strike="noStrike">
              <a:solidFill>
                <a:srgbClr val="000000"/>
              </a:solidFill>
              <a:latin typeface="Arial"/>
              <a:ea typeface="Arial"/>
              <a:cs typeface="Arial"/>
              <a:sym typeface="Arial"/>
            </a:endParaRPr>
          </a:p>
          <a:p>
            <a:pPr indent="0" lvl="0" marL="12695" marR="0" rtl="0" algn="just">
              <a:lnSpc>
                <a:spcPct val="100000"/>
              </a:lnSpc>
              <a:spcBef>
                <a:spcPts val="0"/>
              </a:spcBef>
              <a:spcAft>
                <a:spcPts val="0"/>
              </a:spcAft>
              <a:buNone/>
            </a:pPr>
            <a:r>
              <a:rPr b="1" i="0" lang="en-US" sz="1799" u="none" cap="none" strike="noStrike">
                <a:solidFill>
                  <a:srgbClr val="000000"/>
                </a:solidFill>
                <a:latin typeface="Arial"/>
                <a:ea typeface="Arial"/>
                <a:cs typeface="Arial"/>
                <a:sym typeface="Arial"/>
              </a:rPr>
              <a:t>Conclusion of chapter 2</a:t>
            </a:r>
            <a:endParaRPr b="0" i="0" sz="1799" u="none" cap="none" strike="noStrike">
              <a:solidFill>
                <a:srgbClr val="000000"/>
              </a:solidFill>
              <a:latin typeface="Arial"/>
              <a:ea typeface="Arial"/>
              <a:cs typeface="Arial"/>
              <a:sym typeface="Arial"/>
            </a:endParaRPr>
          </a:p>
          <a:p>
            <a:pPr indent="0" lvl="0" marL="12695" marR="5078" rtl="0" algn="just">
              <a:lnSpc>
                <a:spcPct val="107300"/>
              </a:lnSpc>
              <a:spcBef>
                <a:spcPts val="1424"/>
              </a:spcBef>
              <a:spcAft>
                <a:spcPts val="0"/>
              </a:spcAft>
              <a:buNone/>
            </a:pPr>
            <a:r>
              <a:rPr b="0" i="0" lang="en-US" sz="1699" u="none" cap="none" strike="noStrike">
                <a:solidFill>
                  <a:srgbClr val="000000"/>
                </a:solidFill>
                <a:latin typeface="Arial"/>
                <a:ea typeface="Arial"/>
                <a:cs typeface="Arial"/>
                <a:sym typeface="Arial"/>
              </a:rPr>
              <a:t>Chapter 2 underscores the significance of online collaboration in today's business  environment. For entrepreneurs, effectively utilizing these digital tools and strategies is  essential for building a successful business. Online collaboration leads to enhanced  productivity, a strong team culture, and access to a vast network of global resources and  opportunities, all of which are crucial for entrepreneurial success.</a:t>
            </a:r>
            <a:endParaRPr b="0" i="0" sz="1699" u="none" cap="none" strike="noStrike">
              <a:solidFill>
                <a:srgbClr val="000000"/>
              </a:solidFill>
              <a:latin typeface="Arial"/>
              <a:ea typeface="Arial"/>
              <a:cs typeface="Arial"/>
              <a:sym typeface="Arial"/>
            </a:endParaRPr>
          </a:p>
        </p:txBody>
      </p:sp>
    </p:spTree>
  </p:cSld>
  <p:clrMapOvr>
    <a:masterClrMapping/>
  </p:clrMapOvr>
</p:sld>
</file>

<file path=ppt/slides/slide1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3" name="Shape 1273"/>
        <p:cNvGrpSpPr/>
        <p:nvPr/>
      </p:nvGrpSpPr>
      <p:grpSpPr>
        <a:xfrm>
          <a:off x="0" y="0"/>
          <a:ext cx="0" cy="0"/>
          <a:chOff x="0" y="0"/>
          <a:chExt cx="0" cy="0"/>
        </a:xfrm>
      </p:grpSpPr>
      <p:pic>
        <p:nvPicPr>
          <p:cNvPr id="1274" name="Google Shape;1274;p155"/>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275" name="Google Shape;1275;p155"/>
          <p:cNvSpPr txBox="1"/>
          <p:nvPr/>
        </p:nvSpPr>
        <p:spPr>
          <a:xfrm>
            <a:off x="1048404" y="996659"/>
            <a:ext cx="8596195" cy="2125722"/>
          </a:xfrm>
          <a:prstGeom prst="rect">
            <a:avLst/>
          </a:prstGeom>
          <a:noFill/>
          <a:ln>
            <a:noFill/>
          </a:ln>
        </p:spPr>
        <p:txBody>
          <a:bodyPr anchorCtr="0" anchor="t" bIns="0" lIns="0" spcFirstLastPara="1" rIns="0" wrap="square" tIns="12675">
            <a:spAutoFit/>
          </a:bodyPr>
          <a:lstStyle/>
          <a:p>
            <a:pPr indent="0" lvl="0" marL="789624" marR="0" rtl="0" algn="l">
              <a:lnSpc>
                <a:spcPct val="100000"/>
              </a:lnSpc>
              <a:spcBef>
                <a:spcPts val="0"/>
              </a:spcBef>
              <a:spcAft>
                <a:spcPts val="0"/>
              </a:spcAft>
              <a:buNone/>
            </a:pPr>
            <a:r>
              <a:rPr b="1" i="0" lang="en-US" sz="1799" u="none" cap="none" strike="noStrike">
                <a:solidFill>
                  <a:srgbClr val="000000"/>
                </a:solidFill>
                <a:latin typeface="Arial"/>
                <a:ea typeface="Arial"/>
                <a:cs typeface="Arial"/>
                <a:sym typeface="Arial"/>
              </a:rPr>
              <a:t>Chapter 3: Utilizing Industry-Specific Digital Platforms and Tools</a:t>
            </a:r>
            <a:endParaRPr b="0" i="0" sz="1799" u="none" cap="none" strike="noStrike">
              <a:solidFill>
                <a:srgbClr val="000000"/>
              </a:solidFill>
              <a:latin typeface="Arial"/>
              <a:ea typeface="Arial"/>
              <a:cs typeface="Arial"/>
              <a:sym typeface="Arial"/>
            </a:endParaRPr>
          </a:p>
          <a:p>
            <a:pPr indent="0" lvl="0" marL="0" marR="0" rtl="0" algn="l">
              <a:lnSpc>
                <a:spcPct val="100000"/>
              </a:lnSpc>
              <a:spcBef>
                <a:spcPts val="45"/>
              </a:spcBef>
              <a:spcAft>
                <a:spcPts val="0"/>
              </a:spcAft>
              <a:buNone/>
            </a:pPr>
            <a:r>
              <a:t/>
            </a:r>
            <a:endParaRPr b="0" i="0" sz="2949" u="none" cap="none" strike="noStrike">
              <a:solidFill>
                <a:srgbClr val="000000"/>
              </a:solidFill>
              <a:latin typeface="Arial"/>
              <a:ea typeface="Arial"/>
              <a:cs typeface="Arial"/>
              <a:sym typeface="Arial"/>
            </a:endParaRPr>
          </a:p>
          <a:p>
            <a:pPr indent="0" lvl="0" marL="12695" marR="5078" rtl="0" algn="just">
              <a:lnSpc>
                <a:spcPct val="107300"/>
              </a:lnSpc>
              <a:spcBef>
                <a:spcPts val="0"/>
              </a:spcBef>
              <a:spcAft>
                <a:spcPts val="0"/>
              </a:spcAft>
              <a:buNone/>
            </a:pPr>
            <a:r>
              <a:rPr b="0" i="0" lang="en-US" sz="1699" u="none" cap="none" strike="noStrike">
                <a:solidFill>
                  <a:srgbClr val="000000"/>
                </a:solidFill>
                <a:latin typeface="Arial"/>
                <a:ea typeface="Arial"/>
                <a:cs typeface="Arial"/>
                <a:sym typeface="Arial"/>
              </a:rPr>
              <a:t>In the entrepreneurial journey, leveraging industry-specific Information and  Communication Technology (ICT) solutions can be a game-changer. These digital tools  are designed to address the unique challenges and needs of different industries,  providing young entrepreneurs with the capabilities to enhance efficiency, foster  innovation, and gain a competitive edge.</a:t>
            </a:r>
            <a:endParaRPr b="0" i="0" sz="1699" u="none" cap="none" strike="noStrike">
              <a:solidFill>
                <a:srgbClr val="000000"/>
              </a:solidFill>
              <a:latin typeface="Arial"/>
              <a:ea typeface="Arial"/>
              <a:cs typeface="Arial"/>
              <a:sym typeface="Arial"/>
            </a:endParaRPr>
          </a:p>
        </p:txBody>
      </p:sp>
      <p:pic>
        <p:nvPicPr>
          <p:cNvPr id="1276" name="Google Shape;1276;p155"/>
          <p:cNvPicPr preferRelativeResize="0"/>
          <p:nvPr/>
        </p:nvPicPr>
        <p:blipFill rotWithShape="1">
          <a:blip r:embed="rId4">
            <a:alphaModFix/>
          </a:blip>
          <a:srcRect b="0" l="0" r="0" t="0"/>
          <a:stretch/>
        </p:blipFill>
        <p:spPr>
          <a:xfrm>
            <a:off x="3305642" y="3779837"/>
            <a:ext cx="3920348" cy="2340135"/>
          </a:xfrm>
          <a:prstGeom prst="rect">
            <a:avLst/>
          </a:prstGeom>
          <a:noFill/>
          <a:ln>
            <a:noFill/>
          </a:ln>
        </p:spPr>
      </p:pic>
    </p:spTree>
  </p:cSld>
  <p:clrMapOvr>
    <a:masterClrMapping/>
  </p:clrMapOvr>
</p:sld>
</file>

<file path=ppt/slides/slide1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0" name="Shape 1280"/>
        <p:cNvGrpSpPr/>
        <p:nvPr/>
      </p:nvGrpSpPr>
      <p:grpSpPr>
        <a:xfrm>
          <a:off x="0" y="0"/>
          <a:ext cx="0" cy="0"/>
          <a:chOff x="0" y="0"/>
          <a:chExt cx="0" cy="0"/>
        </a:xfrm>
      </p:grpSpPr>
      <p:pic>
        <p:nvPicPr>
          <p:cNvPr id="1281" name="Google Shape;1281;p156"/>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282" name="Google Shape;1282;p156"/>
          <p:cNvSpPr txBox="1"/>
          <p:nvPr/>
        </p:nvSpPr>
        <p:spPr>
          <a:xfrm>
            <a:off x="669073" y="996658"/>
            <a:ext cx="9567747" cy="5544846"/>
          </a:xfrm>
          <a:prstGeom prst="rect">
            <a:avLst/>
          </a:prstGeom>
          <a:noFill/>
          <a:ln>
            <a:noFill/>
          </a:ln>
        </p:spPr>
        <p:txBody>
          <a:bodyPr anchorCtr="0" anchor="t" bIns="0" lIns="0" spcFirstLastPara="1" rIns="0" wrap="square" tIns="12675">
            <a:spAutoFit/>
          </a:bodyPr>
          <a:lstStyle/>
          <a:p>
            <a:pPr indent="0" lvl="0" marL="789624" marR="0" rtl="0" algn="l">
              <a:lnSpc>
                <a:spcPct val="100000"/>
              </a:lnSpc>
              <a:spcBef>
                <a:spcPts val="0"/>
              </a:spcBef>
              <a:spcAft>
                <a:spcPts val="0"/>
              </a:spcAft>
              <a:buNone/>
            </a:pPr>
            <a:r>
              <a:rPr b="1" i="0" lang="en-US" sz="1700" u="none" cap="none" strike="noStrike">
                <a:solidFill>
                  <a:srgbClr val="000000"/>
                </a:solidFill>
                <a:latin typeface="Arial"/>
                <a:ea typeface="Arial"/>
                <a:cs typeface="Arial"/>
                <a:sym typeface="Arial"/>
              </a:rPr>
              <a:t>Chapter 3: Utilizing Industry-Specific Digital Platforms and Tools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0" rtl="0" algn="l">
              <a:lnSpc>
                <a:spcPct val="100000"/>
              </a:lnSpc>
              <a:spcBef>
                <a:spcPts val="1329"/>
              </a:spcBef>
              <a:spcAft>
                <a:spcPts val="0"/>
              </a:spcAft>
              <a:buNone/>
            </a:pPr>
            <a:r>
              <a:rPr b="1" i="0" lang="en-US" sz="1700" u="none" cap="none" strike="noStrike">
                <a:solidFill>
                  <a:srgbClr val="000000"/>
                </a:solidFill>
                <a:latin typeface="Arial"/>
                <a:ea typeface="Arial"/>
                <a:cs typeface="Arial"/>
                <a:sym typeface="Arial"/>
              </a:rPr>
              <a:t>Key ICT Solutions in Various Industries</a:t>
            </a:r>
            <a:endParaRPr b="0" i="0" sz="1700" u="none" cap="none" strike="noStrike">
              <a:solidFill>
                <a:srgbClr val="000000"/>
              </a:solidFill>
              <a:latin typeface="Arial"/>
              <a:ea typeface="Arial"/>
              <a:cs typeface="Arial"/>
              <a:sym typeface="Arial"/>
            </a:endParaRPr>
          </a:p>
          <a:p>
            <a:pPr indent="-285750" lvl="0" marL="298445" marR="0" rtl="0" algn="l">
              <a:lnSpc>
                <a:spcPct val="100000"/>
              </a:lnSpc>
              <a:spcBef>
                <a:spcPts val="1569"/>
              </a:spcBef>
              <a:spcAft>
                <a:spcPts val="0"/>
              </a:spcAft>
              <a:buClr>
                <a:srgbClr val="000000"/>
              </a:buClr>
              <a:buSzPts val="1700"/>
              <a:buFont typeface="Noto Sans Symbols"/>
              <a:buChar char="⮚"/>
            </a:pPr>
            <a:r>
              <a:rPr b="1" i="0" lang="en-US" sz="1700" u="sng" cap="none" strike="noStrike">
                <a:solidFill>
                  <a:srgbClr val="000000"/>
                </a:solidFill>
                <a:latin typeface="Arial"/>
                <a:ea typeface="Arial"/>
                <a:cs typeface="Arial"/>
                <a:sym typeface="Arial"/>
              </a:rPr>
              <a:t>For Tech Entrepreneurs:</a:t>
            </a:r>
            <a:endParaRPr b="1" i="0" sz="1700" u="sng" cap="none" strike="noStrike">
              <a:solidFill>
                <a:srgbClr val="000000"/>
              </a:solidFill>
              <a:latin typeface="Arial"/>
              <a:ea typeface="Arial"/>
              <a:cs typeface="Arial"/>
              <a:sym typeface="Arial"/>
            </a:endParaRPr>
          </a:p>
          <a:p>
            <a:pPr indent="-285750" lvl="0" marL="298445" marR="5078" rtl="0" algn="just">
              <a:lnSpc>
                <a:spcPct val="107700"/>
              </a:lnSpc>
              <a:spcBef>
                <a:spcPts val="1514"/>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GitHub: </a:t>
            </a:r>
            <a:r>
              <a:rPr b="0" i="0" lang="en-US" sz="1700" u="none" cap="none" strike="noStrike">
                <a:solidFill>
                  <a:srgbClr val="000000"/>
                </a:solidFill>
                <a:latin typeface="Arial"/>
                <a:ea typeface="Arial"/>
                <a:cs typeface="Arial"/>
                <a:sym typeface="Arial"/>
              </a:rPr>
              <a:t>A vital tool for software development, offering version control and source code management. It facilitates collaboration on coding projects, making it easier for tech startups to manage their development process.</a:t>
            </a:r>
            <a:endParaRPr/>
          </a:p>
          <a:p>
            <a:pPr indent="0" lvl="0" marL="0" marR="0" rtl="0" algn="l">
              <a:lnSpc>
                <a:spcPct val="100000"/>
              </a:lnSpc>
              <a:spcBef>
                <a:spcPts val="50"/>
              </a:spcBef>
              <a:spcAft>
                <a:spcPts val="0"/>
              </a:spcAft>
              <a:buNone/>
            </a:pPr>
            <a:r>
              <a:t/>
            </a:r>
            <a:endParaRPr b="0" i="0" sz="1700" u="none" cap="none" strike="noStrike">
              <a:solidFill>
                <a:srgbClr val="000000"/>
              </a:solidFill>
              <a:latin typeface="Arial"/>
              <a:ea typeface="Arial"/>
              <a:cs typeface="Arial"/>
              <a:sym typeface="Arial"/>
            </a:endParaRPr>
          </a:p>
          <a:p>
            <a:pPr indent="-285750" lvl="0" marL="297810" marR="5713" rtl="0" algn="just">
              <a:lnSpc>
                <a:spcPct val="106800"/>
              </a:lnSpc>
              <a:spcBef>
                <a:spcPts val="5"/>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AWS (Amazon Web Services): </a:t>
            </a:r>
            <a:r>
              <a:rPr b="0" i="0" lang="en-US" sz="1700" u="none" cap="none" strike="noStrike">
                <a:solidFill>
                  <a:srgbClr val="000000"/>
                </a:solidFill>
                <a:latin typeface="Arial"/>
                <a:ea typeface="Arial"/>
                <a:cs typeface="Arial"/>
                <a:sym typeface="Arial"/>
              </a:rPr>
              <a:t>Provides a broad set of cloud-based services, including computing power, storage options, and networking capabilities, essential for tech startups looking to scale their operations.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40"/>
              </a:spcBef>
              <a:spcAft>
                <a:spcPts val="0"/>
              </a:spcAft>
              <a:buNone/>
            </a:pPr>
            <a:r>
              <a:t/>
            </a:r>
            <a:endParaRPr b="0" i="0" sz="1700" u="none" cap="none" strike="noStrike">
              <a:solidFill>
                <a:srgbClr val="000000"/>
              </a:solidFill>
              <a:latin typeface="Arial"/>
              <a:ea typeface="Arial"/>
              <a:cs typeface="Arial"/>
              <a:sym typeface="Arial"/>
            </a:endParaRPr>
          </a:p>
          <a:p>
            <a:pPr indent="-285750" lvl="0" marL="298445" marR="0" rtl="0" algn="l">
              <a:lnSpc>
                <a:spcPct val="100000"/>
              </a:lnSpc>
              <a:spcBef>
                <a:spcPts val="0"/>
              </a:spcBef>
              <a:spcAft>
                <a:spcPts val="0"/>
              </a:spcAft>
              <a:buClr>
                <a:srgbClr val="000000"/>
              </a:buClr>
              <a:buSzPts val="1700"/>
              <a:buFont typeface="Noto Sans Symbols"/>
              <a:buChar char="⮚"/>
            </a:pPr>
            <a:r>
              <a:rPr b="1" i="0" lang="en-US" sz="1700" u="none" cap="none" strike="noStrike">
                <a:solidFill>
                  <a:srgbClr val="000000"/>
                </a:solidFill>
                <a:latin typeface="Arial"/>
                <a:ea typeface="Arial"/>
                <a:cs typeface="Arial"/>
                <a:sym typeface="Arial"/>
              </a:rPr>
              <a:t>For Creative and Design Entrepreneurs:</a:t>
            </a:r>
            <a:endParaRPr b="1" i="0" sz="1700" u="none" cap="none" strike="noStrike">
              <a:solidFill>
                <a:srgbClr val="000000"/>
              </a:solidFill>
              <a:latin typeface="Arial"/>
              <a:ea typeface="Arial"/>
              <a:cs typeface="Arial"/>
              <a:sym typeface="Arial"/>
            </a:endParaRPr>
          </a:p>
          <a:p>
            <a:pPr indent="-285750" lvl="0" marL="298445" marR="0" rtl="0" algn="l">
              <a:lnSpc>
                <a:spcPct val="100000"/>
              </a:lnSpc>
              <a:spcBef>
                <a:spcPts val="76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Adobe Creative Cloud: </a:t>
            </a:r>
            <a:r>
              <a:rPr b="0" i="0" lang="en-US" sz="1700" u="none" cap="none" strike="noStrike">
                <a:solidFill>
                  <a:srgbClr val="000000"/>
                </a:solidFill>
                <a:latin typeface="Arial"/>
                <a:ea typeface="Arial"/>
                <a:cs typeface="Arial"/>
                <a:sym typeface="Arial"/>
              </a:rPr>
              <a:t>Offers a suite of software for graphic design, video editing, web development, and photography, which is crucial for entrepreneurs in creative fields.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20"/>
              </a:spcBef>
              <a:spcAft>
                <a:spcPts val="0"/>
              </a:spcAft>
              <a:buNone/>
            </a:pPr>
            <a:r>
              <a:t/>
            </a:r>
            <a:endParaRPr b="0" i="0" sz="1700" u="none" cap="none" strike="noStrike">
              <a:solidFill>
                <a:srgbClr val="000000"/>
              </a:solidFill>
              <a:latin typeface="Arial"/>
              <a:ea typeface="Arial"/>
              <a:cs typeface="Arial"/>
              <a:sym typeface="Arial"/>
            </a:endParaRPr>
          </a:p>
          <a:p>
            <a:pPr indent="-285750" lvl="0" marL="298445" marR="0" rtl="0" algn="l">
              <a:lnSpc>
                <a:spcPct val="10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Canva: </a:t>
            </a:r>
            <a:r>
              <a:rPr b="0" i="0" lang="en-US" sz="1700" u="none" cap="none" strike="noStrike">
                <a:solidFill>
                  <a:srgbClr val="000000"/>
                </a:solidFill>
                <a:latin typeface="Arial"/>
                <a:ea typeface="Arial"/>
                <a:cs typeface="Arial"/>
                <a:sym typeface="Arial"/>
              </a:rPr>
              <a:t>A user-friendly tool that allows entrepreneurs with limited design</a:t>
            </a:r>
            <a:endParaRPr/>
          </a:p>
          <a:p>
            <a:pPr indent="0" lvl="0" marL="12695" marR="0" rtl="0" algn="l">
              <a:lnSpc>
                <a:spcPct val="100000"/>
              </a:lnSpc>
              <a:spcBef>
                <a:spcPts val="160"/>
              </a:spcBef>
              <a:spcAft>
                <a:spcPts val="0"/>
              </a:spcAft>
              <a:buNone/>
            </a:pPr>
            <a:r>
              <a:rPr b="0" i="0" lang="en-US" sz="1700" u="none" cap="none" strike="noStrike">
                <a:solidFill>
                  <a:srgbClr val="000000"/>
                </a:solidFill>
                <a:latin typeface="Arial"/>
                <a:ea typeface="Arial"/>
                <a:cs typeface="Arial"/>
                <a:sym typeface="Arial"/>
              </a:rPr>
              <a:t>expertise to create professional-quality graphics for marketing and branding.</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6" name="Shape 1286"/>
        <p:cNvGrpSpPr/>
        <p:nvPr/>
      </p:nvGrpSpPr>
      <p:grpSpPr>
        <a:xfrm>
          <a:off x="0" y="0"/>
          <a:ext cx="0" cy="0"/>
          <a:chOff x="0" y="0"/>
          <a:chExt cx="0" cy="0"/>
        </a:xfrm>
      </p:grpSpPr>
      <p:pic>
        <p:nvPicPr>
          <p:cNvPr id="1287" name="Google Shape;1287;p157"/>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288" name="Google Shape;1288;p157"/>
          <p:cNvSpPr txBox="1"/>
          <p:nvPr/>
        </p:nvSpPr>
        <p:spPr>
          <a:xfrm>
            <a:off x="1048404" y="996658"/>
            <a:ext cx="8594290" cy="2896814"/>
          </a:xfrm>
          <a:prstGeom prst="rect">
            <a:avLst/>
          </a:prstGeom>
          <a:noFill/>
          <a:ln>
            <a:noFill/>
          </a:ln>
        </p:spPr>
        <p:txBody>
          <a:bodyPr anchorCtr="0" anchor="t" bIns="0" lIns="0" spcFirstLastPara="1" rIns="0" wrap="square" tIns="12675">
            <a:spAutoFit/>
          </a:bodyPr>
          <a:lstStyle/>
          <a:p>
            <a:pPr indent="0" lvl="0" marL="789624" marR="0" rtl="0" algn="l">
              <a:lnSpc>
                <a:spcPct val="100000"/>
              </a:lnSpc>
              <a:spcBef>
                <a:spcPts val="0"/>
              </a:spcBef>
              <a:spcAft>
                <a:spcPts val="0"/>
              </a:spcAft>
              <a:buNone/>
            </a:pPr>
            <a:r>
              <a:rPr b="1" i="0" lang="en-US" sz="1700" u="none" cap="none" strike="noStrike">
                <a:solidFill>
                  <a:srgbClr val="000000"/>
                </a:solidFill>
                <a:latin typeface="Arial"/>
                <a:ea typeface="Arial"/>
                <a:cs typeface="Arial"/>
                <a:sym typeface="Arial"/>
              </a:rPr>
              <a:t>Chapter 3: Utilizing Industry-Specific Digital Platforms and Tools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50"/>
              </a:spcBef>
              <a:spcAft>
                <a:spcPts val="0"/>
              </a:spcAft>
              <a:buNone/>
            </a:pPr>
            <a:r>
              <a:t/>
            </a:r>
            <a:endParaRPr b="0" i="0" sz="1700" u="none" cap="none" strike="noStrike">
              <a:solidFill>
                <a:srgbClr val="000000"/>
              </a:solidFill>
              <a:latin typeface="Arial"/>
              <a:ea typeface="Arial"/>
              <a:cs typeface="Arial"/>
              <a:sym typeface="Arial"/>
            </a:endParaRPr>
          </a:p>
          <a:p>
            <a:pPr indent="-285750" lvl="0" marL="298445" marR="0" rtl="0" algn="l">
              <a:lnSpc>
                <a:spcPct val="100000"/>
              </a:lnSpc>
              <a:spcBef>
                <a:spcPts val="0"/>
              </a:spcBef>
              <a:spcAft>
                <a:spcPts val="0"/>
              </a:spcAft>
              <a:buClr>
                <a:srgbClr val="000000"/>
              </a:buClr>
              <a:buSzPts val="1700"/>
              <a:buFont typeface="Noto Sans Symbols"/>
              <a:buChar char="⮚"/>
            </a:pPr>
            <a:r>
              <a:rPr b="1" i="0" lang="en-US" sz="1700" u="none" cap="none" strike="noStrike">
                <a:solidFill>
                  <a:srgbClr val="000000"/>
                </a:solidFill>
                <a:latin typeface="Arial"/>
                <a:ea typeface="Arial"/>
                <a:cs typeface="Arial"/>
                <a:sym typeface="Arial"/>
              </a:rPr>
              <a:t>For E-commerce Entrepreneurs:</a:t>
            </a:r>
            <a:endParaRPr b="1" i="0" sz="1700" u="none" cap="none" strike="noStrike">
              <a:solidFill>
                <a:srgbClr val="000000"/>
              </a:solidFill>
              <a:latin typeface="Arial"/>
              <a:ea typeface="Arial"/>
              <a:cs typeface="Arial"/>
              <a:sym typeface="Arial"/>
            </a:endParaRPr>
          </a:p>
          <a:p>
            <a:pPr indent="-285750" lvl="0" marL="298445" marR="5078" rtl="0" algn="just">
              <a:lnSpc>
                <a:spcPct val="107700"/>
              </a:lnSpc>
              <a:spcBef>
                <a:spcPts val="1539"/>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Shopify: </a:t>
            </a:r>
            <a:r>
              <a:rPr b="0" i="0" lang="en-US" sz="1700" u="none" cap="none" strike="noStrike">
                <a:solidFill>
                  <a:srgbClr val="000000"/>
                </a:solidFill>
                <a:latin typeface="Arial"/>
                <a:ea typeface="Arial"/>
                <a:cs typeface="Arial"/>
                <a:sym typeface="Arial"/>
              </a:rPr>
              <a:t>An e-commerce platform that enables entrepreneurs to set up an online store with ease. It integrates various functionalities from inventory management to payment processing.</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20"/>
              </a:spcBef>
              <a:spcAft>
                <a:spcPts val="0"/>
              </a:spcAft>
              <a:buNone/>
            </a:pPr>
            <a:r>
              <a:t/>
            </a:r>
            <a:endParaRPr b="0" i="0" sz="1700" u="none" cap="none" strike="noStrike">
              <a:solidFill>
                <a:srgbClr val="000000"/>
              </a:solidFill>
              <a:latin typeface="Arial"/>
              <a:ea typeface="Arial"/>
              <a:cs typeface="Arial"/>
              <a:sym typeface="Arial"/>
            </a:endParaRPr>
          </a:p>
          <a:p>
            <a:pPr indent="-285750" lvl="0" marL="298445" marR="0" rtl="0" algn="l">
              <a:lnSpc>
                <a:spcPct val="10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WooCommerce: </a:t>
            </a:r>
            <a:r>
              <a:rPr b="0" i="0" lang="en-US" sz="1700" u="none" cap="none" strike="noStrike">
                <a:solidFill>
                  <a:srgbClr val="000000"/>
                </a:solidFill>
                <a:latin typeface="Arial"/>
                <a:ea typeface="Arial"/>
                <a:cs typeface="Arial"/>
                <a:sym typeface="Arial"/>
              </a:rPr>
              <a:t>A customizable e-commerce platform built on WordPress, allowing for the creation of an online store with a wide range of plugins and extensions.</a:t>
            </a:r>
            <a:endParaRPr b="0" i="0" sz="1700" u="none" cap="none" strike="noStrike">
              <a:solidFill>
                <a:srgbClr val="000000"/>
              </a:solidFill>
              <a:latin typeface="Arial"/>
              <a:ea typeface="Arial"/>
              <a:cs typeface="Arial"/>
              <a:sym typeface="Arial"/>
            </a:endParaRPr>
          </a:p>
        </p:txBody>
      </p:sp>
      <p:sp>
        <p:nvSpPr>
          <p:cNvPr id="1289" name="Google Shape;1289;p157"/>
          <p:cNvSpPr txBox="1"/>
          <p:nvPr/>
        </p:nvSpPr>
        <p:spPr>
          <a:xfrm>
            <a:off x="1048404" y="4063885"/>
            <a:ext cx="8589847" cy="2167846"/>
          </a:xfrm>
          <a:prstGeom prst="rect">
            <a:avLst/>
          </a:prstGeom>
          <a:noFill/>
          <a:ln>
            <a:noFill/>
          </a:ln>
        </p:spPr>
        <p:txBody>
          <a:bodyPr anchorCtr="0" anchor="t" bIns="0" lIns="0" spcFirstLastPara="1" rIns="0" wrap="square" tIns="130100">
            <a:spAutoFit/>
          </a:bodyPr>
          <a:lstStyle/>
          <a:p>
            <a:pPr indent="-285750" lvl="0" marL="298445" marR="0" rtl="0" algn="l">
              <a:lnSpc>
                <a:spcPct val="100000"/>
              </a:lnSpc>
              <a:spcBef>
                <a:spcPts val="0"/>
              </a:spcBef>
              <a:spcAft>
                <a:spcPts val="0"/>
              </a:spcAft>
              <a:buClr>
                <a:srgbClr val="000000"/>
              </a:buClr>
              <a:buSzPts val="1700"/>
              <a:buFont typeface="Noto Sans Symbols"/>
              <a:buChar char="⮚"/>
            </a:pPr>
            <a:r>
              <a:rPr b="1" i="0" lang="en-US" sz="1700" u="none" cap="none" strike="noStrike">
                <a:solidFill>
                  <a:srgbClr val="000000"/>
                </a:solidFill>
                <a:latin typeface="Arial"/>
                <a:ea typeface="Arial"/>
                <a:cs typeface="Arial"/>
                <a:sym typeface="Arial"/>
              </a:rPr>
              <a:t>For Hospitality Entrepreneurs:</a:t>
            </a:r>
            <a:endParaRPr b="1" i="0" sz="1700" u="none" cap="none" strike="noStrike">
              <a:solidFill>
                <a:srgbClr val="000000"/>
              </a:solidFill>
              <a:latin typeface="Arial"/>
              <a:ea typeface="Arial"/>
              <a:cs typeface="Arial"/>
              <a:sym typeface="Arial"/>
            </a:endParaRPr>
          </a:p>
          <a:p>
            <a:pPr indent="-285750" lvl="0" marL="298445" marR="0" rtl="0" algn="l">
              <a:lnSpc>
                <a:spcPct val="100000"/>
              </a:lnSpc>
              <a:spcBef>
                <a:spcPts val="86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Booking and Reservation Systems:</a:t>
            </a:r>
            <a:r>
              <a:rPr b="0" i="0" lang="en-US" sz="1700" u="none" cap="none" strike="noStrike">
                <a:solidFill>
                  <a:srgbClr val="000000"/>
                </a:solidFill>
                <a:latin typeface="Arial"/>
                <a:ea typeface="Arial"/>
                <a:cs typeface="Arial"/>
                <a:sym typeface="Arial"/>
              </a:rPr>
              <a:t>	Platforms like Booking.com and OpenTable streamline reservation management and enhance customer service.</a:t>
            </a:r>
            <a:endParaRPr b="0" i="0" sz="1700" u="none" cap="none" strike="noStrike">
              <a:solidFill>
                <a:srgbClr val="000000"/>
              </a:solidFill>
              <a:latin typeface="Arial"/>
              <a:ea typeface="Arial"/>
              <a:cs typeface="Arial"/>
              <a:sym typeface="Arial"/>
            </a:endParaRPr>
          </a:p>
          <a:p>
            <a:pPr indent="0" lvl="0" marL="12695" marR="0" rtl="0" algn="l">
              <a:lnSpc>
                <a:spcPct val="100000"/>
              </a:lnSpc>
              <a:spcBef>
                <a:spcPts val="155"/>
              </a:spcBef>
              <a:spcAft>
                <a:spcPts val="0"/>
              </a:spcAft>
              <a:buNone/>
            </a:pPr>
            <a:r>
              <a:t/>
            </a:r>
            <a:endParaRPr b="0" i="0" sz="1700" u="none" cap="none" strike="noStrike">
              <a:solidFill>
                <a:srgbClr val="000000"/>
              </a:solidFill>
              <a:latin typeface="Arial"/>
              <a:ea typeface="Arial"/>
              <a:cs typeface="Arial"/>
              <a:sym typeface="Arial"/>
            </a:endParaRPr>
          </a:p>
          <a:p>
            <a:pPr indent="-285750" lvl="0" marL="298445" marR="0" rtl="0" algn="l">
              <a:lnSpc>
                <a:spcPct val="100000"/>
              </a:lnSpc>
              <a:spcBef>
                <a:spcPts val="26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Customer Relationship Management (CRM): </a:t>
            </a:r>
            <a:r>
              <a:rPr b="0" i="0" lang="en-US" sz="1700" u="none" cap="none" strike="noStrike">
                <a:solidFill>
                  <a:srgbClr val="000000"/>
                </a:solidFill>
                <a:latin typeface="Arial"/>
                <a:ea typeface="Arial"/>
                <a:cs typeface="Arial"/>
                <a:sym typeface="Arial"/>
              </a:rPr>
              <a:t>Systems such as Salesforce and Zoho CRM are crucial for managing guest information and personalizing services.</a:t>
            </a:r>
            <a:endParaRPr/>
          </a:p>
          <a:p>
            <a:pPr indent="0" lvl="0" marL="12695" marR="0" rtl="0" algn="just">
              <a:lnSpc>
                <a:spcPct val="100000"/>
              </a:lnSpc>
              <a:spcBef>
                <a:spcPts val="155"/>
              </a:spcBef>
              <a:spcAft>
                <a:spcPts val="0"/>
              </a:spcAft>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3" name="Shape 1293"/>
        <p:cNvGrpSpPr/>
        <p:nvPr/>
      </p:nvGrpSpPr>
      <p:grpSpPr>
        <a:xfrm>
          <a:off x="0" y="0"/>
          <a:ext cx="0" cy="0"/>
          <a:chOff x="0" y="0"/>
          <a:chExt cx="0" cy="0"/>
        </a:xfrm>
      </p:grpSpPr>
      <p:pic>
        <p:nvPicPr>
          <p:cNvPr id="1294" name="Google Shape;1294;p158"/>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295" name="Google Shape;1295;p158"/>
          <p:cNvSpPr txBox="1"/>
          <p:nvPr/>
        </p:nvSpPr>
        <p:spPr>
          <a:xfrm>
            <a:off x="646770" y="1359784"/>
            <a:ext cx="9042225" cy="4840103"/>
          </a:xfrm>
          <a:prstGeom prst="rect">
            <a:avLst/>
          </a:prstGeom>
          <a:noFill/>
          <a:ln>
            <a:noFill/>
          </a:ln>
        </p:spPr>
        <p:txBody>
          <a:bodyPr anchorCtr="0" anchor="t" bIns="0" lIns="0" spcFirstLastPara="1" rIns="0" wrap="square" tIns="12675">
            <a:spAutoFit/>
          </a:bodyPr>
          <a:lstStyle/>
          <a:p>
            <a:pPr indent="0" lvl="0" marL="702029" marR="0" rtl="0" algn="l">
              <a:lnSpc>
                <a:spcPct val="100000"/>
              </a:lnSpc>
              <a:spcBef>
                <a:spcPts val="0"/>
              </a:spcBef>
              <a:spcAft>
                <a:spcPts val="0"/>
              </a:spcAft>
              <a:buNone/>
            </a:pPr>
            <a:r>
              <a:rPr b="1" i="0" lang="en-US" sz="1700" u="none" cap="none" strike="noStrike">
                <a:solidFill>
                  <a:srgbClr val="000000"/>
                </a:solidFill>
                <a:latin typeface="Arial"/>
                <a:ea typeface="Arial"/>
                <a:cs typeface="Arial"/>
                <a:sym typeface="Arial"/>
              </a:rPr>
              <a:t>Chapter 3: Utilizing Industry-Specific Digital Platforms and Tools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10"/>
              </a:spcBef>
              <a:spcAft>
                <a:spcPts val="0"/>
              </a:spcAft>
              <a:buNone/>
            </a:pPr>
            <a:r>
              <a:t/>
            </a:r>
            <a:endParaRPr b="0" i="0" sz="1700" u="none" cap="none" strike="noStrike">
              <a:solidFill>
                <a:srgbClr val="000000"/>
              </a:solidFill>
              <a:latin typeface="Arial"/>
              <a:ea typeface="Arial"/>
              <a:cs typeface="Arial"/>
              <a:sym typeface="Arial"/>
            </a:endParaRPr>
          </a:p>
          <a:p>
            <a:pPr indent="-285750" lvl="0" marL="298445" marR="0" rtl="0" algn="l">
              <a:lnSpc>
                <a:spcPct val="100000"/>
              </a:lnSpc>
              <a:spcBef>
                <a:spcPts val="0"/>
              </a:spcBef>
              <a:spcAft>
                <a:spcPts val="0"/>
              </a:spcAft>
              <a:buClr>
                <a:srgbClr val="000000"/>
              </a:buClr>
              <a:buSzPts val="1700"/>
              <a:buFont typeface="Noto Sans Symbols"/>
              <a:buChar char="⮚"/>
            </a:pPr>
            <a:r>
              <a:rPr b="1" i="0" lang="en-US" sz="1700" u="none" cap="none" strike="noStrike">
                <a:solidFill>
                  <a:srgbClr val="000000"/>
                </a:solidFill>
                <a:latin typeface="Arial"/>
                <a:ea typeface="Arial"/>
                <a:cs typeface="Arial"/>
                <a:sym typeface="Arial"/>
              </a:rPr>
              <a:t>For Real Estate Entrepreneurs:</a:t>
            </a:r>
            <a:endParaRPr b="0" i="0" sz="1700" u="none" cap="none" strike="noStrike">
              <a:solidFill>
                <a:srgbClr val="000000"/>
              </a:solidFill>
              <a:latin typeface="Arial"/>
              <a:ea typeface="Arial"/>
              <a:cs typeface="Arial"/>
              <a:sym typeface="Arial"/>
            </a:endParaRPr>
          </a:p>
          <a:p>
            <a:pPr indent="-285750" lvl="0" marL="298445" marR="0" rtl="0" algn="l">
              <a:lnSpc>
                <a:spcPct val="100000"/>
              </a:lnSpc>
              <a:spcBef>
                <a:spcPts val="5"/>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Virtual Tour Software: </a:t>
            </a:r>
            <a:r>
              <a:rPr b="0" i="0" lang="en-US" sz="1700" u="none" cap="none" strike="noStrike">
                <a:solidFill>
                  <a:srgbClr val="000000"/>
                </a:solidFill>
                <a:latin typeface="Arial"/>
                <a:ea typeface="Arial"/>
                <a:cs typeface="Arial"/>
                <a:sym typeface="Arial"/>
              </a:rPr>
              <a:t>Tools like Matterport enable the creation of immersive 3D property</a:t>
            </a:r>
            <a:endParaRPr/>
          </a:p>
          <a:p>
            <a:pPr indent="0" lvl="0" marL="12695" marR="0" rtl="0" algn="l">
              <a:lnSpc>
                <a:spcPct val="100000"/>
              </a:lnSpc>
              <a:spcBef>
                <a:spcPts val="155"/>
              </a:spcBef>
              <a:spcAft>
                <a:spcPts val="0"/>
              </a:spcAft>
              <a:buNone/>
            </a:pPr>
            <a:r>
              <a:rPr b="0" i="0" lang="en-US" sz="1700" u="none" cap="none" strike="noStrike">
                <a:solidFill>
                  <a:srgbClr val="000000"/>
                </a:solidFill>
                <a:latin typeface="Arial"/>
                <a:ea typeface="Arial"/>
                <a:cs typeface="Arial"/>
                <a:sym typeface="Arial"/>
              </a:rPr>
              <a:t>tours, enhancing the client's buying experience.</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15"/>
              </a:spcBef>
              <a:spcAft>
                <a:spcPts val="0"/>
              </a:spcAft>
              <a:buNone/>
            </a:pPr>
            <a:r>
              <a:t/>
            </a:r>
            <a:endParaRPr b="0" i="0" sz="1700" u="none" cap="none" strike="noStrike">
              <a:solidFill>
                <a:srgbClr val="000000"/>
              </a:solidFill>
              <a:latin typeface="Arial"/>
              <a:ea typeface="Arial"/>
              <a:cs typeface="Arial"/>
              <a:sym typeface="Arial"/>
            </a:endParaRPr>
          </a:p>
          <a:p>
            <a:pPr indent="-285750" lvl="0" marL="298445" marR="0" rtl="0" algn="l">
              <a:lnSpc>
                <a:spcPct val="100000"/>
              </a:lnSpc>
              <a:spcBef>
                <a:spcPts val="5"/>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Property Management Tools: </a:t>
            </a:r>
            <a:r>
              <a:rPr b="0" i="0" lang="en-US" sz="1700" u="none" cap="none" strike="noStrike">
                <a:solidFill>
                  <a:srgbClr val="000000"/>
                </a:solidFill>
                <a:latin typeface="Arial"/>
                <a:ea typeface="Arial"/>
                <a:cs typeface="Arial"/>
                <a:sym typeface="Arial"/>
              </a:rPr>
              <a:t>Software solutions like Buildium and AppFolio offer comprehensive property management capabilities.</a:t>
            </a:r>
            <a:endParaRPr b="0" i="0" sz="1700" u="none" cap="none" strike="noStrike">
              <a:solidFill>
                <a:srgbClr val="000000"/>
              </a:solidFill>
              <a:latin typeface="Arial"/>
              <a:ea typeface="Arial"/>
              <a:cs typeface="Arial"/>
              <a:sym typeface="Arial"/>
            </a:endParaRPr>
          </a:p>
          <a:p>
            <a:pPr indent="-177800" lvl="0" marL="298445" marR="0" rtl="0" algn="l">
              <a:lnSpc>
                <a:spcPct val="100000"/>
              </a:lnSpc>
              <a:spcBef>
                <a:spcPts val="5"/>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12695" marR="0" rtl="0" algn="l">
              <a:lnSpc>
                <a:spcPct val="100000"/>
              </a:lnSpc>
              <a:spcBef>
                <a:spcPts val="5"/>
              </a:spcBef>
              <a:spcAft>
                <a:spcPts val="0"/>
              </a:spcAft>
              <a:buNone/>
            </a:pPr>
            <a:r>
              <a:t/>
            </a:r>
            <a:endParaRPr b="0" i="0" sz="1700" u="none" cap="none" strike="noStrike">
              <a:solidFill>
                <a:srgbClr val="000000"/>
              </a:solidFill>
              <a:latin typeface="Arial"/>
              <a:ea typeface="Arial"/>
              <a:cs typeface="Arial"/>
              <a:sym typeface="Arial"/>
            </a:endParaRPr>
          </a:p>
          <a:p>
            <a:pPr indent="-285750" lvl="0" marL="386040" marR="0" rtl="0" algn="l">
              <a:lnSpc>
                <a:spcPct val="100000"/>
              </a:lnSpc>
              <a:spcBef>
                <a:spcPts val="1679"/>
              </a:spcBef>
              <a:spcAft>
                <a:spcPts val="0"/>
              </a:spcAft>
              <a:buClr>
                <a:srgbClr val="000000"/>
              </a:buClr>
              <a:buSzPts val="1700"/>
              <a:buFont typeface="Noto Sans Symbols"/>
              <a:buChar char="⮚"/>
            </a:pPr>
            <a:r>
              <a:rPr b="1" i="0" lang="en-US" sz="1700" u="none" cap="none" strike="noStrike">
                <a:solidFill>
                  <a:srgbClr val="000000"/>
                </a:solidFill>
                <a:latin typeface="Arial"/>
                <a:ea typeface="Arial"/>
                <a:cs typeface="Arial"/>
                <a:sym typeface="Arial"/>
              </a:rPr>
              <a:t>For Manufacturing Entrepreneurs:</a:t>
            </a:r>
            <a:endParaRPr b="1" i="0" sz="1700" u="none" cap="none" strike="noStrike">
              <a:solidFill>
                <a:srgbClr val="000000"/>
              </a:solidFill>
              <a:latin typeface="Arial"/>
              <a:ea typeface="Arial"/>
              <a:cs typeface="Arial"/>
              <a:sym typeface="Arial"/>
            </a:endParaRPr>
          </a:p>
          <a:p>
            <a:pPr indent="-285750" lvl="0" marL="386040" marR="0" rtl="0" algn="l">
              <a:lnSpc>
                <a:spcPct val="100000"/>
              </a:lnSpc>
              <a:spcBef>
                <a:spcPts val="86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Supply Chain Management (SCM) Tools: </a:t>
            </a:r>
            <a:r>
              <a:rPr b="0" i="0" lang="en-US" sz="1700" u="none" cap="none" strike="noStrike">
                <a:solidFill>
                  <a:srgbClr val="000000"/>
                </a:solidFill>
                <a:latin typeface="Arial"/>
                <a:ea typeface="Arial"/>
                <a:cs typeface="Arial"/>
                <a:sym typeface="Arial"/>
              </a:rPr>
              <a:t>Systems like SAP SCM and Oracle SCM Cloud optimize the entire supply chain process.</a:t>
            </a:r>
            <a:endParaRPr/>
          </a:p>
          <a:p>
            <a:pPr indent="-177800" lvl="0" marL="285750" marR="0" rtl="0" algn="l">
              <a:lnSpc>
                <a:spcPct val="100000"/>
              </a:lnSpc>
              <a:spcBef>
                <a:spcPts val="35"/>
              </a:spcBef>
              <a:spcAft>
                <a:spcPts val="0"/>
              </a:spcAft>
              <a:buClr>
                <a:srgbClr val="000000"/>
              </a:buClr>
              <a:buSzPts val="1700"/>
              <a:buFont typeface="Arial"/>
              <a:buNone/>
            </a:pPr>
            <a:r>
              <a:t/>
            </a:r>
            <a:endParaRPr b="1" i="0" sz="1700" u="none" cap="none" strike="noStrike">
              <a:solidFill>
                <a:srgbClr val="000000"/>
              </a:solidFill>
              <a:latin typeface="Arial"/>
              <a:ea typeface="Arial"/>
              <a:cs typeface="Arial"/>
              <a:sym typeface="Arial"/>
            </a:endParaRPr>
          </a:p>
          <a:p>
            <a:pPr indent="-285750" lvl="0" marL="386040" marR="5078" rtl="0" algn="l">
              <a:lnSpc>
                <a:spcPct val="1077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Computer-Aided Design (CAD) Software: </a:t>
            </a:r>
            <a:r>
              <a:rPr b="0" i="0" lang="en-US" sz="1700" u="none" cap="none" strike="noStrike">
                <a:solidFill>
                  <a:srgbClr val="000000"/>
                </a:solidFill>
                <a:latin typeface="Arial"/>
                <a:ea typeface="Arial"/>
                <a:cs typeface="Arial"/>
                <a:sym typeface="Arial"/>
              </a:rPr>
              <a:t>Essential tools like AutoCAD and SolidWorks support product design and engineering.</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9" name="Shape 1299"/>
        <p:cNvGrpSpPr/>
        <p:nvPr/>
      </p:nvGrpSpPr>
      <p:grpSpPr>
        <a:xfrm>
          <a:off x="0" y="0"/>
          <a:ext cx="0" cy="0"/>
          <a:chOff x="0" y="0"/>
          <a:chExt cx="0" cy="0"/>
        </a:xfrm>
      </p:grpSpPr>
      <p:pic>
        <p:nvPicPr>
          <p:cNvPr id="1300" name="Google Shape;1300;p159"/>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301" name="Google Shape;1301;p159"/>
          <p:cNvSpPr txBox="1"/>
          <p:nvPr/>
        </p:nvSpPr>
        <p:spPr>
          <a:xfrm>
            <a:off x="747132" y="1286589"/>
            <a:ext cx="8981873" cy="4519181"/>
          </a:xfrm>
          <a:prstGeom prst="rect">
            <a:avLst/>
          </a:prstGeom>
          <a:noFill/>
          <a:ln>
            <a:noFill/>
          </a:ln>
        </p:spPr>
        <p:txBody>
          <a:bodyPr anchorCtr="0" anchor="t" bIns="0" lIns="0" spcFirstLastPara="1" rIns="0" wrap="square" tIns="12675">
            <a:spAutoFit/>
          </a:bodyPr>
          <a:lstStyle/>
          <a:p>
            <a:pPr indent="0" lvl="0" marL="789624" marR="0" rtl="0" algn="l">
              <a:lnSpc>
                <a:spcPct val="100000"/>
              </a:lnSpc>
              <a:spcBef>
                <a:spcPts val="0"/>
              </a:spcBef>
              <a:spcAft>
                <a:spcPts val="0"/>
              </a:spcAft>
              <a:buNone/>
            </a:pPr>
            <a:r>
              <a:rPr b="1" i="0" lang="en-US" sz="1700" u="none" cap="none" strike="noStrike">
                <a:solidFill>
                  <a:srgbClr val="000000"/>
                </a:solidFill>
                <a:latin typeface="Arial"/>
                <a:ea typeface="Arial"/>
                <a:cs typeface="Arial"/>
                <a:sym typeface="Arial"/>
              </a:rPr>
              <a:t>Chapter 3: Utilizing Industry-Specific Digital Platforms and Tools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25"/>
              </a:spcBef>
              <a:spcAft>
                <a:spcPts val="0"/>
              </a:spcAft>
              <a:buNone/>
            </a:pPr>
            <a:r>
              <a:t/>
            </a:r>
            <a:endParaRPr b="0" i="0" sz="1700" u="none" cap="none" strike="noStrike">
              <a:solidFill>
                <a:srgbClr val="000000"/>
              </a:solidFill>
              <a:latin typeface="Arial"/>
              <a:ea typeface="Arial"/>
              <a:cs typeface="Arial"/>
              <a:sym typeface="Arial"/>
            </a:endParaRPr>
          </a:p>
          <a:p>
            <a:pPr indent="-285750" lvl="0" marL="298445" marR="0" rtl="0" algn="l">
              <a:lnSpc>
                <a:spcPct val="100000"/>
              </a:lnSpc>
              <a:spcBef>
                <a:spcPts val="0"/>
              </a:spcBef>
              <a:spcAft>
                <a:spcPts val="0"/>
              </a:spcAft>
              <a:buClr>
                <a:srgbClr val="000000"/>
              </a:buClr>
              <a:buSzPts val="1700"/>
              <a:buFont typeface="Noto Sans Symbols"/>
              <a:buChar char="⮚"/>
            </a:pPr>
            <a:r>
              <a:rPr b="1" i="0" lang="en-US" sz="1700" u="none" cap="none" strike="noStrike">
                <a:solidFill>
                  <a:srgbClr val="000000"/>
                </a:solidFill>
                <a:latin typeface="Arial"/>
                <a:ea typeface="Arial"/>
                <a:cs typeface="Arial"/>
                <a:sym typeface="Arial"/>
              </a:rPr>
              <a:t>For Education Entrepreneurs:</a:t>
            </a:r>
            <a:endParaRPr b="0" i="0" sz="1700" u="none" cap="none" strike="noStrike">
              <a:solidFill>
                <a:srgbClr val="000000"/>
              </a:solidFill>
              <a:latin typeface="Arial"/>
              <a:ea typeface="Arial"/>
              <a:cs typeface="Arial"/>
              <a:sym typeface="Arial"/>
            </a:endParaRPr>
          </a:p>
          <a:p>
            <a:pPr indent="-285750" lvl="0" marL="298445" marR="0" rtl="0" algn="l">
              <a:lnSpc>
                <a:spcPct val="10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Learning Management Systems (LMS): </a:t>
            </a:r>
            <a:r>
              <a:rPr b="0" i="0" lang="en-US" sz="1700" u="none" cap="none" strike="noStrike">
                <a:solidFill>
                  <a:srgbClr val="000000"/>
                </a:solidFill>
                <a:latin typeface="Arial"/>
                <a:ea typeface="Arial"/>
                <a:cs typeface="Arial"/>
                <a:sym typeface="Arial"/>
              </a:rPr>
              <a:t>Platforms such as Canvas and Blackboard are vital for managing and delivering educational content online.</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20"/>
              </a:spcBef>
              <a:spcAft>
                <a:spcPts val="0"/>
              </a:spcAft>
              <a:buNone/>
            </a:pPr>
            <a:r>
              <a:t/>
            </a:r>
            <a:endParaRPr b="0" i="0" sz="1700" u="none" cap="none" strike="noStrike">
              <a:solidFill>
                <a:srgbClr val="000000"/>
              </a:solidFill>
              <a:latin typeface="Arial"/>
              <a:ea typeface="Arial"/>
              <a:cs typeface="Arial"/>
              <a:sym typeface="Arial"/>
            </a:endParaRPr>
          </a:p>
          <a:p>
            <a:pPr indent="-285750" lvl="0" marL="298445" marR="0" rtl="0" algn="l">
              <a:lnSpc>
                <a:spcPct val="10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EdTech Tools: </a:t>
            </a:r>
            <a:r>
              <a:rPr b="0" i="0" lang="en-US" sz="1700" u="none" cap="none" strike="noStrike">
                <a:solidFill>
                  <a:srgbClr val="000000"/>
                </a:solidFill>
                <a:latin typeface="Arial"/>
                <a:ea typeface="Arial"/>
                <a:cs typeface="Arial"/>
                <a:sym typeface="Arial"/>
              </a:rPr>
              <a:t>Interactive learning tools like Kahoot! and Quizlet engage students and enhance the learning experience.</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285750" lvl="0" marL="298445" marR="0" rtl="0" algn="l">
              <a:lnSpc>
                <a:spcPct val="100000"/>
              </a:lnSpc>
              <a:spcBef>
                <a:spcPts val="1579"/>
              </a:spcBef>
              <a:spcAft>
                <a:spcPts val="0"/>
              </a:spcAft>
              <a:buClr>
                <a:srgbClr val="000000"/>
              </a:buClr>
              <a:buSzPts val="1700"/>
              <a:buFont typeface="Noto Sans Symbols"/>
              <a:buChar char="⮚"/>
            </a:pPr>
            <a:r>
              <a:rPr b="1" i="0" lang="en-US" sz="1700" u="none" cap="none" strike="noStrike">
                <a:solidFill>
                  <a:srgbClr val="000000"/>
                </a:solidFill>
                <a:latin typeface="Arial"/>
                <a:ea typeface="Arial"/>
                <a:cs typeface="Arial"/>
                <a:sym typeface="Arial"/>
              </a:rPr>
              <a:t>For Environmental and Sustainability Entrepreneurs:</a:t>
            </a:r>
            <a:endParaRPr b="1" i="0" sz="1700" u="none" cap="none" strike="noStrike">
              <a:solidFill>
                <a:srgbClr val="000000"/>
              </a:solidFill>
              <a:latin typeface="Arial"/>
              <a:ea typeface="Arial"/>
              <a:cs typeface="Arial"/>
              <a:sym typeface="Arial"/>
            </a:endParaRPr>
          </a:p>
          <a:p>
            <a:pPr indent="-285750" lvl="0" marL="298445" marR="0" rtl="0" algn="l">
              <a:lnSpc>
                <a:spcPct val="100000"/>
              </a:lnSpc>
              <a:spcBef>
                <a:spcPts val="855"/>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Energy Management Software: </a:t>
            </a:r>
            <a:r>
              <a:rPr b="0" i="0" lang="en-US" sz="1700" u="none" cap="none" strike="noStrike">
                <a:solidFill>
                  <a:srgbClr val="000000"/>
                </a:solidFill>
                <a:latin typeface="Arial"/>
                <a:ea typeface="Arial"/>
                <a:cs typeface="Arial"/>
                <a:sym typeface="Arial"/>
              </a:rPr>
              <a:t>Tools like EnergyCAP and Entronix help in monitoring and managing energy usage efficiently.</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15"/>
              </a:spcBef>
              <a:spcAft>
                <a:spcPts val="0"/>
              </a:spcAft>
              <a:buNone/>
            </a:pPr>
            <a:r>
              <a:t/>
            </a:r>
            <a:endParaRPr b="0" i="0" sz="1700" u="none" cap="none" strike="noStrike">
              <a:solidFill>
                <a:srgbClr val="000000"/>
              </a:solidFill>
              <a:latin typeface="Arial"/>
              <a:ea typeface="Arial"/>
              <a:cs typeface="Arial"/>
              <a:sym typeface="Arial"/>
            </a:endParaRPr>
          </a:p>
          <a:p>
            <a:pPr indent="-285750" lvl="0" marL="298445" marR="0" rtl="0" algn="l">
              <a:lnSpc>
                <a:spcPct val="100000"/>
              </a:lnSpc>
              <a:spcBef>
                <a:spcPts val="5"/>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Waste Management Apps:</a:t>
            </a:r>
            <a:r>
              <a:rPr b="0" i="0" lang="en-US" sz="1700" u="none" cap="none" strike="noStrike">
                <a:solidFill>
                  <a:srgbClr val="000000"/>
                </a:solidFill>
                <a:latin typeface="Arial"/>
                <a:ea typeface="Arial"/>
                <a:cs typeface="Arial"/>
                <a:sym typeface="Arial"/>
              </a:rPr>
              <a:t> Platforms such as RecycleSmart and iRecycle offer innovative solutions for effective waste management and recycling.</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5" name="Shape 1305"/>
        <p:cNvGrpSpPr/>
        <p:nvPr/>
      </p:nvGrpSpPr>
      <p:grpSpPr>
        <a:xfrm>
          <a:off x="0" y="0"/>
          <a:ext cx="0" cy="0"/>
          <a:chOff x="0" y="0"/>
          <a:chExt cx="0" cy="0"/>
        </a:xfrm>
      </p:grpSpPr>
      <p:pic>
        <p:nvPicPr>
          <p:cNvPr id="1306" name="Google Shape;1306;p160"/>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307" name="Google Shape;1307;p160"/>
          <p:cNvSpPr txBox="1"/>
          <p:nvPr/>
        </p:nvSpPr>
        <p:spPr>
          <a:xfrm>
            <a:off x="869985" y="1409253"/>
            <a:ext cx="8601273" cy="4368627"/>
          </a:xfrm>
          <a:prstGeom prst="rect">
            <a:avLst/>
          </a:prstGeom>
          <a:noFill/>
          <a:ln>
            <a:noFill/>
          </a:ln>
        </p:spPr>
        <p:txBody>
          <a:bodyPr anchorCtr="0" anchor="t" bIns="0" lIns="0" spcFirstLastPara="1" rIns="0" wrap="square" tIns="12675">
            <a:spAutoFit/>
          </a:bodyPr>
          <a:lstStyle/>
          <a:p>
            <a:pPr indent="0" lvl="0" marL="789624" marR="0" rtl="0" algn="l">
              <a:lnSpc>
                <a:spcPct val="100000"/>
              </a:lnSpc>
              <a:spcBef>
                <a:spcPts val="0"/>
              </a:spcBef>
              <a:spcAft>
                <a:spcPts val="0"/>
              </a:spcAft>
              <a:buNone/>
            </a:pPr>
            <a:r>
              <a:rPr b="1" i="0" lang="en-US" sz="1700" u="none" cap="none" strike="noStrike">
                <a:solidFill>
                  <a:srgbClr val="000000"/>
                </a:solidFill>
                <a:latin typeface="Arial"/>
                <a:ea typeface="Arial"/>
                <a:cs typeface="Arial"/>
                <a:sym typeface="Arial"/>
              </a:rPr>
              <a:t>Chapter 3: Utilizing Industry-Specific Digital Platforms and Tools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50"/>
              </a:spcBef>
              <a:spcAft>
                <a:spcPts val="0"/>
              </a:spcAft>
              <a:buNone/>
            </a:pPr>
            <a:r>
              <a:t/>
            </a:r>
            <a:endParaRPr b="0" i="0" sz="1700" u="none" cap="none" strike="noStrike">
              <a:solidFill>
                <a:srgbClr val="000000"/>
              </a:solidFill>
              <a:latin typeface="Arial"/>
              <a:ea typeface="Arial"/>
              <a:cs typeface="Arial"/>
              <a:sym typeface="Arial"/>
            </a:endParaRPr>
          </a:p>
          <a:p>
            <a:pPr indent="-285750" lvl="0" marL="298445" marR="0" rtl="0" algn="l">
              <a:lnSpc>
                <a:spcPct val="100000"/>
              </a:lnSpc>
              <a:spcBef>
                <a:spcPts val="0"/>
              </a:spcBef>
              <a:spcAft>
                <a:spcPts val="0"/>
              </a:spcAft>
              <a:buClr>
                <a:srgbClr val="000000"/>
              </a:buClr>
              <a:buSzPts val="1700"/>
              <a:buFont typeface="Noto Sans Symbols"/>
              <a:buChar char="⮚"/>
            </a:pPr>
            <a:r>
              <a:rPr b="1" i="0" lang="en-US" sz="1700" u="none" cap="none" strike="noStrike">
                <a:solidFill>
                  <a:srgbClr val="000000"/>
                </a:solidFill>
                <a:latin typeface="Arial"/>
                <a:ea typeface="Arial"/>
                <a:cs typeface="Arial"/>
                <a:sym typeface="Arial"/>
              </a:rPr>
              <a:t>For Agriculture Entrepreneurs:</a:t>
            </a:r>
            <a:endParaRPr b="1" i="0" sz="1700" u="none" cap="none" strike="noStrike">
              <a:solidFill>
                <a:srgbClr val="000000"/>
              </a:solidFill>
              <a:latin typeface="Arial"/>
              <a:ea typeface="Arial"/>
              <a:cs typeface="Arial"/>
              <a:sym typeface="Arial"/>
            </a:endParaRPr>
          </a:p>
          <a:p>
            <a:pPr indent="-285750" lvl="0" marL="298445" marR="0" rtl="0" algn="l">
              <a:lnSpc>
                <a:spcPct val="100000"/>
              </a:lnSpc>
              <a:spcBef>
                <a:spcPts val="5"/>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Farm Management Software: </a:t>
            </a:r>
            <a:r>
              <a:rPr b="0" i="0" lang="en-US" sz="1700" u="none" cap="none" strike="noStrike">
                <a:solidFill>
                  <a:srgbClr val="000000"/>
                </a:solidFill>
                <a:latin typeface="Arial"/>
                <a:ea typeface="Arial"/>
                <a:cs typeface="Arial"/>
                <a:sym typeface="Arial"/>
              </a:rPr>
              <a:t>Tools like AgriWebb and FarmLogs assist in comprehensive farm management.</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35"/>
              </a:spcBef>
              <a:spcAft>
                <a:spcPts val="0"/>
              </a:spcAft>
              <a:buNone/>
            </a:pPr>
            <a:r>
              <a:t/>
            </a:r>
            <a:endParaRPr b="0" i="0" sz="1700" u="none" cap="none" strike="noStrike">
              <a:solidFill>
                <a:srgbClr val="000000"/>
              </a:solidFill>
              <a:latin typeface="Arial"/>
              <a:ea typeface="Arial"/>
              <a:cs typeface="Arial"/>
              <a:sym typeface="Arial"/>
            </a:endParaRPr>
          </a:p>
          <a:p>
            <a:pPr indent="-285750" lvl="0" marL="298445" marR="12060" rtl="0" algn="l">
              <a:lnSpc>
                <a:spcPct val="1077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Precision Agriculture Technology: </a:t>
            </a:r>
            <a:r>
              <a:rPr b="0" i="0" lang="en-US" sz="1700" u="none" cap="none" strike="noStrike">
                <a:solidFill>
                  <a:srgbClr val="000000"/>
                </a:solidFill>
                <a:latin typeface="Arial"/>
                <a:ea typeface="Arial"/>
                <a:cs typeface="Arial"/>
                <a:sym typeface="Arial"/>
              </a:rPr>
              <a:t>Advanced systems like Trimble Agriculture and John  Deere Operations Center utilize data analytics for optimized farming practices.</a:t>
            </a:r>
            <a:endParaRPr b="0" i="0" sz="1700" u="none" cap="none" strike="noStrike">
              <a:solidFill>
                <a:srgbClr val="000000"/>
              </a:solidFill>
              <a:latin typeface="Arial"/>
              <a:ea typeface="Arial"/>
              <a:cs typeface="Arial"/>
              <a:sym typeface="Arial"/>
            </a:endParaRPr>
          </a:p>
          <a:p>
            <a:pPr indent="-177800" lvl="0" marL="285750" marR="0" rtl="0" algn="l">
              <a:lnSpc>
                <a:spcPct val="100000"/>
              </a:lnSpc>
              <a:spcBef>
                <a:spcPts val="35"/>
              </a:spcBef>
              <a:spcAft>
                <a:spcPts val="0"/>
              </a:spcAft>
              <a:buClr>
                <a:srgbClr val="000000"/>
              </a:buClr>
              <a:buSzPts val="1700"/>
              <a:buFont typeface="Noto Sans Symbols"/>
              <a:buNone/>
            </a:pPr>
            <a:r>
              <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35"/>
              </a:spcBef>
              <a:spcAft>
                <a:spcPts val="0"/>
              </a:spcAft>
              <a:buNone/>
            </a:pPr>
            <a:r>
              <a:t/>
            </a:r>
            <a:endParaRPr b="1" i="0" sz="1700" u="none" cap="none" strike="noStrike">
              <a:solidFill>
                <a:srgbClr val="000000"/>
              </a:solidFill>
              <a:latin typeface="Arial"/>
              <a:ea typeface="Arial"/>
              <a:cs typeface="Arial"/>
              <a:sym typeface="Arial"/>
            </a:endParaRPr>
          </a:p>
          <a:p>
            <a:pPr indent="-285750" lvl="0" marL="298445" marR="0" rtl="0" algn="l">
              <a:lnSpc>
                <a:spcPct val="100000"/>
              </a:lnSpc>
              <a:spcBef>
                <a:spcPts val="5"/>
              </a:spcBef>
              <a:spcAft>
                <a:spcPts val="0"/>
              </a:spcAft>
              <a:buClr>
                <a:srgbClr val="000000"/>
              </a:buClr>
              <a:buSzPts val="1700"/>
              <a:buFont typeface="Noto Sans Symbols"/>
              <a:buChar char="⮚"/>
            </a:pPr>
            <a:r>
              <a:rPr b="1" i="0" lang="en-US" sz="1700" u="none" cap="none" strike="noStrike">
                <a:solidFill>
                  <a:srgbClr val="000000"/>
                </a:solidFill>
                <a:latin typeface="Arial"/>
                <a:ea typeface="Arial"/>
                <a:cs typeface="Arial"/>
                <a:sym typeface="Arial"/>
              </a:rPr>
              <a:t>For Entertainment Entrepreneurs:</a:t>
            </a:r>
            <a:endParaRPr b="1" i="0" sz="1700" u="none" cap="none" strike="noStrike">
              <a:solidFill>
                <a:srgbClr val="000000"/>
              </a:solidFill>
              <a:latin typeface="Arial"/>
              <a:ea typeface="Arial"/>
              <a:cs typeface="Arial"/>
              <a:sym typeface="Arial"/>
            </a:endParaRPr>
          </a:p>
          <a:p>
            <a:pPr indent="-285750" lvl="0" marL="298445" marR="0" rtl="0" algn="l">
              <a:lnSpc>
                <a:spcPct val="100000"/>
              </a:lnSpc>
              <a:spcBef>
                <a:spcPts val="855"/>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Event Management Platforms: </a:t>
            </a:r>
            <a:r>
              <a:rPr b="0" i="0" lang="en-US" sz="1700" u="none" cap="none" strike="noStrike">
                <a:solidFill>
                  <a:srgbClr val="000000"/>
                </a:solidFill>
                <a:latin typeface="Arial"/>
                <a:ea typeface="Arial"/>
                <a:cs typeface="Arial"/>
                <a:sym typeface="Arial"/>
              </a:rPr>
              <a:t>Tools such as Eventbrite and Cvent are essential for organizing and managing various events.</a:t>
            </a:r>
            <a:endParaRPr/>
          </a:p>
          <a:p>
            <a:pPr indent="0" lvl="0" marL="0" marR="0" rtl="0" algn="l">
              <a:lnSpc>
                <a:spcPct val="100000"/>
              </a:lnSpc>
              <a:spcBef>
                <a:spcPts val="15"/>
              </a:spcBef>
              <a:spcAft>
                <a:spcPts val="0"/>
              </a:spcAft>
              <a:buNone/>
            </a:pPr>
            <a:r>
              <a:t/>
            </a:r>
            <a:endParaRPr b="1" i="0" sz="1700" u="none" cap="none" strike="noStrike">
              <a:solidFill>
                <a:srgbClr val="000000"/>
              </a:solidFill>
              <a:latin typeface="Arial"/>
              <a:ea typeface="Arial"/>
              <a:cs typeface="Arial"/>
              <a:sym typeface="Arial"/>
            </a:endParaRPr>
          </a:p>
          <a:p>
            <a:pPr indent="-285750" lvl="0" marL="298445" marR="0" rtl="0" algn="l">
              <a:lnSpc>
                <a:spcPct val="10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Streaming and Content Distribution: </a:t>
            </a:r>
            <a:r>
              <a:rPr b="0" i="0" lang="en-US" sz="1700" u="none" cap="none" strike="noStrike">
                <a:solidFill>
                  <a:srgbClr val="000000"/>
                </a:solidFill>
                <a:latin typeface="Arial"/>
                <a:ea typeface="Arial"/>
                <a:cs typeface="Arial"/>
                <a:sym typeface="Arial"/>
              </a:rPr>
              <a:t>Platforms like Spotify for music and Vimeo for video content provide effective channels for distribution and monetization.</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1" name="Shape 1311"/>
        <p:cNvGrpSpPr/>
        <p:nvPr/>
      </p:nvGrpSpPr>
      <p:grpSpPr>
        <a:xfrm>
          <a:off x="0" y="0"/>
          <a:ext cx="0" cy="0"/>
          <a:chOff x="0" y="0"/>
          <a:chExt cx="0" cy="0"/>
        </a:xfrm>
      </p:grpSpPr>
      <p:pic>
        <p:nvPicPr>
          <p:cNvPr id="1312" name="Google Shape;1312;p161"/>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313" name="Google Shape;1313;p161"/>
          <p:cNvSpPr txBox="1"/>
          <p:nvPr/>
        </p:nvSpPr>
        <p:spPr>
          <a:xfrm>
            <a:off x="624469" y="996658"/>
            <a:ext cx="9333570" cy="2343778"/>
          </a:xfrm>
          <a:prstGeom prst="rect">
            <a:avLst/>
          </a:prstGeom>
          <a:noFill/>
          <a:ln>
            <a:noFill/>
          </a:ln>
        </p:spPr>
        <p:txBody>
          <a:bodyPr anchorCtr="0" anchor="t" bIns="0" lIns="0" spcFirstLastPara="1" rIns="0" wrap="square" tIns="12675">
            <a:spAutoFit/>
          </a:bodyPr>
          <a:lstStyle/>
          <a:p>
            <a:pPr indent="0" lvl="0" marL="789624" marR="0" rtl="0" algn="l">
              <a:lnSpc>
                <a:spcPct val="100000"/>
              </a:lnSpc>
              <a:spcBef>
                <a:spcPts val="0"/>
              </a:spcBef>
              <a:spcAft>
                <a:spcPts val="0"/>
              </a:spcAft>
              <a:buNone/>
            </a:pPr>
            <a:r>
              <a:rPr b="1" i="0" lang="en-US" sz="1700" u="none" cap="none" strike="noStrike">
                <a:solidFill>
                  <a:srgbClr val="000000"/>
                </a:solidFill>
                <a:latin typeface="Arial"/>
                <a:ea typeface="Arial"/>
                <a:cs typeface="Arial"/>
                <a:sym typeface="Arial"/>
              </a:rPr>
              <a:t>Chapter 3: Utilizing Industry-Specific Digital Platforms and Tools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25"/>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0" rtl="0" algn="just">
              <a:lnSpc>
                <a:spcPct val="100000"/>
              </a:lnSpc>
              <a:spcBef>
                <a:spcPts val="0"/>
              </a:spcBef>
              <a:spcAft>
                <a:spcPts val="0"/>
              </a:spcAft>
              <a:buNone/>
            </a:pPr>
            <a:r>
              <a:rPr b="1" i="0" lang="en-US" sz="1700" u="none" cap="none" strike="noStrike">
                <a:solidFill>
                  <a:srgbClr val="000000"/>
                </a:solidFill>
                <a:latin typeface="Arial"/>
                <a:ea typeface="Arial"/>
                <a:cs typeface="Arial"/>
                <a:sym typeface="Arial"/>
              </a:rPr>
              <a:t>The Transformative Impact of ICT Tools</a:t>
            </a:r>
            <a:endParaRPr b="1" i="0" sz="1700" u="none" cap="none" strike="noStrike">
              <a:solidFill>
                <a:srgbClr val="000000"/>
              </a:solidFill>
              <a:latin typeface="Arial"/>
              <a:ea typeface="Arial"/>
              <a:cs typeface="Arial"/>
              <a:sym typeface="Arial"/>
            </a:endParaRPr>
          </a:p>
          <a:p>
            <a:pPr indent="0" lvl="0" marL="12695" marR="5078" rtl="0" algn="just">
              <a:lnSpc>
                <a:spcPct val="107400"/>
              </a:lnSpc>
              <a:spcBef>
                <a:spcPts val="1349"/>
              </a:spcBef>
              <a:spcAft>
                <a:spcPts val="0"/>
              </a:spcAft>
              <a:buNone/>
            </a:pPr>
            <a:r>
              <a:rPr b="0" i="0" lang="en-US" sz="1700" u="none" cap="none" strike="noStrike">
                <a:solidFill>
                  <a:srgbClr val="000000"/>
                </a:solidFill>
                <a:latin typeface="Arial"/>
                <a:ea typeface="Arial"/>
                <a:cs typeface="Arial"/>
                <a:sym typeface="Arial"/>
              </a:rPr>
              <a:t>The adoption of these ICT solutions transforms business operations, enabling entrepreneurs to automate routine tasks, streamline processes, and glean valuable insights from data analytics. This not only enhances productivity but also allows entrepreneurs to focus on strategic aspects of business growth. Moreover, the scalability of these tools ensures that as the business expands, the digital infrastructure grows alongside it, accommodating new challenges and opportunities.</a:t>
            </a:r>
            <a:endParaRPr b="0" i="0" sz="1700" u="none" cap="none" strike="noStrike">
              <a:solidFill>
                <a:srgbClr val="000000"/>
              </a:solidFill>
              <a:latin typeface="Arial"/>
              <a:ea typeface="Arial"/>
              <a:cs typeface="Arial"/>
              <a:sym typeface="Arial"/>
            </a:endParaRPr>
          </a:p>
        </p:txBody>
      </p:sp>
      <p:pic>
        <p:nvPicPr>
          <p:cNvPr id="1314" name="Google Shape;1314;p161"/>
          <p:cNvPicPr preferRelativeResize="0"/>
          <p:nvPr/>
        </p:nvPicPr>
        <p:blipFill rotWithShape="1">
          <a:blip r:embed="rId4">
            <a:alphaModFix/>
          </a:blip>
          <a:srcRect b="0" l="0" r="0" t="0"/>
          <a:stretch/>
        </p:blipFill>
        <p:spPr>
          <a:xfrm>
            <a:off x="2569836" y="3843437"/>
            <a:ext cx="5548077" cy="3034532"/>
          </a:xfrm>
          <a:prstGeom prst="rect">
            <a:avLst/>
          </a:prstGeom>
          <a:noFill/>
          <a:ln>
            <a:noFill/>
          </a:ln>
        </p:spPr>
      </p:pic>
    </p:spTree>
  </p:cSld>
  <p:clrMapOvr>
    <a:masterClrMapping/>
  </p:clrMapOvr>
</p:sld>
</file>

<file path=ppt/slides/slide1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8" name="Shape 1318"/>
        <p:cNvGrpSpPr/>
        <p:nvPr/>
      </p:nvGrpSpPr>
      <p:grpSpPr>
        <a:xfrm>
          <a:off x="0" y="0"/>
          <a:ext cx="0" cy="0"/>
          <a:chOff x="0" y="0"/>
          <a:chExt cx="0" cy="0"/>
        </a:xfrm>
      </p:grpSpPr>
      <p:pic>
        <p:nvPicPr>
          <p:cNvPr id="1319" name="Google Shape;1319;p162"/>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320" name="Google Shape;1320;p162"/>
          <p:cNvSpPr txBox="1"/>
          <p:nvPr/>
        </p:nvSpPr>
        <p:spPr>
          <a:xfrm>
            <a:off x="724829" y="996658"/>
            <a:ext cx="8926117" cy="2344705"/>
          </a:xfrm>
          <a:prstGeom prst="rect">
            <a:avLst/>
          </a:prstGeom>
          <a:noFill/>
          <a:ln>
            <a:noFill/>
          </a:ln>
        </p:spPr>
        <p:txBody>
          <a:bodyPr anchorCtr="0" anchor="t" bIns="0" lIns="0" spcFirstLastPara="1" rIns="0" wrap="square" tIns="12675">
            <a:spAutoFit/>
          </a:bodyPr>
          <a:lstStyle/>
          <a:p>
            <a:pPr indent="0" lvl="0" marL="789624" marR="0" rtl="0" algn="l">
              <a:lnSpc>
                <a:spcPct val="100000"/>
              </a:lnSpc>
              <a:spcBef>
                <a:spcPts val="0"/>
              </a:spcBef>
              <a:spcAft>
                <a:spcPts val="0"/>
              </a:spcAft>
              <a:buNone/>
            </a:pPr>
            <a:r>
              <a:rPr b="1" i="0" lang="en-US" sz="1700" u="none" cap="none" strike="noStrike">
                <a:solidFill>
                  <a:srgbClr val="000000"/>
                </a:solidFill>
                <a:latin typeface="Arial"/>
                <a:ea typeface="Arial"/>
                <a:cs typeface="Arial"/>
                <a:sym typeface="Arial"/>
              </a:rPr>
              <a:t>Chapter 3: Utilizing Industry-Specific Digital Platforms and Tools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50"/>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0" rtl="0" algn="just">
              <a:lnSpc>
                <a:spcPct val="100000"/>
              </a:lnSpc>
              <a:spcBef>
                <a:spcPts val="5"/>
              </a:spcBef>
              <a:spcAft>
                <a:spcPts val="0"/>
              </a:spcAft>
              <a:buNone/>
            </a:pPr>
            <a:r>
              <a:rPr b="1" i="0" lang="en-US" sz="1700" u="none" cap="none" strike="noStrike">
                <a:solidFill>
                  <a:srgbClr val="000000"/>
                </a:solidFill>
                <a:latin typeface="Arial"/>
                <a:ea typeface="Arial"/>
                <a:cs typeface="Arial"/>
                <a:sym typeface="Arial"/>
              </a:rPr>
              <a:t>Fostering Innovation and Competitive Advantage</a:t>
            </a:r>
            <a:endParaRPr b="0" i="0" sz="1700" u="none" cap="none" strike="noStrike">
              <a:solidFill>
                <a:srgbClr val="000000"/>
              </a:solidFill>
              <a:latin typeface="Arial"/>
              <a:ea typeface="Arial"/>
              <a:cs typeface="Arial"/>
              <a:sym typeface="Arial"/>
            </a:endParaRPr>
          </a:p>
          <a:p>
            <a:pPr indent="0" lvl="0" marL="12695" marR="5078" rtl="0" algn="just">
              <a:lnSpc>
                <a:spcPct val="107300"/>
              </a:lnSpc>
              <a:spcBef>
                <a:spcPts val="705"/>
              </a:spcBef>
              <a:spcAft>
                <a:spcPts val="0"/>
              </a:spcAft>
              <a:buNone/>
            </a:pPr>
            <a:r>
              <a:rPr b="0" i="0" lang="en-US" sz="1700" u="none" cap="none" strike="noStrike">
                <a:solidFill>
                  <a:srgbClr val="000000"/>
                </a:solidFill>
                <a:latin typeface="Arial"/>
                <a:ea typeface="Arial"/>
                <a:cs typeface="Arial"/>
                <a:sym typeface="Arial"/>
              </a:rPr>
              <a:t>Beyond operational efficiency, these ICT tools are catalysts for innovation. They keep  entrepreneurs at the forefront of technological advancements, enabling them  to  continually improve their offerings and adapt to changing market dynamics. By leveraging  these tools, entrepreneurs can enhance customer experiences, develop innovative  products and services, and maintain a competitive edge in their industries.</a:t>
            </a:r>
            <a:endParaRPr b="0" i="0" sz="1700" u="none" cap="none" strike="noStrike">
              <a:solidFill>
                <a:srgbClr val="000000"/>
              </a:solidFill>
              <a:latin typeface="Arial"/>
              <a:ea typeface="Arial"/>
              <a:cs typeface="Arial"/>
              <a:sym typeface="Arial"/>
            </a:endParaRPr>
          </a:p>
        </p:txBody>
      </p:sp>
      <p:pic>
        <p:nvPicPr>
          <p:cNvPr id="1321" name="Google Shape;1321;p162"/>
          <p:cNvPicPr preferRelativeResize="0"/>
          <p:nvPr/>
        </p:nvPicPr>
        <p:blipFill rotWithShape="1">
          <a:blip r:embed="rId4">
            <a:alphaModFix/>
          </a:blip>
          <a:srcRect b="0" l="0" r="0" t="0"/>
          <a:stretch/>
        </p:blipFill>
        <p:spPr>
          <a:xfrm>
            <a:off x="2832410" y="3710407"/>
            <a:ext cx="5257890" cy="2618412"/>
          </a:xfrm>
          <a:prstGeom prst="rect">
            <a:avLst/>
          </a:prstGeom>
          <a:noFill/>
          <a:ln>
            <a:noFill/>
          </a:ln>
        </p:spPr>
      </p:pic>
    </p:spTree>
  </p:cSld>
  <p:clrMapOvr>
    <a:masterClrMapping/>
  </p:clrMapOvr>
</p:sld>
</file>

<file path=ppt/slides/slide1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5" name="Shape 1325"/>
        <p:cNvGrpSpPr/>
        <p:nvPr/>
      </p:nvGrpSpPr>
      <p:grpSpPr>
        <a:xfrm>
          <a:off x="0" y="0"/>
          <a:ext cx="0" cy="0"/>
          <a:chOff x="0" y="0"/>
          <a:chExt cx="0" cy="0"/>
        </a:xfrm>
      </p:grpSpPr>
      <p:pic>
        <p:nvPicPr>
          <p:cNvPr id="1326" name="Google Shape;1326;p163"/>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1327" name="Google Shape;1327;p163"/>
          <p:cNvSpPr txBox="1"/>
          <p:nvPr/>
        </p:nvSpPr>
        <p:spPr>
          <a:xfrm>
            <a:off x="1318661" y="719149"/>
            <a:ext cx="6015789" cy="35390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Resources </a:t>
            </a:r>
            <a:endParaRPr b="0" i="0" sz="1700" u="none" cap="none" strike="noStrike">
              <a:solidFill>
                <a:schemeClr val="dk1"/>
              </a:solidFill>
              <a:latin typeface="Arial"/>
              <a:ea typeface="Arial"/>
              <a:cs typeface="Arial"/>
              <a:sym typeface="Arial"/>
            </a:endParaRPr>
          </a:p>
        </p:txBody>
      </p:sp>
      <p:sp>
        <p:nvSpPr>
          <p:cNvPr id="1328" name="Google Shape;1328;p163"/>
          <p:cNvSpPr txBox="1"/>
          <p:nvPr/>
        </p:nvSpPr>
        <p:spPr>
          <a:xfrm>
            <a:off x="801772" y="1180814"/>
            <a:ext cx="9085427" cy="6309379"/>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4"/>
              </a:rPr>
              <a:t>https://www.tutorialspoint.com/entrepreneurship_development/entrepreneurship_development_introduction.htm</a:t>
            </a:r>
            <a:endParaRPr b="0" i="0" sz="17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5"/>
              </a:rPr>
              <a:t>https://squareup.com/us/en/the-bottom-line/operating-your-business/8-easy-ways-to-stay-on-top-of-industry-trends</a:t>
            </a:r>
            <a:endParaRPr b="0" i="0" sz="17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6"/>
              </a:rPr>
              <a:t>https://www.coursera.org/articles/market-analysis</a:t>
            </a:r>
            <a:r>
              <a:rPr b="0" i="0" lang="en-US" sz="1700" u="none" cap="none" strike="noStrike">
                <a:solidFill>
                  <a:schemeClr val="dk1"/>
                </a:solidFill>
                <a:latin typeface="Arial"/>
                <a:ea typeface="Arial"/>
                <a:cs typeface="Arial"/>
                <a:sym typeface="Arial"/>
              </a:rPr>
              <a:t> </a:t>
            </a:r>
            <a:endParaRPr b="0" i="0" sz="17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7"/>
              </a:rPr>
              <a:t>https://www.forbes.com/sites/forbescoachescouncil/2021/02/18/11-ways-to-stay-up-on-the-latest-industry-developments/</a:t>
            </a:r>
            <a:r>
              <a:rPr b="0" i="0" lang="en-US" sz="1700" u="none" cap="none" strike="noStrike">
                <a:solidFill>
                  <a:schemeClr val="dk1"/>
                </a:solidFill>
                <a:latin typeface="Arial"/>
                <a:ea typeface="Arial"/>
                <a:cs typeface="Arial"/>
                <a:sym typeface="Arial"/>
              </a:rPr>
              <a:t> </a:t>
            </a:r>
            <a:endParaRPr b="0" i="0" sz="17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8"/>
              </a:rPr>
              <a:t>https://www.entrepreneur.com/growing-a-business/7-tips-to-stay-ahead-of-the-curve-in-your-industry/452436</a:t>
            </a:r>
            <a:r>
              <a:rPr b="0" i="0" lang="en-US" sz="1700" u="none" cap="none" strike="noStrike">
                <a:solidFill>
                  <a:schemeClr val="dk1"/>
                </a:solidFill>
                <a:latin typeface="Arial"/>
                <a:ea typeface="Arial"/>
                <a:cs typeface="Arial"/>
                <a:sym typeface="Arial"/>
              </a:rPr>
              <a:t> </a:t>
            </a:r>
            <a:endParaRPr b="0" i="0" sz="17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9"/>
              </a:rPr>
              <a:t>https://www.quora.com/How-do-you-stay-informed-about-industry-trends-and-changes-in-the-market-1</a:t>
            </a:r>
            <a:r>
              <a:rPr b="0" i="0" lang="en-US" sz="1700" u="none" cap="none" strike="noStrike">
                <a:solidFill>
                  <a:schemeClr val="dk1"/>
                </a:solidFill>
                <a:latin typeface="Arial"/>
                <a:ea typeface="Arial"/>
                <a:cs typeface="Arial"/>
                <a:sym typeface="Arial"/>
              </a:rPr>
              <a:t> </a:t>
            </a:r>
            <a:endParaRPr b="0" i="0" sz="17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10"/>
              </a:rPr>
              <a:t>https://medium.com/@priyanka.hashtag/how-to-stay-updated-and-informed-about-industry-trends-and-updates-in-digital-marketing-3573eec5a92a</a:t>
            </a:r>
            <a:r>
              <a:rPr b="0" i="0" lang="en-US" sz="1700" u="none" cap="none" strike="noStrike">
                <a:solidFill>
                  <a:schemeClr val="dk1"/>
                </a:solidFill>
                <a:latin typeface="Arial"/>
                <a:ea typeface="Arial"/>
                <a:cs typeface="Arial"/>
                <a:sym typeface="Arial"/>
              </a:rPr>
              <a:t> </a:t>
            </a:r>
            <a:endParaRPr b="0" i="0" sz="17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11"/>
              </a:rPr>
              <a:t>https://www.shopify.com/blog/market-analysis</a:t>
            </a:r>
            <a:r>
              <a:rPr b="0" i="0" lang="en-US" sz="1700" u="none" cap="none" strike="noStrike">
                <a:solidFill>
                  <a:schemeClr val="dk1"/>
                </a:solidFill>
                <a:latin typeface="Arial"/>
                <a:ea typeface="Arial"/>
                <a:cs typeface="Arial"/>
                <a:sym typeface="Arial"/>
              </a:rPr>
              <a:t> </a:t>
            </a:r>
            <a:endParaRPr/>
          </a:p>
          <a:p>
            <a:pPr indent="-285750" lvl="0" marL="285750" marR="0" rtl="0" algn="just">
              <a:lnSpc>
                <a:spcPct val="100000"/>
              </a:lnSpc>
              <a:spcBef>
                <a:spcPts val="0"/>
              </a:spcBef>
              <a:spcAft>
                <a:spcPts val="0"/>
              </a:spcAft>
              <a:buClr>
                <a:srgbClr val="000000"/>
              </a:buClr>
              <a:buSzPts val="1700"/>
              <a:buFont typeface="Arial"/>
              <a:buChar char="•"/>
            </a:pPr>
            <a:r>
              <a:rPr b="0" i="0" lang="en-US" sz="1700" u="none" cap="none" strike="noStrike">
                <a:solidFill>
                  <a:schemeClr val="dk1"/>
                </a:solidFill>
                <a:latin typeface="Arial"/>
                <a:ea typeface="Arial"/>
                <a:cs typeface="Arial"/>
                <a:sym typeface="Arial"/>
              </a:rPr>
              <a:t>"The Skills You Need to Start a Great Business." Mind Tools Content Team.</a:t>
            </a:r>
            <a:endParaRPr/>
          </a:p>
          <a:p>
            <a:pPr indent="-285750" lvl="0" marL="285750" marR="0" rtl="0" algn="just">
              <a:lnSpc>
                <a:spcPct val="100000"/>
              </a:lnSpc>
              <a:spcBef>
                <a:spcPts val="0"/>
              </a:spcBef>
              <a:spcAft>
                <a:spcPts val="0"/>
              </a:spcAft>
              <a:buClr>
                <a:srgbClr val="000000"/>
              </a:buClr>
              <a:buSzPts val="1700"/>
              <a:buFont typeface="Arial"/>
              <a:buChar char="•"/>
            </a:pPr>
            <a:r>
              <a:rPr b="0" i="0" lang="en-US" sz="1700" u="none" cap="none" strike="noStrike">
                <a:solidFill>
                  <a:schemeClr val="dk1"/>
                </a:solidFill>
                <a:latin typeface="Arial"/>
                <a:ea typeface="Arial"/>
                <a:cs typeface="Arial"/>
                <a:sym typeface="Arial"/>
              </a:rPr>
              <a:t>Forbes (2021). Pandemic Fuels Global Growth Of Entrepreneurship And Startup Frenzy [online]</a:t>
            </a:r>
            <a:endParaRPr/>
          </a:p>
          <a:p>
            <a:pPr indent="-285750" lvl="0" marL="285750" marR="0" rtl="0" algn="just">
              <a:lnSpc>
                <a:spcPct val="100000"/>
              </a:lnSpc>
              <a:spcBef>
                <a:spcPts val="0"/>
              </a:spcBef>
              <a:spcAft>
                <a:spcPts val="0"/>
              </a:spcAft>
              <a:buClr>
                <a:srgbClr val="000000"/>
              </a:buClr>
              <a:buSzPts val="1700"/>
              <a:buFont typeface="Arial"/>
              <a:buChar char="•"/>
            </a:pPr>
            <a:r>
              <a:rPr b="0" i="0" lang="en-US" sz="1700" u="none" cap="none" strike="noStrike">
                <a:solidFill>
                  <a:schemeClr val="dk1"/>
                </a:solidFill>
                <a:latin typeface="Arial"/>
                <a:ea typeface="Arial"/>
                <a:cs typeface="Arial"/>
                <a:sym typeface="Arial"/>
              </a:rPr>
              <a:t>Jennifer Herrity (2023)“A Guide to Entrepreneurial Skills: Definition and Examples”</a:t>
            </a:r>
            <a:endParaRPr/>
          </a:p>
          <a:p>
            <a:pPr indent="-285750" lvl="0" marL="285750" marR="0" rtl="0" algn="just">
              <a:lnSpc>
                <a:spcPct val="100000"/>
              </a:lnSpc>
              <a:spcBef>
                <a:spcPts val="0"/>
              </a:spcBef>
              <a:spcAft>
                <a:spcPts val="0"/>
              </a:spcAft>
              <a:buClr>
                <a:srgbClr val="000000"/>
              </a:buClr>
              <a:buSzPts val="1700"/>
              <a:buFont typeface="Arial"/>
              <a:buChar char="•"/>
            </a:pPr>
            <a:r>
              <a:rPr b="0" i="0" lang="en-US" sz="1700" u="none" cap="none" strike="noStrike">
                <a:solidFill>
                  <a:schemeClr val="dk1"/>
                </a:solidFill>
                <a:latin typeface="Arial"/>
                <a:ea typeface="Arial"/>
                <a:cs typeface="Arial"/>
                <a:sym typeface="Arial"/>
              </a:rPr>
              <a:t>Catherine Cote (2020) “MUST-HAVE ENTREPRENEURIAL SKILLS FOR ASPIRING BUSINESS OWNERS”</a:t>
            </a:r>
            <a:endParaRPr/>
          </a:p>
          <a:p>
            <a:pPr indent="-177800" lvl="0" marL="285750" marR="0" rtl="0" algn="just">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177800" lvl="0" marL="285750" marR="0" rtl="0" algn="just">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177800" lvl="0" marL="285750" marR="0" rtl="0" algn="l">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2" name="Shape 1332"/>
        <p:cNvGrpSpPr/>
        <p:nvPr/>
      </p:nvGrpSpPr>
      <p:grpSpPr>
        <a:xfrm>
          <a:off x="0" y="0"/>
          <a:ext cx="0" cy="0"/>
          <a:chOff x="0" y="0"/>
          <a:chExt cx="0" cy="0"/>
        </a:xfrm>
      </p:grpSpPr>
      <p:pic>
        <p:nvPicPr>
          <p:cNvPr id="1333" name="Google Shape;1333;p164"/>
          <p:cNvPicPr preferRelativeResize="0"/>
          <p:nvPr/>
        </p:nvPicPr>
        <p:blipFill rotWithShape="1">
          <a:blip r:embed="rId3">
            <a:alphaModFix/>
          </a:blip>
          <a:srcRect b="0" l="0" r="0" t="0"/>
          <a:stretch/>
        </p:blipFill>
        <p:spPr>
          <a:xfrm>
            <a:off x="2838" y="-3416"/>
            <a:ext cx="10688975" cy="7559673"/>
          </a:xfrm>
          <a:prstGeom prst="rect">
            <a:avLst/>
          </a:prstGeom>
          <a:noFill/>
          <a:ln>
            <a:noFill/>
          </a:ln>
        </p:spPr>
      </p:pic>
      <p:sp>
        <p:nvSpPr>
          <p:cNvPr id="1334" name="Google Shape;1334;p164"/>
          <p:cNvSpPr txBox="1"/>
          <p:nvPr/>
        </p:nvSpPr>
        <p:spPr>
          <a:xfrm>
            <a:off x="848803" y="1289474"/>
            <a:ext cx="8730093" cy="4801274"/>
          </a:xfrm>
          <a:prstGeom prst="rect">
            <a:avLst/>
          </a:prstGeom>
          <a:noFill/>
          <a:ln>
            <a:noFill/>
          </a:ln>
        </p:spPr>
        <p:txBody>
          <a:bodyPr anchorCtr="0" anchor="t" bIns="45700" lIns="91425" spcFirstLastPara="1" rIns="91425" wrap="square" tIns="45700">
            <a:spAutoFit/>
          </a:bodyPr>
          <a:lstStyle/>
          <a:p>
            <a:pPr indent="-342900" lvl="0" marL="34290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4"/>
              </a:rPr>
              <a:t>https://www.investopedia.com/articles/personal-finance/111015/story-uber.asp</a:t>
            </a:r>
            <a:r>
              <a:rPr b="0" i="0" lang="en-US" sz="1700" u="sng" cap="none" strike="noStrike">
                <a:solidFill>
                  <a:srgbClr val="0070C0"/>
                </a:solidFill>
                <a:latin typeface="Arial"/>
                <a:ea typeface="Arial"/>
                <a:cs typeface="Arial"/>
                <a:sym typeface="Arial"/>
              </a:rPr>
              <a:t> </a:t>
            </a:r>
            <a:endParaRPr b="0" i="0" sz="1700" u="none" cap="none" strike="noStrike">
              <a:solidFill>
                <a:srgbClr val="0070C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5"/>
              </a:rPr>
              <a:t>https://startuptalky.com/spotify_success_story/</a:t>
            </a:r>
            <a:endParaRPr b="0" i="0" sz="1700" u="none" cap="none" strike="noStrike">
              <a:solidFill>
                <a:srgbClr val="0070C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6"/>
              </a:rPr>
              <a:t>https://newsroom.spotify.com/company-info/</a:t>
            </a:r>
            <a:endParaRPr b="0" i="0" sz="1700" u="none" cap="none" strike="noStrike">
              <a:solidFill>
                <a:srgbClr val="0070C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7"/>
              </a:rPr>
              <a:t>https://www.forbes.com/sites/daviddawkins/2021/07/07/wise-founders-krmann-and-hinrikus-become-first-estonian-tech-billionaires-after-london-ipo/</a:t>
            </a:r>
            <a:endParaRPr b="0" i="0" sz="1700" u="none" cap="none" strike="noStrike">
              <a:solidFill>
                <a:srgbClr val="0070C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8"/>
              </a:rPr>
              <a:t>https://www.investopedia.com/terms/s/swot.asp</a:t>
            </a:r>
            <a:endParaRPr b="0" i="0" sz="1700" u="none" cap="none" strike="noStrike">
              <a:solidFill>
                <a:srgbClr val="0070C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9"/>
              </a:rPr>
              <a:t>https://www.forentrepreneurs.com/startup-ideation/</a:t>
            </a:r>
            <a:endParaRPr b="0" i="0" sz="1700" u="sng" cap="none" strike="noStrike">
              <a:solidFill>
                <a:srgbClr val="0070C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Berry, T. (2024, January 3). How to Write and conduct a Competitive Analysis - Bplans. Bplans: Free Business Planning Resources andTemplates </a:t>
            </a:r>
            <a:r>
              <a:rPr b="0" i="0" lang="en-US" sz="1700" u="sng" cap="none" strike="noStrike">
                <a:solidFill>
                  <a:schemeClr val="hlink"/>
                </a:solidFill>
                <a:latin typeface="Arial"/>
                <a:ea typeface="Arial"/>
                <a:cs typeface="Arial"/>
                <a:sym typeface="Arial"/>
                <a:hlinkClick r:id="rId10"/>
              </a:rPr>
              <a:t>https://www.bplans.com/business-planning/how-to-write/competition/</a:t>
            </a:r>
            <a:endParaRPr b="0" i="0" sz="17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Collaborators, Q. (2023, August 30). Strategic Vision: Guide for Companies with Examples. QuestionPro. </a:t>
            </a:r>
            <a:r>
              <a:rPr b="0" i="0" lang="en-US" sz="1700" u="sng" cap="none" strike="noStrike">
                <a:solidFill>
                  <a:schemeClr val="hlink"/>
                </a:solidFill>
                <a:latin typeface="Arial"/>
                <a:ea typeface="Arial"/>
                <a:cs typeface="Arial"/>
                <a:sym typeface="Arial"/>
                <a:hlinkClick r:id="rId11"/>
              </a:rPr>
              <a:t>https://www.questionpro.com/blog/strategic-vision/</a:t>
            </a:r>
            <a:endParaRPr b="0" i="0" sz="17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Creating a risk management plan for your business | SafetyCulture. (2023, December 13). SafetyCulture.</a:t>
            </a:r>
            <a:r>
              <a:rPr b="0" i="0" lang="en-US" sz="1700" u="sng" cap="none" strike="noStrike">
                <a:solidFill>
                  <a:schemeClr val="hlink"/>
                </a:solidFill>
                <a:latin typeface="Arial"/>
                <a:ea typeface="Arial"/>
                <a:cs typeface="Arial"/>
                <a:sym typeface="Arial"/>
                <a:hlinkClick r:id="rId12"/>
              </a:rPr>
              <a:t>https://safetyculture.com/topics/risk-management/risk-management-plan/</a:t>
            </a:r>
            <a:endParaRPr b="0" i="0" sz="17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Differentiation Strategy: 5 ways to differentiate your product. (2022, August 4). Masterclass. Retrieved February 22, 2024, from </a:t>
            </a:r>
            <a:r>
              <a:rPr b="0" i="0" lang="en-US" sz="1700" u="sng" cap="none" strike="noStrike">
                <a:solidFill>
                  <a:schemeClr val="hlink"/>
                </a:solidFill>
                <a:latin typeface="Arial"/>
                <a:ea typeface="Arial"/>
                <a:cs typeface="Arial"/>
                <a:sym typeface="Arial"/>
                <a:hlinkClick r:id="rId13"/>
              </a:rPr>
              <a:t>https://www.masterclass.com/articles/differentiation-strategy</a:t>
            </a:r>
            <a:r>
              <a:rPr b="0" i="0" lang="en-US" sz="1700" u="none" cap="none" strike="noStrike">
                <a:solidFill>
                  <a:srgbClr val="000000"/>
                </a:solidFill>
                <a:latin typeface="Arial"/>
                <a:ea typeface="Arial"/>
                <a:cs typeface="Arial"/>
                <a:sym typeface="Arial"/>
              </a:rPr>
              <a:t> </a:t>
            </a:r>
            <a:endParaRPr/>
          </a:p>
        </p:txBody>
      </p:sp>
    </p:spTree>
  </p:cSld>
  <p:clrMapOvr>
    <a:masterClrMapping/>
  </p:clrMapOvr>
</p:sld>
</file>

<file path=ppt/slides/slide1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2" name="Shape 1342"/>
        <p:cNvGrpSpPr/>
        <p:nvPr/>
      </p:nvGrpSpPr>
      <p:grpSpPr>
        <a:xfrm>
          <a:off x="0" y="0"/>
          <a:ext cx="0" cy="0"/>
          <a:chOff x="0" y="0"/>
          <a:chExt cx="0" cy="0"/>
        </a:xfrm>
      </p:grpSpPr>
      <p:sp>
        <p:nvSpPr>
          <p:cNvPr id="1343" name="Google Shape;1343;p165"/>
          <p:cNvSpPr/>
          <p:nvPr/>
        </p:nvSpPr>
        <p:spPr>
          <a:xfrm>
            <a:off x="2105" y="0"/>
            <a:ext cx="10711467" cy="7575583"/>
          </a:xfrm>
          <a:custGeom>
            <a:rect b="b" l="l" r="r" t="t"/>
            <a:pathLst>
              <a:path extrusionOk="0" h="7559675" w="10688973">
                <a:moveTo>
                  <a:pt x="0" y="0"/>
                </a:moveTo>
                <a:lnTo>
                  <a:pt x="10688973" y="0"/>
                </a:lnTo>
                <a:lnTo>
                  <a:pt x="10688973" y="7559675"/>
                </a:lnTo>
                <a:lnTo>
                  <a:pt x="0" y="7559675"/>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1344" name="Google Shape;1344;p165"/>
          <p:cNvSpPr txBox="1"/>
          <p:nvPr/>
        </p:nvSpPr>
        <p:spPr>
          <a:xfrm>
            <a:off x="932330" y="1154139"/>
            <a:ext cx="8579662" cy="5755422"/>
          </a:xfrm>
          <a:prstGeom prst="rect">
            <a:avLst/>
          </a:prstGeom>
          <a:noFill/>
          <a:ln>
            <a:noFill/>
          </a:ln>
        </p:spPr>
        <p:txBody>
          <a:bodyPr anchorCtr="0" anchor="t" bIns="0" lIns="0" spcFirstLastPara="1" rIns="0" wrap="square" tIns="0">
            <a:spAutoFit/>
          </a:bodyPr>
          <a:lstStyle/>
          <a:p>
            <a:pPr indent="-285750" lvl="1" marL="409200" marR="0" rtl="0" algn="l">
              <a:lnSpc>
                <a:spcPct val="100000"/>
              </a:lnSpc>
              <a:spcBef>
                <a:spcPts val="0"/>
              </a:spcBef>
              <a:spcAft>
                <a:spcPts val="0"/>
              </a:spcAft>
              <a:buClr>
                <a:srgbClr val="000000"/>
              </a:buClr>
              <a:buSzPts val="1300"/>
              <a:buFont typeface="Arial"/>
              <a:buChar char="•"/>
            </a:pPr>
            <a:r>
              <a:rPr b="0" i="0" lang="en-US" sz="1700" u="none" cap="none" strike="noStrike">
                <a:solidFill>
                  <a:srgbClr val="000000"/>
                </a:solidFill>
                <a:latin typeface="Arial"/>
                <a:ea typeface="Arial"/>
                <a:cs typeface="Arial"/>
                <a:sym typeface="Arial"/>
              </a:rPr>
              <a:t>Hayes, A. (2022, November 13). What risks does an entrepreneur face? Investopedia. </a:t>
            </a:r>
            <a:r>
              <a:rPr b="0" i="0" lang="en-US" sz="1700" u="sng" cap="none" strike="noStrike">
                <a:solidFill>
                  <a:schemeClr val="hlink"/>
                </a:solidFill>
                <a:latin typeface="Arial"/>
                <a:ea typeface="Arial"/>
                <a:cs typeface="Arial"/>
                <a:sym typeface="Arial"/>
                <a:hlinkClick r:id="rId4"/>
              </a:rPr>
              <a:t>https://www.investopedia.com/ask/answers/040615/what-risks-does-entrepreneur-face.asp</a:t>
            </a:r>
            <a:r>
              <a:rPr b="0" i="0" lang="en-US" sz="1700" u="none" cap="none" strike="noStrike">
                <a:solidFill>
                  <a:srgbClr val="000000"/>
                </a:solidFill>
                <a:latin typeface="Arial"/>
                <a:ea typeface="Arial"/>
                <a:cs typeface="Arial"/>
                <a:sym typeface="Arial"/>
              </a:rPr>
              <a:t> </a:t>
            </a:r>
            <a:endParaRPr b="0" i="0" sz="1700" u="none" cap="none" strike="noStrike">
              <a:solidFill>
                <a:srgbClr val="000000"/>
              </a:solidFill>
              <a:latin typeface="Arial"/>
              <a:ea typeface="Arial"/>
              <a:cs typeface="Arial"/>
              <a:sym typeface="Arial"/>
            </a:endParaRPr>
          </a:p>
          <a:p>
            <a:pPr indent="-136174" lvl="1" marL="259624" marR="0" rtl="0" algn="l">
              <a:lnSpc>
                <a:spcPct val="100000"/>
              </a:lnSpc>
              <a:spcBef>
                <a:spcPts val="0"/>
              </a:spcBef>
              <a:spcAft>
                <a:spcPts val="0"/>
              </a:spcAft>
              <a:buClr>
                <a:srgbClr val="000000"/>
              </a:buClr>
              <a:buSzPts val="1300"/>
              <a:buFont typeface="Arial"/>
              <a:buChar char="•"/>
            </a:pPr>
            <a:r>
              <a:rPr b="0" i="0" lang="en-US" sz="1700" u="none" cap="none" strike="noStrike">
                <a:solidFill>
                  <a:srgbClr val="000000"/>
                </a:solidFill>
                <a:latin typeface="Arial"/>
                <a:ea typeface="Arial"/>
                <a:cs typeface="Arial"/>
                <a:sym typeface="Arial"/>
              </a:rPr>
              <a:t>Hayes, A. (2024, January 25). Business Plan: What It Is, What's Included, and How to Write One. Investopedia. </a:t>
            </a:r>
            <a:r>
              <a:rPr b="0" i="0" lang="en-US" sz="1700" u="sng" cap="none" strike="noStrike">
                <a:solidFill>
                  <a:schemeClr val="hlink"/>
                </a:solidFill>
                <a:latin typeface="Arial"/>
                <a:ea typeface="Arial"/>
                <a:cs typeface="Arial"/>
                <a:sym typeface="Arial"/>
                <a:hlinkClick r:id="rId5"/>
              </a:rPr>
              <a:t>https://www.investopedia.com/terms/b/business-plan.asp</a:t>
            </a:r>
            <a:r>
              <a:rPr b="0" i="0" lang="en-US" sz="1700" u="none" cap="none" strike="noStrike">
                <a:solidFill>
                  <a:srgbClr val="000000"/>
                </a:solidFill>
                <a:latin typeface="Arial"/>
                <a:ea typeface="Arial"/>
                <a:cs typeface="Arial"/>
                <a:sym typeface="Arial"/>
              </a:rPr>
              <a:t> </a:t>
            </a:r>
            <a:endParaRPr b="0" i="0" sz="1700" u="none" cap="none" strike="noStrike">
              <a:solidFill>
                <a:srgbClr val="000000"/>
              </a:solidFill>
              <a:latin typeface="Arial"/>
              <a:ea typeface="Arial"/>
              <a:cs typeface="Arial"/>
              <a:sym typeface="Arial"/>
            </a:endParaRPr>
          </a:p>
          <a:p>
            <a:pPr indent="-136174" lvl="1" marL="259624" marR="0" rtl="0" algn="l">
              <a:lnSpc>
                <a:spcPct val="100000"/>
              </a:lnSpc>
              <a:spcBef>
                <a:spcPts val="0"/>
              </a:spcBef>
              <a:spcAft>
                <a:spcPts val="0"/>
              </a:spcAft>
              <a:buClr>
                <a:srgbClr val="000000"/>
              </a:buClr>
              <a:buSzPts val="1300"/>
              <a:buFont typeface="Arial"/>
              <a:buChar char="•"/>
            </a:pPr>
            <a:r>
              <a:rPr b="0" i="0" lang="en-US" sz="1700" u="none" cap="none" strike="noStrike">
                <a:solidFill>
                  <a:srgbClr val="000000"/>
                </a:solidFill>
                <a:latin typeface="Arial"/>
                <a:ea typeface="Arial"/>
                <a:cs typeface="Arial"/>
                <a:sym typeface="Arial"/>
              </a:rPr>
              <a:t>Market Segmentation: Definition, Types &amp; Best Practices. (2023, September 25). Qualtrics. </a:t>
            </a:r>
            <a:r>
              <a:rPr b="0" i="0" lang="en-US" sz="1700" u="sng" cap="none" strike="noStrike">
                <a:solidFill>
                  <a:schemeClr val="hlink"/>
                </a:solidFill>
                <a:latin typeface="Arial"/>
                <a:ea typeface="Arial"/>
                <a:cs typeface="Arial"/>
                <a:sym typeface="Arial"/>
                <a:hlinkClick r:id="rId6"/>
              </a:rPr>
              <a:t>https://www.qualtrics.com/uk/experience-management/brand/market-segmentation/</a:t>
            </a:r>
            <a:r>
              <a:rPr b="0" i="0" lang="en-US" sz="1700" u="none" cap="none" strike="noStrike">
                <a:solidFill>
                  <a:srgbClr val="000000"/>
                </a:solidFill>
                <a:latin typeface="Arial"/>
                <a:ea typeface="Arial"/>
                <a:cs typeface="Arial"/>
                <a:sym typeface="Arial"/>
              </a:rPr>
              <a:t> </a:t>
            </a:r>
            <a:endParaRPr b="0" i="0" sz="1700" u="none" cap="none" strike="noStrike">
              <a:solidFill>
                <a:srgbClr val="000000"/>
              </a:solidFill>
              <a:latin typeface="Arial"/>
              <a:ea typeface="Arial"/>
              <a:cs typeface="Arial"/>
              <a:sym typeface="Arial"/>
            </a:endParaRPr>
          </a:p>
          <a:p>
            <a:pPr indent="-136174" lvl="1" marL="259624" marR="0" rtl="0" algn="l">
              <a:lnSpc>
                <a:spcPct val="100000"/>
              </a:lnSpc>
              <a:spcBef>
                <a:spcPts val="0"/>
              </a:spcBef>
              <a:spcAft>
                <a:spcPts val="0"/>
              </a:spcAft>
              <a:buClr>
                <a:srgbClr val="000000"/>
              </a:buClr>
              <a:buSzPts val="1300"/>
              <a:buFont typeface="Arial"/>
              <a:buChar char="•"/>
            </a:pPr>
            <a:r>
              <a:rPr b="0" i="0" lang="en-US" sz="1700" u="none" cap="none" strike="noStrike">
                <a:solidFill>
                  <a:srgbClr val="000000"/>
                </a:solidFill>
                <a:latin typeface="Arial"/>
                <a:ea typeface="Arial"/>
                <a:cs typeface="Arial"/>
                <a:sym typeface="Arial"/>
              </a:rPr>
              <a:t>Shewan, D., &amp; Shewan, D. (2024, January 25). How to do a SWOT Analysis (With examples &amp; free template!). WordStream. </a:t>
            </a:r>
            <a:r>
              <a:rPr b="0" i="0" lang="en-US" sz="1700" u="sng" cap="none" strike="noStrike">
                <a:solidFill>
                  <a:schemeClr val="hlink"/>
                </a:solidFill>
                <a:latin typeface="Arial"/>
                <a:ea typeface="Arial"/>
                <a:cs typeface="Arial"/>
                <a:sym typeface="Arial"/>
                <a:hlinkClick r:id="rId7"/>
              </a:rPr>
              <a:t>https://www.wordstream.com/blog/ws/2017/12/20/swot-analysis</a:t>
            </a:r>
            <a:r>
              <a:rPr b="0" i="0" lang="en-US" sz="1700" u="none" cap="none" strike="noStrike">
                <a:solidFill>
                  <a:srgbClr val="000000"/>
                </a:solidFill>
                <a:latin typeface="Arial"/>
                <a:ea typeface="Arial"/>
                <a:cs typeface="Arial"/>
                <a:sym typeface="Arial"/>
              </a:rPr>
              <a:t> </a:t>
            </a:r>
            <a:endParaRPr b="0" i="0" sz="1700" u="none" cap="none" strike="noStrike">
              <a:solidFill>
                <a:srgbClr val="000000"/>
              </a:solidFill>
              <a:latin typeface="Arial"/>
              <a:ea typeface="Arial"/>
              <a:cs typeface="Arial"/>
              <a:sym typeface="Arial"/>
            </a:endParaRPr>
          </a:p>
          <a:p>
            <a:pPr indent="-136174" lvl="1" marL="259624" marR="0" rtl="0" algn="l">
              <a:lnSpc>
                <a:spcPct val="100000"/>
              </a:lnSpc>
              <a:spcBef>
                <a:spcPts val="0"/>
              </a:spcBef>
              <a:spcAft>
                <a:spcPts val="0"/>
              </a:spcAft>
              <a:buClr>
                <a:srgbClr val="000000"/>
              </a:buClr>
              <a:buSzPts val="1300"/>
              <a:buFont typeface="Arial"/>
              <a:buChar char="•"/>
            </a:pPr>
            <a:r>
              <a:rPr b="0" i="0" lang="en-US" sz="1700" u="none" cap="none" strike="noStrike">
                <a:solidFill>
                  <a:srgbClr val="000000"/>
                </a:solidFill>
                <a:latin typeface="Arial"/>
                <a:ea typeface="Arial"/>
                <a:cs typeface="Arial"/>
                <a:sym typeface="Arial"/>
              </a:rPr>
              <a:t>Top 10 components of a business Plan - SmartAsset | SmartAsset. (2022, November 16). </a:t>
            </a:r>
            <a:r>
              <a:rPr b="0" i="0" lang="en-US" sz="1700" u="sng" cap="none" strike="noStrike">
                <a:solidFill>
                  <a:schemeClr val="hlink"/>
                </a:solidFill>
                <a:latin typeface="Arial"/>
                <a:ea typeface="Arial"/>
                <a:cs typeface="Arial"/>
                <a:sym typeface="Arial"/>
                <a:hlinkClick r:id="rId8"/>
              </a:rPr>
              <a:t>https://smartasset.com/small-business/top-components-of-a-business-plan</a:t>
            </a:r>
            <a:r>
              <a:rPr b="0" i="0" lang="en-US" sz="1700" u="none" cap="none" strike="noStrike">
                <a:solidFill>
                  <a:srgbClr val="000000"/>
                </a:solidFill>
                <a:latin typeface="Arial"/>
                <a:ea typeface="Arial"/>
                <a:cs typeface="Arial"/>
                <a:sym typeface="Arial"/>
              </a:rPr>
              <a:t> </a:t>
            </a:r>
            <a:endParaRPr/>
          </a:p>
          <a:p>
            <a:pPr indent="-136174" lvl="1" marL="259624" marR="0" rtl="0" algn="l">
              <a:lnSpc>
                <a:spcPct val="100000"/>
              </a:lnSpc>
              <a:spcBef>
                <a:spcPts val="0"/>
              </a:spcBef>
              <a:spcAft>
                <a:spcPts val="0"/>
              </a:spcAft>
              <a:buClr>
                <a:srgbClr val="000000"/>
              </a:buClr>
              <a:buSzPts val="1300"/>
              <a:buFont typeface="Arial"/>
              <a:buChar char="•"/>
            </a:pPr>
            <a:r>
              <a:rPr b="0" i="0" lang="en-US" sz="1700" u="none" cap="none" strike="noStrike">
                <a:solidFill>
                  <a:schemeClr val="dk1"/>
                </a:solidFill>
                <a:latin typeface="Arial"/>
                <a:ea typeface="Arial"/>
                <a:cs typeface="Arial"/>
                <a:sym typeface="Arial"/>
              </a:rPr>
              <a:t>Allen, Danica R, and American Society For Quality. Customer Satisfaction Research Management : A Comprehensive Guide to Integrating Customer Loyalty and Satisfaction Metrics in the Management of Complex Organizations. New Delhi, New Age International, 2010.</a:t>
            </a:r>
            <a:endParaRPr/>
          </a:p>
          <a:p>
            <a:pPr indent="-136174" lvl="1" marL="259624" marR="0" rtl="0" algn="l">
              <a:lnSpc>
                <a:spcPct val="100000"/>
              </a:lnSpc>
              <a:spcBef>
                <a:spcPts val="0"/>
              </a:spcBef>
              <a:spcAft>
                <a:spcPts val="0"/>
              </a:spcAft>
              <a:buClr>
                <a:srgbClr val="000000"/>
              </a:buClr>
              <a:buSzPts val="1300"/>
              <a:buFont typeface="Arial"/>
              <a:buChar char="•"/>
            </a:pPr>
            <a:r>
              <a:rPr b="0" i="0" lang="en-US" sz="1700" u="none" cap="none" strike="noStrike">
                <a:solidFill>
                  <a:schemeClr val="dk1"/>
                </a:solidFill>
                <a:latin typeface="Arial"/>
                <a:ea typeface="Arial"/>
                <a:cs typeface="Arial"/>
                <a:sym typeface="Arial"/>
              </a:rPr>
              <a:t>Baran, Roger J, and Robert J Galka. Customer Relationship Management : The Foundation of Contemporary Marketing Strategy. New York, Routledge, 2017. </a:t>
            </a:r>
            <a:endParaRPr/>
          </a:p>
          <a:p>
            <a:pPr indent="-136174" lvl="1" marL="259624" marR="0" rtl="0" algn="l">
              <a:lnSpc>
                <a:spcPct val="100000"/>
              </a:lnSpc>
              <a:spcBef>
                <a:spcPts val="0"/>
              </a:spcBef>
              <a:spcAft>
                <a:spcPts val="0"/>
              </a:spcAft>
              <a:buClr>
                <a:srgbClr val="000000"/>
              </a:buClr>
              <a:buSzPts val="1300"/>
              <a:buFont typeface="Arial"/>
              <a:buChar char="•"/>
            </a:pPr>
            <a:r>
              <a:rPr b="0" i="0" lang="en-US" sz="1700" u="none" cap="none" strike="noStrike">
                <a:solidFill>
                  <a:schemeClr val="dk1"/>
                </a:solidFill>
                <a:latin typeface="Arial"/>
                <a:ea typeface="Arial"/>
                <a:cs typeface="Arial"/>
                <a:sym typeface="Arial"/>
              </a:rPr>
              <a:t>Bendle, Neil T, et al. Marketing Metrics : The Definitive Guide to Measuring Marketing Performance. Noida, Pearson, 2011.</a:t>
            </a:r>
            <a:endParaRPr/>
          </a:p>
          <a:p>
            <a:pPr indent="0" lvl="0" marL="0" marR="0" rtl="0" algn="just">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8" name="Shape 1348"/>
        <p:cNvGrpSpPr/>
        <p:nvPr/>
      </p:nvGrpSpPr>
      <p:grpSpPr>
        <a:xfrm>
          <a:off x="0" y="0"/>
          <a:ext cx="0" cy="0"/>
          <a:chOff x="0" y="0"/>
          <a:chExt cx="0" cy="0"/>
        </a:xfrm>
      </p:grpSpPr>
      <p:pic>
        <p:nvPicPr>
          <p:cNvPr id="1349" name="Google Shape;1349;p166"/>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1350" name="Google Shape;1350;p166"/>
          <p:cNvSpPr txBox="1"/>
          <p:nvPr/>
        </p:nvSpPr>
        <p:spPr>
          <a:xfrm>
            <a:off x="662258" y="537736"/>
            <a:ext cx="9251175" cy="7156544"/>
          </a:xfrm>
          <a:prstGeom prst="rect">
            <a:avLst/>
          </a:prstGeom>
          <a:noFill/>
          <a:ln>
            <a:noFill/>
          </a:ln>
        </p:spPr>
        <p:txBody>
          <a:bodyPr anchorCtr="0" anchor="t" bIns="91425" lIns="91425" spcFirstLastPara="1" rIns="91425" wrap="square" tIns="91425">
            <a:spAutoFit/>
          </a:bodyPr>
          <a:lstStyle/>
          <a:p>
            <a:pPr indent="-285750" lvl="0" marL="285750" marR="0" rtl="0" algn="l">
              <a:lnSpc>
                <a:spcPct val="100000"/>
              </a:lnSpc>
              <a:spcBef>
                <a:spcPts val="0"/>
              </a:spcBef>
              <a:spcAft>
                <a:spcPts val="0"/>
              </a:spcAft>
              <a:buClr>
                <a:srgbClr val="000000"/>
              </a:buClr>
              <a:buSzPts val="1700"/>
              <a:buFont typeface="Arial"/>
              <a:buChar char="•"/>
            </a:pPr>
            <a:r>
              <a:rPr b="0" i="0" lang="en-US" sz="1700" u="none" cap="none" strike="noStrike">
                <a:solidFill>
                  <a:schemeClr val="dk1"/>
                </a:solidFill>
                <a:latin typeface="Arial"/>
                <a:ea typeface="Arial"/>
                <a:cs typeface="Arial"/>
                <a:sym typeface="Arial"/>
              </a:rPr>
              <a:t>Carvill, Michelle, et al. Sustainable Marketing : How to Drive Profits with Purpose. London, Bloomsbury Business, 2021.</a:t>
            </a:r>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none" cap="none" strike="noStrike">
                <a:solidFill>
                  <a:schemeClr val="dk1"/>
                </a:solidFill>
                <a:latin typeface="Arial"/>
                <a:ea typeface="Arial"/>
                <a:cs typeface="Arial"/>
                <a:sym typeface="Arial"/>
              </a:rPr>
              <a:t>Seán De Búrca, et al. International Marketing : An SME Perspective. Harlow, Financial Times Prentice Hall, 2004.</a:t>
            </a:r>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none" cap="none" strike="noStrike">
                <a:solidFill>
                  <a:schemeClr val="dk1"/>
                </a:solidFill>
                <a:latin typeface="Arial"/>
                <a:ea typeface="Arial"/>
                <a:cs typeface="Arial"/>
                <a:sym typeface="Arial"/>
              </a:rPr>
              <a:t>Wheeler, Alina. Designing Brand Identity: An Essential Guide for the Entire Branding Team. 5th ed., Hoboken, New Jersey, Wiley, 2018.</a:t>
            </a:r>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none" cap="none" strike="noStrike">
                <a:solidFill>
                  <a:schemeClr val="dk1"/>
                </a:solidFill>
                <a:latin typeface="Arial"/>
                <a:ea typeface="Arial"/>
                <a:cs typeface="Arial"/>
                <a:sym typeface="Arial"/>
              </a:rPr>
              <a:t>Wioleta Kucharska, and Ewa Lechman. Technology Brands in the Digital Economy. Taylor &amp; Francis, 10 Mar. 2023.</a:t>
            </a:r>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none" cap="none" strike="noStrike">
                <a:solidFill>
                  <a:schemeClr val="dk1"/>
                </a:solidFill>
                <a:latin typeface="Arial"/>
                <a:ea typeface="Arial"/>
                <a:cs typeface="Arial"/>
                <a:sym typeface="Arial"/>
              </a:rPr>
              <a:t>Zheng, Minghai. The Art of Branding. Independently Published, 29 July 2023.</a:t>
            </a:r>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4"/>
              </a:rPr>
              <a:t>https://www.forbes.com/sites/forbesfinancecouncil/2023/01/12/seven-finance-tips-for-young-entrepreneurs/?sh=23db527c66f7</a:t>
            </a:r>
            <a:r>
              <a:rPr b="0" i="0" lang="en-US" sz="1700" u="none" cap="none" strike="noStrike">
                <a:solidFill>
                  <a:schemeClr val="dk1"/>
                </a:solidFill>
                <a:latin typeface="Arial"/>
                <a:ea typeface="Arial"/>
                <a:cs typeface="Arial"/>
                <a:sym typeface="Arial"/>
              </a:rPr>
              <a:t> </a:t>
            </a:r>
            <a:endParaRPr b="0" i="1" sz="17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5"/>
              </a:rPr>
              <a:t>https://www.entrepreneur.com/encyclopedia/cash-flow</a:t>
            </a:r>
            <a:r>
              <a:rPr b="0" i="0" lang="en-US" sz="1700" u="none" cap="none" strike="noStrike">
                <a:solidFill>
                  <a:schemeClr val="dk1"/>
                </a:solidFill>
                <a:latin typeface="Arial"/>
                <a:ea typeface="Arial"/>
                <a:cs typeface="Arial"/>
                <a:sym typeface="Arial"/>
              </a:rPr>
              <a:t> </a:t>
            </a:r>
            <a:endParaRPr/>
          </a:p>
          <a:p>
            <a:pPr indent="-285750" lvl="0" marL="285750" marR="0" rtl="0" algn="l">
              <a:lnSpc>
                <a:spcPct val="115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6"/>
              </a:rPr>
              <a:t>Small Business Encyclopedia</a:t>
            </a:r>
            <a:endParaRPr b="0" i="0" sz="1700" u="sng" cap="none" strike="noStrike">
              <a:solidFill>
                <a:schemeClr val="hlink"/>
              </a:solidFill>
              <a:latin typeface="Arial"/>
              <a:ea typeface="Arial"/>
              <a:cs typeface="Arial"/>
              <a:sym typeface="Arial"/>
            </a:endParaRPr>
          </a:p>
          <a:p>
            <a:pPr indent="-285750" lvl="0" marL="285750" marR="0" rtl="0" algn="l">
              <a:lnSpc>
                <a:spcPct val="115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7"/>
              </a:rPr>
              <a:t>https://iriscarbon.com/understanding-the-importance-of-risk-matrix-assessment-in-risk-management/</a:t>
            </a:r>
            <a:endParaRPr b="0" i="0" sz="1700" u="sng" cap="none" strike="noStrike">
              <a:solidFill>
                <a:schemeClr val="hlink"/>
              </a:solidFill>
              <a:latin typeface="Arial"/>
              <a:ea typeface="Arial"/>
              <a:cs typeface="Arial"/>
              <a:sym typeface="Arial"/>
            </a:endParaRPr>
          </a:p>
          <a:p>
            <a:pPr indent="-285750" lvl="0" marL="285750" marR="0" rtl="0" algn="l">
              <a:lnSpc>
                <a:spcPct val="115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8"/>
              </a:rPr>
              <a:t>https://commission.europa.eu/strategy-and-policy/eu-budget/long-term-eu-budget/2021-2027_en</a:t>
            </a:r>
            <a:endParaRPr b="0" i="0" sz="1700" u="sng" cap="none" strike="noStrike">
              <a:solidFill>
                <a:schemeClr val="hlink"/>
              </a:solidFill>
              <a:latin typeface="Arial"/>
              <a:ea typeface="Arial"/>
              <a:cs typeface="Arial"/>
              <a:sym typeface="Arial"/>
            </a:endParaRPr>
          </a:p>
          <a:p>
            <a:pPr indent="-285750" lvl="0" marL="285750" marR="0" rtl="0" algn="l">
              <a:lnSpc>
                <a:spcPct val="115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9"/>
              </a:rPr>
              <a:t>https://ec.europa.eu/social/main.jsp?catId=1317&amp;langId=en</a:t>
            </a:r>
            <a:endParaRPr b="0" i="0" sz="1700" u="sng" cap="none" strike="noStrike">
              <a:solidFill>
                <a:schemeClr val="hlink"/>
              </a:solidFill>
              <a:latin typeface="Arial"/>
              <a:ea typeface="Arial"/>
              <a:cs typeface="Arial"/>
              <a:sym typeface="Arial"/>
            </a:endParaRPr>
          </a:p>
          <a:p>
            <a:pPr indent="-285750" lvl="0" marL="285750" marR="0" rtl="0" algn="l">
              <a:lnSpc>
                <a:spcPct val="115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10"/>
              </a:rPr>
              <a:t>https://esco.ec.europa.eu/en</a:t>
            </a:r>
            <a:endParaRPr b="0" i="0" sz="1700" u="sng" cap="none" strike="noStrike">
              <a:solidFill>
                <a:schemeClr val="hlink"/>
              </a:solidFill>
              <a:latin typeface="Arial"/>
              <a:ea typeface="Arial"/>
              <a:cs typeface="Arial"/>
              <a:sym typeface="Arial"/>
            </a:endParaRPr>
          </a:p>
          <a:p>
            <a:pPr indent="-285750" lvl="0" marL="285750" marR="0" rtl="0" algn="l">
              <a:lnSpc>
                <a:spcPct val="115000"/>
              </a:lnSpc>
              <a:spcBef>
                <a:spcPts val="0"/>
              </a:spcBef>
              <a:spcAft>
                <a:spcPts val="0"/>
              </a:spcAft>
              <a:buClr>
                <a:srgbClr val="000000"/>
              </a:buClr>
              <a:buSzPts val="1700"/>
              <a:buFont typeface="Arial"/>
              <a:buChar char="•"/>
            </a:pPr>
            <a:r>
              <a:rPr b="0" i="0" lang="en-US" sz="1700" u="none" cap="none" strike="noStrike">
                <a:solidFill>
                  <a:schemeClr val="dk1"/>
                </a:solidFill>
                <a:latin typeface="Arial"/>
                <a:ea typeface="Arial"/>
                <a:cs typeface="Arial"/>
                <a:sym typeface="Arial"/>
              </a:rPr>
              <a:t>Jihyun Kang andJoris Van Ouytsel, </a:t>
            </a:r>
            <a:r>
              <a:rPr b="0" i="1" lang="en-US" sz="1700" u="none" cap="none" strike="noStrike">
                <a:solidFill>
                  <a:schemeClr val="dk1"/>
                </a:solidFill>
                <a:latin typeface="Arial"/>
                <a:ea typeface="Arial"/>
                <a:cs typeface="Arial"/>
                <a:sym typeface="Arial"/>
              </a:rPr>
              <a:t>Are Investors Willing to Use Zoom for Entrepreneurs’ Pitch Presentations?</a:t>
            </a:r>
            <a:endParaRPr/>
          </a:p>
          <a:p>
            <a:pPr indent="-285750" lvl="0" marL="285750" marR="0" rtl="0" algn="l">
              <a:lnSpc>
                <a:spcPct val="115000"/>
              </a:lnSpc>
              <a:spcBef>
                <a:spcPts val="0"/>
              </a:spcBef>
              <a:spcAft>
                <a:spcPts val="0"/>
              </a:spcAft>
              <a:buClr>
                <a:srgbClr val="000000"/>
              </a:buClr>
              <a:buSzPts val="1700"/>
              <a:buFont typeface="Arial"/>
              <a:buChar char="•"/>
            </a:pPr>
            <a:r>
              <a:rPr b="0" i="0" lang="en-US" sz="1700" u="none" cap="none" strike="noStrike">
                <a:solidFill>
                  <a:schemeClr val="dk1"/>
                </a:solidFill>
                <a:latin typeface="Arial"/>
                <a:ea typeface="Arial"/>
                <a:cs typeface="Arial"/>
                <a:sym typeface="Arial"/>
              </a:rPr>
              <a:t>Jeffrey R. Cornwall, David O. Vang, Jean M. Hartman, </a:t>
            </a:r>
            <a:r>
              <a:rPr b="0" i="1" lang="en-US" sz="1700" u="none" cap="none" strike="noStrike">
                <a:solidFill>
                  <a:schemeClr val="dk1"/>
                </a:solidFill>
                <a:latin typeface="Arial"/>
                <a:ea typeface="Arial"/>
                <a:cs typeface="Arial"/>
                <a:sym typeface="Arial"/>
              </a:rPr>
              <a:t>Entrepreneurial Financial Management: An Applied Approach</a:t>
            </a:r>
            <a:endParaRPr/>
          </a:p>
          <a:p>
            <a:pPr indent="0" lvl="0" marL="0" marR="0" rtl="0" algn="l">
              <a:lnSpc>
                <a:spcPct val="100000"/>
              </a:lnSpc>
              <a:spcBef>
                <a:spcPts val="0"/>
              </a:spcBef>
              <a:spcAft>
                <a:spcPts val="0"/>
              </a:spcAft>
              <a:buClr>
                <a:schemeClr val="dk1"/>
              </a:buClr>
              <a:buSzPts val="1700"/>
              <a:buFont typeface="Arial"/>
              <a:buNone/>
            </a:pPr>
            <a:r>
              <a:t/>
            </a:r>
            <a:endParaRPr b="0" i="1"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 do Office">
  <a:themeElements>
    <a:clrScheme name="Tema do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